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56" r:id="rId2"/>
    <p:sldId id="397" r:id="rId3"/>
    <p:sldId id="259" r:id="rId4"/>
    <p:sldId id="265" r:id="rId5"/>
    <p:sldId id="388" r:id="rId6"/>
    <p:sldId id="270" r:id="rId7"/>
    <p:sldId id="389" r:id="rId8"/>
    <p:sldId id="390" r:id="rId9"/>
    <p:sldId id="403" r:id="rId10"/>
    <p:sldId id="271" r:id="rId11"/>
    <p:sldId id="272" r:id="rId12"/>
    <p:sldId id="391" r:id="rId13"/>
    <p:sldId id="273" r:id="rId14"/>
    <p:sldId id="392" r:id="rId15"/>
    <p:sldId id="393" r:id="rId16"/>
    <p:sldId id="268" r:id="rId17"/>
    <p:sldId id="281" r:id="rId18"/>
    <p:sldId id="404" r:id="rId19"/>
    <p:sldId id="380" r:id="rId20"/>
    <p:sldId id="402" r:id="rId21"/>
    <p:sldId id="398" r:id="rId22"/>
    <p:sldId id="395" r:id="rId23"/>
    <p:sldId id="394" r:id="rId24"/>
    <p:sldId id="382" r:id="rId25"/>
    <p:sldId id="400" r:id="rId26"/>
    <p:sldId id="396" r:id="rId27"/>
    <p:sldId id="387" r:id="rId28"/>
  </p:sldIdLst>
  <p:sldSz cx="18288000" cy="10287000"/>
  <p:notesSz cx="6858000" cy="9144000"/>
  <p:embeddedFontLst>
    <p:embeddedFont>
      <p:font typeface="Klein" panose="020B0604020202020204" charset="0"/>
      <p:regular r:id="rId30"/>
    </p:embeddedFont>
    <p:embeddedFont>
      <p:font typeface="Klein Bold" panose="020B0604020202020204" charset="0"/>
      <p:regular r:id="rId31"/>
    </p:embeddedFont>
    <p:embeddedFont>
      <p:font typeface="Klein Condensed Bold" panose="020B0604020202020204" charset="0"/>
      <p:regular r:id="rId32"/>
    </p:embeddedFont>
    <p:embeddedFont>
      <p:font typeface="Klein Condensed Heavy"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4212" autoAdjust="0"/>
  </p:normalViewPr>
  <p:slideViewPr>
    <p:cSldViewPr>
      <p:cViewPr varScale="1">
        <p:scale>
          <a:sx n="69" d="100"/>
          <a:sy n="69" d="100"/>
        </p:scale>
        <p:origin x="2460" y="3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6T14:17:52.99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1 107,'292'-2,"319"4,-441 10,-95-6,102-2,-83-10,258-10,25-13,-238 14,464-20,-277 23,10 0,-278 10,-34 1,0 1,1 0,44 8,-51-2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6T14:18:05.96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 0,'0'1471'0,"16051"-1471"0,-16051-1471 0,-16051 1471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6T14:18:09.13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6T14:18:13.63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15881 0 0,'-15880'77'0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6T14:18:15.94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 0,'15652'102'0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54065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C2CE6-2DA8-535C-D815-E035A5516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0E4B2C-D7B8-5D35-5174-4FD8A3095BAA}"/>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FCF0D309-9B8D-2AC6-84C9-69057C56AC61}"/>
              </a:ext>
            </a:extLst>
          </p:cNvPr>
          <p:cNvSpPr>
            <a:spLocks noGrp="1"/>
          </p:cNvSpPr>
          <p:nvPr>
            <p:ph type="body" idx="1"/>
          </p:nvPr>
        </p:nvSpPr>
        <p:spPr/>
        <p:txBody>
          <a:bodyPr/>
          <a:lstStyle/>
          <a:p>
            <a:r>
              <a:rPr lang="en-US" dirty="0"/>
              <a:t>We’ll go over the issue topics in order from pre-trial to appeal</a:t>
            </a:r>
          </a:p>
        </p:txBody>
      </p:sp>
      <p:sp>
        <p:nvSpPr>
          <p:cNvPr id="4" name="Slide Number Placeholder 3">
            <a:extLst>
              <a:ext uri="{FF2B5EF4-FFF2-40B4-BE49-F238E27FC236}">
                <a16:creationId xmlns:a16="http://schemas.microsoft.com/office/drawing/2014/main" id="{ABE3CC8B-1324-3646-5C94-0D5E94979C00}"/>
              </a:ext>
            </a:extLst>
          </p:cNvPr>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231122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332832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75D3F-282D-7675-8971-31C8B1EECF2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60AE45-86B3-FA1C-C800-EC34A5F8BDF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26873B7-4180-A91E-F16D-B532A939F1B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6005DE7-6449-9045-C223-512D41EDA0C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36EBECF-203E-E1B2-1FA1-69B746C20F0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359B865B-04ED-FF68-1B87-E7AA6936546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3361255-9387-93F4-272B-9E9DE88743E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63374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15755-1909-CD59-2E25-508D99A19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3233A-BA39-A83B-813E-D14073C4938D}"/>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53298B0B-DACB-9BC9-4FB7-D3DDD5AD2473}"/>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57EE0A82-08FE-32E9-9948-539C9417F3EB}"/>
              </a:ext>
            </a:extLst>
          </p:cNvPr>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3317693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AD6C-7DB3-A0CE-E8E0-272479E75AC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311D3F-B8F5-0B20-E465-E4193B82C1B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FFDF6A6-1179-2DB6-3DB8-A196AA840B6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5276794-BC07-3A83-9B38-2DF1091E4DF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A77BB81-6077-B2B1-1916-ABDD5F3EED3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AD50105E-2EC7-E15B-8638-62D588CD4D7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7E7C2DB-6F56-BF32-DC8A-BE313791D48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76817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AC776-FF85-26B4-093A-56E3E6560E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E4E932-977D-4582-A90A-29DCA2A8E261}"/>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1E3A5E10-C49D-968B-20BD-A9CE344F29F7}"/>
              </a:ext>
            </a:extLst>
          </p:cNvPr>
          <p:cNvSpPr>
            <a:spLocks noGrp="1"/>
          </p:cNvSpPr>
          <p:nvPr>
            <p:ph type="body" idx="1"/>
          </p:nvPr>
        </p:nvSpPr>
        <p:spPr/>
        <p:txBody>
          <a:bodyPr/>
          <a:lstStyle/>
          <a:p>
            <a:r>
              <a:rPr lang="en-US" dirty="0"/>
              <a:t>Notice a trend = all predicate convictions include VIOLENCE</a:t>
            </a:r>
          </a:p>
          <a:p>
            <a:endParaRPr lang="en-US" dirty="0"/>
          </a:p>
          <a:p>
            <a:r>
              <a:rPr lang="en-US" b="1" dirty="0"/>
              <a:t>Betancourt and Simpson </a:t>
            </a:r>
            <a:r>
              <a:rPr lang="en-US" dirty="0"/>
              <a:t>– the evading arrests were crazy – 107 mph, collided, threw passenger out window</a:t>
            </a:r>
          </a:p>
          <a:p>
            <a:endParaRPr lang="en-US" dirty="0"/>
          </a:p>
          <a:p>
            <a:r>
              <a:rPr lang="en-US" dirty="0"/>
              <a:t>*possible to challenge evading arrest – if the facts were better</a:t>
            </a:r>
          </a:p>
          <a:p>
            <a:endParaRPr lang="en-US" dirty="0"/>
          </a:p>
          <a:p>
            <a:r>
              <a:rPr lang="en-US" b="1" dirty="0"/>
              <a:t>SQUIRE</a:t>
            </a:r>
            <a:r>
              <a:rPr lang="en-US" dirty="0"/>
              <a:t> </a:t>
            </a:r>
          </a:p>
          <a:p>
            <a:r>
              <a:rPr lang="en-US" sz="1200" kern="1200" dirty="0">
                <a:solidFill>
                  <a:schemeClr val="tx1"/>
                </a:solidFill>
                <a:effectLst/>
                <a:latin typeface="+mn-lt"/>
                <a:ea typeface="+mn-ea"/>
                <a:cs typeface="+mn-cs"/>
              </a:rPr>
              <a:t>This case presents a novel question about whether the Second Amendment protects a convicted drug trafficker from being dispossessed of a firearm inside his home. </a:t>
            </a:r>
          </a:p>
          <a:p>
            <a:r>
              <a:rPr lang="en-US" sz="1200" kern="1200" dirty="0">
                <a:solidFill>
                  <a:schemeClr val="tx1"/>
                </a:solidFill>
                <a:effectLst/>
                <a:latin typeface="+mn-lt"/>
                <a:ea typeface="+mn-ea"/>
                <a:cs typeface="+mn-cs"/>
              </a:rPr>
              <a:t>On February 15, 2024, a shooting occurred in New Orleans. Ten days later, officers with the New Orleans Police Department (“NOPD”) searched Squire's home pursuant to a search warrant alleging his involvement. In executing the warrant, NOPD officers found a handgun inside Squire's home. Tests confirmed that the firearm kept inside the home was not linked to the shooting, so the state charges related to the shooting were dismissed.</a:t>
            </a:r>
          </a:p>
          <a:p>
            <a:r>
              <a:rPr lang="en-US" sz="1200" kern="1200" dirty="0">
                <a:solidFill>
                  <a:schemeClr val="tx1"/>
                </a:solidFill>
                <a:effectLst/>
                <a:latin typeface="+mn-lt"/>
                <a:ea typeface="+mn-ea"/>
                <a:cs typeface="+mn-cs"/>
              </a:rPr>
              <a:t>The essence of his argument is that disarming a person inside his home is antithetical to our historical tradition, which Squire says protects, rather than prohibits, arms possession inside the home. His theory is that the “ancient right” of self-defense, which derives from natural law, has special legal status in English common law and American law, most notably in the “castle doctrine.”</a:t>
            </a:r>
          </a:p>
          <a:p>
            <a:r>
              <a:rPr lang="en-US" sz="1200" kern="1200" dirty="0">
                <a:solidFill>
                  <a:schemeClr val="tx1"/>
                </a:solidFill>
                <a:effectLst/>
                <a:latin typeface="+mn-lt"/>
                <a:ea typeface="+mn-ea"/>
                <a:cs typeface="+mn-cs"/>
              </a:rPr>
              <a:t>Today's holding is narrow. We conclude only that § 922(g)(1), as applied to a convicted drug trafficker (inherently dangerous crime) possessing a firearm inside his home, is consistent with this Nation's historical tradition of firearm regulation under Bruen. We do not decide whether the Second Amendment allows Congress to disarm individuals in the home based on convictions lacking a relevantly similar historical analogue to dangerousness, violence, or threats to public order. Accordingly, we AFFIRM the judgment of conviction and sentence.</a:t>
            </a:r>
          </a:p>
          <a:p>
            <a:endParaRPr lang="en-US" dirty="0"/>
          </a:p>
        </p:txBody>
      </p:sp>
      <p:sp>
        <p:nvSpPr>
          <p:cNvPr id="4" name="Slide Number Placeholder 3">
            <a:extLst>
              <a:ext uri="{FF2B5EF4-FFF2-40B4-BE49-F238E27FC236}">
                <a16:creationId xmlns:a16="http://schemas.microsoft.com/office/drawing/2014/main" id="{71E9C1BA-0E2E-D4EF-62D2-C7ECEB1CB38A}"/>
              </a:ext>
            </a:extLst>
          </p:cNvPr>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3741605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EDEF0-4A0F-1729-DEAA-2D1B87152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68BB91-9330-813D-8136-3FF1B9D1EE68}"/>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8B944547-D9FC-0043-513A-1F05E597D4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McCree</a:t>
            </a:r>
            <a:r>
              <a:rPr lang="en-US" dirty="0"/>
              <a:t> – aggravated battery, </a:t>
            </a:r>
            <a:r>
              <a:rPr lang="en-US" dirty="0" err="1"/>
              <a:t>poss</a:t>
            </a:r>
            <a:r>
              <a:rPr lang="en-US" dirty="0"/>
              <a:t> of heroin, and 3 </a:t>
            </a:r>
            <a:r>
              <a:rPr lang="en-US" dirty="0" err="1"/>
              <a:t>poss</a:t>
            </a:r>
            <a:r>
              <a:rPr lang="en-US" dirty="0"/>
              <a:t> of gun charges = 922 affirmed on priors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crack cocaine rock and gun found in close proximity; gun with extended magazine, fled, discarded gun and drugs; DISSENT = factual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dirty="0"/>
              <a:t>Mitchell</a:t>
            </a:r>
            <a:r>
              <a:rPr lang="en-US" dirty="0"/>
              <a:t> – had extensive abusive criminal history, but no convictions; PSR noted he was merely a marijuana user over 3 years, but was not intoxicated during arrest</a:t>
            </a:r>
            <a:endParaRPr lang="en-US" b="1" dirty="0"/>
          </a:p>
          <a:p>
            <a:endParaRPr lang="en-US" dirty="0"/>
          </a:p>
        </p:txBody>
      </p:sp>
      <p:sp>
        <p:nvSpPr>
          <p:cNvPr id="4" name="Slide Number Placeholder 3">
            <a:extLst>
              <a:ext uri="{FF2B5EF4-FFF2-40B4-BE49-F238E27FC236}">
                <a16:creationId xmlns:a16="http://schemas.microsoft.com/office/drawing/2014/main" id="{9EF56E33-5E62-696F-59C3-466F17AA9606}"/>
              </a:ext>
            </a:extLst>
          </p:cNvPr>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3648693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96490-2FFA-5186-687A-5E04F043CF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BE765C-4F1C-42C1-2F4F-6800D17B89D2}"/>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7EA4FC71-2ADB-A3CF-B037-52F96E53B0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15E0C2-AEA1-E2D1-314A-88ADF8B72C66}"/>
              </a:ext>
            </a:extLst>
          </p:cNvPr>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3880937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E053C-4112-53C9-F043-0CA11116EFE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E036C7-1669-EF62-6875-C36E5B6A869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48817AD-E785-AFAC-6DB6-FC2F7C030B0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BE1080F-6A5D-CD86-FC13-465B840BAFD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B41B1D9-B7F7-386E-A2AD-92AD1EEC0A9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2F1416B2-78D8-3452-BA8A-326ADE9FB49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D2D7003-BE3E-063E-F9D4-65B88A4CC04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05635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13962-A4DB-DB2E-CD24-089F13A60F5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CB4889-D9F1-269D-8276-7BF19A54AF6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EAB0216-A71C-99EF-DE06-4C823A9B7C7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BE2F190-F4FA-3566-5E9E-A841CC08A45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5D32018-D0F6-5477-1CFC-46D18990EA3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E69F2241-E9F0-A1BA-9565-1F8C9193F6C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9C12937-BDC9-010F-6BAB-9EEE42B8D61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69961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574C3-2F93-A195-96A2-6BFEDB6D93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B4642-F4F6-E8FA-5EF9-FC6C47F8EA9E}"/>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A4560037-2640-9B63-EB12-6261E4C24E78}"/>
              </a:ext>
            </a:extLst>
          </p:cNvPr>
          <p:cNvSpPr>
            <a:spLocks noGrp="1"/>
          </p:cNvSpPr>
          <p:nvPr>
            <p:ph type="body" idx="1"/>
          </p:nvPr>
        </p:nvSpPr>
        <p:spPr/>
        <p:txBody>
          <a:bodyPr/>
          <a:lstStyle/>
          <a:p>
            <a:r>
              <a:rPr lang="en-US" dirty="0"/>
              <a:t>Larremore – traffic interstate, officer </a:t>
            </a:r>
            <a:r>
              <a:rPr lang="en-US" dirty="0" err="1"/>
              <a:t>Uturns</a:t>
            </a:r>
            <a:r>
              <a:rPr lang="en-US" dirty="0"/>
              <a:t> and speeds after him, Larremore just pulls over, but is not blue lighted; begins questioning him – where he was going, what he was doing; saw open container of beer; Larremore gets out of truck and deputy asked to get inside the trailer; lots of inconsistent answers to officer questions; officer asks to open trailer, </a:t>
            </a:r>
            <a:r>
              <a:rPr lang="en-US" dirty="0" err="1"/>
              <a:t>larremore</a:t>
            </a:r>
            <a:r>
              <a:rPr lang="en-US" dirty="0"/>
              <a:t> finally says go get bolt cutters and admits to having cousins inside</a:t>
            </a:r>
          </a:p>
          <a:p>
            <a:r>
              <a:rPr lang="en-US" b="1" dirty="0"/>
              <a:t>	Elrod – every fact from opposite view </a:t>
            </a:r>
          </a:p>
          <a:p>
            <a:endParaRPr lang="en-US" b="1" dirty="0"/>
          </a:p>
          <a:p>
            <a:endParaRPr lang="en-US" dirty="0"/>
          </a:p>
        </p:txBody>
      </p:sp>
      <p:sp>
        <p:nvSpPr>
          <p:cNvPr id="4" name="Slide Number Placeholder 3">
            <a:extLst>
              <a:ext uri="{FF2B5EF4-FFF2-40B4-BE49-F238E27FC236}">
                <a16:creationId xmlns:a16="http://schemas.microsoft.com/office/drawing/2014/main" id="{75BB3A18-FE7B-162F-69FA-36B6C6FA20EE}"/>
              </a:ext>
            </a:extLst>
          </p:cNvPr>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1889327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CEB69-4D07-B366-5313-531C4AF704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EDDCF-BD01-3FE2-A8E4-9653E5D135EE}"/>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7BF52C79-B535-8D1E-EC4A-2C4D0BBA5DE0}"/>
              </a:ext>
            </a:extLst>
          </p:cNvPr>
          <p:cNvSpPr>
            <a:spLocks noGrp="1"/>
          </p:cNvSpPr>
          <p:nvPr>
            <p:ph type="body" idx="1"/>
          </p:nvPr>
        </p:nvSpPr>
        <p:spPr/>
        <p:txBody>
          <a:bodyPr/>
          <a:lstStyle/>
          <a:p>
            <a:r>
              <a:rPr lang="en-US" b="1" dirty="0"/>
              <a:t>Riojas</a:t>
            </a:r>
            <a:r>
              <a:rPr lang="en-US" dirty="0"/>
              <a:t> = not the way we do it; seems like they offer a conditional or unconditional PA, rather than a “waiver of appellate rights” in PA</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Leonard = </a:t>
            </a:r>
            <a:r>
              <a:rPr lang="en-US" sz="1200" kern="1200" dirty="0">
                <a:solidFill>
                  <a:schemeClr val="tx1"/>
                </a:solidFill>
                <a:effectLst/>
                <a:latin typeface="+mn-lt"/>
                <a:ea typeface="+mn-ea"/>
                <a:cs typeface="+mn-cs"/>
              </a:rPr>
              <a:t>Evidence is admissible if the officer's conduct that led to the information in the warrant affidavit was “ ‘close enough to the line of validity’ that an objectively reasonable officer ... would believe that the information” gathered “was not tainted by unconstitutional conduct.” Id. at 528. That standard is susceptible to valid criticism. See post, at 292–93 (OLDHAM, J., concurring). But it is what it 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doesn't matter whether the officers entered Leonard's home to clear the area of Leonard's possible attacker, identify other potential victims of an attack, or to find someone with information that could help with Leonard's medical care. </a:t>
            </a:r>
          </a:p>
          <a:p>
            <a:endParaRPr lang="en-US" b="1" dirty="0"/>
          </a:p>
          <a:p>
            <a:endParaRPr lang="en-US" dirty="0"/>
          </a:p>
        </p:txBody>
      </p:sp>
      <p:sp>
        <p:nvSpPr>
          <p:cNvPr id="4" name="Slide Number Placeholder 3">
            <a:extLst>
              <a:ext uri="{FF2B5EF4-FFF2-40B4-BE49-F238E27FC236}">
                <a16:creationId xmlns:a16="http://schemas.microsoft.com/office/drawing/2014/main" id="{B812B449-6E60-5225-B305-3CACEC7BD330}"/>
              </a:ext>
            </a:extLst>
          </p:cNvPr>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1543132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2CB9A-5889-E8C7-8E3F-CB09F5D3CA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50735D-BA70-10D1-13C4-DCADD50D8C6A}"/>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86EBDDDD-297C-78C0-49A8-AE3BC4F7BF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Johnson – </a:t>
            </a:r>
            <a:r>
              <a:rPr lang="en-US" sz="1200" kern="1200" dirty="0">
                <a:solidFill>
                  <a:schemeClr val="tx1"/>
                </a:solidFill>
                <a:effectLst/>
                <a:latin typeface="+mn-lt"/>
                <a:ea typeface="+mn-ea"/>
                <a:cs typeface="+mn-cs"/>
              </a:rPr>
              <a:t>She did not, for example, disobey the officer's instructions, display any hostility toward the officers, or motion toward the vehicle when Johnson encouraged her to return it to the driveway.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Wilson 1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Louisiana law prohibited “[t]he intentional concealment of any firearm, or other instrumentality customarily used or intended for probable use as a dangerous weapon, on *656 one's person.” LA. REV. STAT. § 14:95(A)(1)(a).4 But the prohibition did “not apply to a person with a valid concealed handgun permit.” Id. § 14:95(A)(1)(b). Permits for concealed handguns “issue[d] ... to any Louisiana resident” who met the statutory requirements. Id. § 40:1379.3(A)(1). And a “permittee armed with a handgun” must “notify any police officer who approaches the individual in an official manner or with an identified official purpose that the individual has a weapon on his person, submit to a pat down, and allow the officer to temporarily disarm him.” Id. § 40:1379.3(I)(2).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50BEBAA6-F373-C6F1-8A9E-000938CB078B}"/>
              </a:ext>
            </a:extLst>
          </p:cNvPr>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206610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C1261-6804-1441-543E-00701C6D4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30E8A2-1D81-02AD-BAAE-AC748076098B}"/>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9AC0E8ED-D223-D8F8-B526-4F367004E957}"/>
              </a:ext>
            </a:extLst>
          </p:cNvPr>
          <p:cNvSpPr>
            <a:spLocks noGrp="1"/>
          </p:cNvSpPr>
          <p:nvPr>
            <p:ph type="body" idx="1"/>
          </p:nvPr>
        </p:nvSpPr>
        <p:spPr/>
        <p:txBody>
          <a:bodyPr/>
          <a:lstStyle/>
          <a:p>
            <a:endParaRPr lang="en-US" b="1" dirty="0"/>
          </a:p>
          <a:p>
            <a:endParaRPr lang="en-US" dirty="0"/>
          </a:p>
        </p:txBody>
      </p:sp>
      <p:sp>
        <p:nvSpPr>
          <p:cNvPr id="4" name="Slide Number Placeholder 3">
            <a:extLst>
              <a:ext uri="{FF2B5EF4-FFF2-40B4-BE49-F238E27FC236}">
                <a16:creationId xmlns:a16="http://schemas.microsoft.com/office/drawing/2014/main" id="{B80F8A9F-D60F-38E8-2A29-AC78EB103B34}"/>
              </a:ext>
            </a:extLst>
          </p:cNvPr>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3590743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First – this was a border stop – no reasonable suspicion necessary – valid detention, but still need additional RS to extend the seizure</a:t>
            </a:r>
          </a:p>
          <a:p>
            <a:endParaRPr lang="en-US" dirty="0"/>
          </a:p>
          <a:p>
            <a:r>
              <a:rPr lang="en-US" dirty="0"/>
              <a:t>Court found persuasive that K-9s could detect humans buried under rubble and alert and that Bak had not alerted for a few weeks when there were other drivers pulled over and not just responding to cues; also Bak and officer had above-average scores</a:t>
            </a:r>
          </a:p>
        </p:txBody>
      </p:sp>
      <p:sp>
        <p:nvSpPr>
          <p:cNvPr id="4" name="Slide Number Placeholder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4001863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2064D-387F-FF67-918E-F98E84809AD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B06834-D9D3-D247-9734-A5BB87C031D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B01C78A8-DE00-9CE5-AB58-869B5A6BC27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205CA04-80E2-884D-66C2-8D8D6F47B58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F55BDF0-61C3-C200-2560-5DF5943DB97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5EC4EEA8-EDD8-9FCD-35A0-6E9313DF855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D25B132-19ED-033B-3F89-6059CEC6261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32550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103AE-6B2B-FB0F-DBE3-B392D84FD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4DF985-7C11-5431-0630-3D6DDF665E5F}"/>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544208A9-15D2-65A1-3C05-D65FC0FDAFE4}"/>
              </a:ext>
            </a:extLst>
          </p:cNvPr>
          <p:cNvSpPr>
            <a:spLocks noGrp="1"/>
          </p:cNvSpPr>
          <p:nvPr>
            <p:ph type="body" idx="1"/>
          </p:nvPr>
        </p:nvSpPr>
        <p:spPr/>
        <p:txBody>
          <a:bodyPr/>
          <a:lstStyle/>
          <a:p>
            <a:endParaRPr lang="en-US" b="1" dirty="0"/>
          </a:p>
          <a:p>
            <a:endParaRPr lang="en-US" dirty="0"/>
          </a:p>
        </p:txBody>
      </p:sp>
      <p:sp>
        <p:nvSpPr>
          <p:cNvPr id="4" name="Slide Number Placeholder 3">
            <a:extLst>
              <a:ext uri="{FF2B5EF4-FFF2-40B4-BE49-F238E27FC236}">
                <a16:creationId xmlns:a16="http://schemas.microsoft.com/office/drawing/2014/main" id="{C52D79AE-86E4-D96F-D888-72FA1E24D6CD}"/>
              </a:ext>
            </a:extLst>
          </p:cNvPr>
          <p:cNvSpPr>
            <a:spLocks noGrp="1"/>
          </p:cNvSpPr>
          <p:nvPr>
            <p:ph type="sldNum" sz="quarter" idx="5"/>
          </p:nvPr>
        </p:nvSpPr>
        <p:spPr/>
        <p:txBody>
          <a:bodyPr/>
          <a:lstStyle/>
          <a:p>
            <a:fld id="{871B2431-D351-4C6E-A3CF-9DFAC0E3E050}" type="slidenum">
              <a:rPr lang="cs-CZ" smtClean="0"/>
              <a:t>18</a:t>
            </a:fld>
            <a:endParaRPr lang="cs-CZ"/>
          </a:p>
        </p:txBody>
      </p:sp>
    </p:spTree>
    <p:extLst>
      <p:ext uri="{BB962C8B-B14F-4D97-AF65-F5344CB8AC3E}">
        <p14:creationId xmlns:p14="http://schemas.microsoft.com/office/powerpoint/2010/main" val="4120164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356DA-A518-159F-4A06-25FB54283A5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9C2DA4-8F75-6194-6ADC-7D98FEC5EAF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496472C-3A28-8BE6-8B92-AFB4091DC7E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87DAFA7-C515-6B1E-891F-E1D97D5B94B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2FAA421-86E9-E91D-15C5-3309707A188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1B772F1B-5C76-1735-25FD-6F69BD66C7B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B1037F3-A8ED-52FF-109D-5CF982B65F6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82324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0C153-BCD8-77AB-D571-154781895CA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48810A-49FA-0484-C7AF-105EAD1A2D3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B1D92543-C696-9CEE-C5EB-9BAA890DD4D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A882D84-6543-621E-F6BE-ADF32A4E9B3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57812AD-ABB4-7275-33C6-9B61D5374F7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dirty="0"/>
              <a:t>Quintanilla</a:t>
            </a:r>
            <a:r>
              <a:rPr lang="en-US" dirty="0"/>
              <a:t> – neither federal sexual abuse or aggravated sexual abuse criminalizes CONSENSUAL sex, only sex by force or threat, therefore the state statute is broader than federal and cannot be a match</a:t>
            </a:r>
          </a:p>
        </p:txBody>
      </p:sp>
      <p:sp>
        <p:nvSpPr>
          <p:cNvPr id="6" name="Footer Placeholder 5">
            <a:extLst>
              <a:ext uri="{FF2B5EF4-FFF2-40B4-BE49-F238E27FC236}">
                <a16:creationId xmlns:a16="http://schemas.microsoft.com/office/drawing/2014/main" id="{F0BE2F9C-44BA-3396-D1CE-AE0BF2E43B0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22B8993-8909-6CB4-70C2-2C8F343B395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81357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B2312-9B49-7E6D-CB9B-1B19BA7F5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830FD8-CC44-FD2D-6774-A99E3B8DF8E0}"/>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3A22F8B1-4730-D625-634D-C9D211B542E4}"/>
              </a:ext>
            </a:extLst>
          </p:cNvPr>
          <p:cNvSpPr>
            <a:spLocks noGrp="1"/>
          </p:cNvSpPr>
          <p:nvPr>
            <p:ph type="body" idx="1"/>
          </p:nvPr>
        </p:nvSpPr>
        <p:spPr/>
        <p:txBody>
          <a:bodyPr/>
          <a:lstStyle/>
          <a:p>
            <a:r>
              <a:rPr lang="en-US" dirty="0"/>
              <a:t>Castro – </a:t>
            </a:r>
            <a:r>
              <a:rPr lang="en-US" dirty="0" err="1"/>
              <a:t>castro</a:t>
            </a:r>
            <a:r>
              <a:rPr lang="en-US" dirty="0"/>
              <a:t> had a separate house, the apt was in his girlfriends name, and he didn’t have a lot of clothing there…but they found over a million dollars and 250k in </a:t>
            </a:r>
            <a:r>
              <a:rPr lang="en-US" dirty="0" err="1"/>
              <a:t>jewlery</a:t>
            </a:r>
            <a:r>
              <a:rPr lang="en-US" dirty="0"/>
              <a:t> and guns</a:t>
            </a:r>
          </a:p>
        </p:txBody>
      </p:sp>
      <p:sp>
        <p:nvSpPr>
          <p:cNvPr id="4" name="Slide Number Placeholder 3">
            <a:extLst>
              <a:ext uri="{FF2B5EF4-FFF2-40B4-BE49-F238E27FC236}">
                <a16:creationId xmlns:a16="http://schemas.microsoft.com/office/drawing/2014/main" id="{67FCEF8A-9E52-C193-8A64-43B8FFA66784}"/>
              </a:ext>
            </a:extLst>
          </p:cNvPr>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26812316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41CBC-903D-4EB5-E898-1040E34A94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69A858-1644-4B6F-1AC3-7BB6660484BA}"/>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772F7AB1-06CF-8164-D19B-F291E5482654}"/>
              </a:ext>
            </a:extLst>
          </p:cNvPr>
          <p:cNvSpPr>
            <a:spLocks noGrp="1"/>
          </p:cNvSpPr>
          <p:nvPr>
            <p:ph type="body" idx="1"/>
          </p:nvPr>
        </p:nvSpPr>
        <p:spPr/>
        <p:txBody>
          <a:bodyPr/>
          <a:lstStyle/>
          <a:p>
            <a:endParaRPr lang="en-US" dirty="0"/>
          </a:p>
          <a:p>
            <a:r>
              <a:rPr lang="en-US" dirty="0"/>
              <a:t>Grace – Batson – 3 steps; prima facie strike based on race; race neutral reason; court determines </a:t>
            </a:r>
          </a:p>
          <a:p>
            <a:endParaRPr lang="en-US" dirty="0"/>
          </a:p>
          <a:p>
            <a:r>
              <a:rPr lang="en-US" dirty="0"/>
              <a:t>Phillips – must meet all </a:t>
            </a:r>
            <a:r>
              <a:rPr lang="en-US" dirty="0">
                <a:solidFill>
                  <a:srgbClr val="FF0000"/>
                </a:solidFill>
              </a:rPr>
              <a:t>5 factors = OF RELEVANCE IS #2</a:t>
            </a:r>
          </a:p>
          <a:p>
            <a:r>
              <a:rPr lang="en-US" sz="2000" b="1" dirty="0">
                <a:solidFill>
                  <a:srgbClr val="022759"/>
                </a:solidFill>
                <a:latin typeface="Klein Bold"/>
              </a:rPr>
              <a:t>(1) the defendant does not have—</a:t>
            </a:r>
          </a:p>
          <a:p>
            <a:pPr lvl="1"/>
            <a:r>
              <a:rPr lang="en-US" sz="2000" b="1" dirty="0">
                <a:solidFill>
                  <a:srgbClr val="022759"/>
                </a:solidFill>
                <a:latin typeface="Klein Bold"/>
              </a:rPr>
              <a:t>(A) more than 4 criminal history points ... ;</a:t>
            </a:r>
          </a:p>
          <a:p>
            <a:pPr lvl="1"/>
            <a:r>
              <a:rPr lang="en-US" sz="2000" b="1" dirty="0">
                <a:solidFill>
                  <a:srgbClr val="022759"/>
                </a:solidFill>
                <a:latin typeface="Klein Bold"/>
              </a:rPr>
              <a:t>(B) a prior 3-point offense ... ; and</a:t>
            </a:r>
          </a:p>
          <a:p>
            <a:pPr lvl="1"/>
            <a:r>
              <a:rPr lang="en-US" sz="2000" b="1" dirty="0">
                <a:solidFill>
                  <a:srgbClr val="022759"/>
                </a:solidFill>
                <a:latin typeface="Klein Bold"/>
              </a:rPr>
              <a:t>(C) a prior 2-point violent offense ... ;</a:t>
            </a:r>
          </a:p>
          <a:p>
            <a:r>
              <a:rPr lang="en-US" sz="2000" b="1" dirty="0">
                <a:solidFill>
                  <a:schemeClr val="accent2"/>
                </a:solidFill>
                <a:latin typeface="Klein Bold"/>
              </a:rPr>
              <a:t>(2) the defendant did not use violence or credible threats of violence or possess a firearm or other dangerous weapon (or induce another participant to do so) in connection with the offense;</a:t>
            </a:r>
          </a:p>
          <a:p>
            <a:r>
              <a:rPr lang="en-US" dirty="0"/>
              <a:t>guidelines do not define “use violence” – common sense understanding – high speed vehicle chase could cause significant injury/violent crash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Payne - </a:t>
            </a:r>
            <a:r>
              <a:rPr lang="en-US" sz="1200" kern="1200" dirty="0">
                <a:solidFill>
                  <a:schemeClr val="tx1"/>
                </a:solidFill>
                <a:effectLst/>
                <a:latin typeface="+mn-lt"/>
                <a:ea typeface="+mn-ea"/>
                <a:cs typeface="+mn-cs"/>
              </a:rPr>
              <a:t>“Application Note 10 requires sentencing courts to analyze the </a:t>
            </a:r>
            <a:r>
              <a:rPr lang="en-US" sz="1200" i="1" kern="1200" dirty="0">
                <a:solidFill>
                  <a:schemeClr val="tx1"/>
                </a:solidFill>
                <a:effectLst/>
                <a:latin typeface="+mn-lt"/>
                <a:ea typeface="+mn-ea"/>
                <a:cs typeface="+mn-cs"/>
              </a:rPr>
              <a:t>true basis</a:t>
            </a:r>
            <a:r>
              <a:rPr lang="en-US" sz="1200" kern="1200" dirty="0">
                <a:solidFill>
                  <a:schemeClr val="tx1"/>
                </a:solidFill>
                <a:effectLst/>
                <a:latin typeface="+mn-lt"/>
                <a:ea typeface="+mn-ea"/>
                <a:cs typeface="+mn-cs"/>
              </a:rPr>
              <a:t> for expungement under” the statute authorizing it, The language the legislature adopts—“expunged,” “set aside,” “pardoned,” etc.—has no legal significance.</a:t>
            </a:r>
          </a:p>
          <a:p>
            <a:endParaRPr lang="en-US" dirty="0"/>
          </a:p>
        </p:txBody>
      </p:sp>
      <p:sp>
        <p:nvSpPr>
          <p:cNvPr id="4" name="Slide Number Placeholder 3">
            <a:extLst>
              <a:ext uri="{FF2B5EF4-FFF2-40B4-BE49-F238E27FC236}">
                <a16:creationId xmlns:a16="http://schemas.microsoft.com/office/drawing/2014/main" id="{CDACBEFB-A2E6-AAA9-6A81-25191E03F696}"/>
              </a:ext>
            </a:extLst>
          </p:cNvPr>
          <p:cNvSpPr>
            <a:spLocks noGrp="1"/>
          </p:cNvSpPr>
          <p:nvPr>
            <p:ph type="sldNum" sz="quarter" idx="5"/>
          </p:nvPr>
        </p:nvSpPr>
        <p:spPr/>
        <p:txBody>
          <a:bodyPr/>
          <a:lstStyle/>
          <a:p>
            <a:fld id="{871B2431-D351-4C6E-A3CF-9DFAC0E3E050}" type="slidenum">
              <a:rPr lang="cs-CZ" smtClean="0"/>
              <a:t>22</a:t>
            </a:fld>
            <a:endParaRPr lang="cs-CZ"/>
          </a:p>
        </p:txBody>
      </p:sp>
    </p:spTree>
    <p:extLst>
      <p:ext uri="{BB962C8B-B14F-4D97-AF65-F5344CB8AC3E}">
        <p14:creationId xmlns:p14="http://schemas.microsoft.com/office/powerpoint/2010/main" val="22116875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6F491-530E-F1B8-76EF-337A752AC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87431E-5D2E-53E1-4603-C22B0AEEA3A7}"/>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F596BEBE-CCF6-6593-A69B-46E5CC8D8ABC}"/>
              </a:ext>
            </a:extLst>
          </p:cNvPr>
          <p:cNvSpPr>
            <a:spLocks noGrp="1"/>
          </p:cNvSpPr>
          <p:nvPr>
            <p:ph type="body" idx="1"/>
          </p:nvPr>
        </p:nvSpPr>
        <p:spPr/>
        <p:txBody>
          <a:bodyPr/>
          <a:lstStyle/>
          <a:p>
            <a:r>
              <a:rPr lang="en-US" b="1" dirty="0"/>
              <a:t>Kidd</a:t>
            </a:r>
            <a:r>
              <a:rPr lang="en-US" dirty="0"/>
              <a:t> – convicted in 2007 (threats to judge) and sentenced to 60 months; procedural error (remanded and judgment entered); served unrelated state charges until 2023; received additional federal sentence for another threat </a:t>
            </a:r>
            <a:r>
              <a:rPr lang="en-US" dirty="0" err="1"/>
              <a:t>fo</a:t>
            </a:r>
            <a:endParaRPr lang="en-US" dirty="0"/>
          </a:p>
        </p:txBody>
      </p:sp>
      <p:sp>
        <p:nvSpPr>
          <p:cNvPr id="4" name="Slide Number Placeholder 3">
            <a:extLst>
              <a:ext uri="{FF2B5EF4-FFF2-40B4-BE49-F238E27FC236}">
                <a16:creationId xmlns:a16="http://schemas.microsoft.com/office/drawing/2014/main" id="{E3660FE6-0569-77F4-93AD-105840CA5A13}"/>
              </a:ext>
            </a:extLst>
          </p:cNvPr>
          <p:cNvSpPr>
            <a:spLocks noGrp="1"/>
          </p:cNvSpPr>
          <p:nvPr>
            <p:ph type="sldNum" sz="quarter" idx="5"/>
          </p:nvPr>
        </p:nvSpPr>
        <p:spPr/>
        <p:txBody>
          <a:bodyPr/>
          <a:lstStyle/>
          <a:p>
            <a:fld id="{871B2431-D351-4C6E-A3CF-9DFAC0E3E050}" type="slidenum">
              <a:rPr lang="cs-CZ" smtClean="0"/>
              <a:t>23</a:t>
            </a:fld>
            <a:endParaRPr lang="cs-CZ"/>
          </a:p>
        </p:txBody>
      </p:sp>
    </p:spTree>
    <p:extLst>
      <p:ext uri="{BB962C8B-B14F-4D97-AF65-F5344CB8AC3E}">
        <p14:creationId xmlns:p14="http://schemas.microsoft.com/office/powerpoint/2010/main" val="3320998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CA554-7D8D-B5DC-03EF-49FE17BB7D1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52C530-5DA2-0105-649A-992F9D2B193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241B277-0C68-204D-E84B-896E73177AC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28198CD-7DD2-6B83-6A48-89815FFBF2E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FAC0154-890F-1CE2-27D1-10AD2D46C49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2983DA00-51C4-95C3-229A-FD109389440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D9AD4FE-9059-08CD-C8AD-CE465C44B46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95523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ADEF6-C49D-9C14-A98E-C51A176169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4FBD2-AC88-C494-74A2-3AED17162F9D}"/>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F18B8A26-EB17-D4C8-C000-D0EC35842DD6}"/>
              </a:ext>
            </a:extLst>
          </p:cNvPr>
          <p:cNvSpPr>
            <a:spLocks noGrp="1"/>
          </p:cNvSpPr>
          <p:nvPr>
            <p:ph type="body" idx="1"/>
          </p:nvPr>
        </p:nvSpPr>
        <p:spPr/>
        <p:txBody>
          <a:bodyPr/>
          <a:lstStyle/>
          <a:p>
            <a:r>
              <a:rPr lang="en-US" dirty="0"/>
              <a:t>General rule</a:t>
            </a:r>
          </a:p>
          <a:p>
            <a:r>
              <a:rPr lang="en-US" dirty="0"/>
              <a:t>3583d conditions do not need to be read</a:t>
            </a:r>
          </a:p>
          <a:p>
            <a:r>
              <a:rPr lang="en-US" dirty="0"/>
              <a:t>Any condition that is not required under 3583d must be read</a:t>
            </a:r>
          </a:p>
          <a:p>
            <a:r>
              <a:rPr lang="en-US" dirty="0"/>
              <a:t>Any conflict (not ambiguity) – oral trumps written; a greater burden on defendant = conflict</a:t>
            </a:r>
          </a:p>
          <a:p>
            <a:r>
              <a:rPr lang="en-US" dirty="0"/>
              <a:t>Diggles and Currier are best cases</a:t>
            </a:r>
          </a:p>
        </p:txBody>
      </p:sp>
      <p:sp>
        <p:nvSpPr>
          <p:cNvPr id="4" name="Slide Number Placeholder 3">
            <a:extLst>
              <a:ext uri="{FF2B5EF4-FFF2-40B4-BE49-F238E27FC236}">
                <a16:creationId xmlns:a16="http://schemas.microsoft.com/office/drawing/2014/main" id="{415F2D5C-2E48-7CD4-8F78-F93D3268A000}"/>
              </a:ext>
            </a:extLst>
          </p:cNvPr>
          <p:cNvSpPr>
            <a:spLocks noGrp="1"/>
          </p:cNvSpPr>
          <p:nvPr>
            <p:ph type="sldNum" sz="quarter" idx="5"/>
          </p:nvPr>
        </p:nvSpPr>
        <p:spPr/>
        <p:txBody>
          <a:bodyPr/>
          <a:lstStyle/>
          <a:p>
            <a:fld id="{871B2431-D351-4C6E-A3CF-9DFAC0E3E050}" type="slidenum">
              <a:rPr lang="cs-CZ" smtClean="0"/>
              <a:t>25</a:t>
            </a:fld>
            <a:endParaRPr lang="cs-CZ"/>
          </a:p>
        </p:txBody>
      </p:sp>
    </p:spTree>
    <p:extLst>
      <p:ext uri="{BB962C8B-B14F-4D97-AF65-F5344CB8AC3E}">
        <p14:creationId xmlns:p14="http://schemas.microsoft.com/office/powerpoint/2010/main" val="1646911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6DDCC-C67C-4882-912A-B3CEB02624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90423F-A4E0-F516-15F7-0F159124F2AF}"/>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B37B2650-083E-A2EB-2196-27B7B51864A3}"/>
              </a:ext>
            </a:extLst>
          </p:cNvPr>
          <p:cNvSpPr>
            <a:spLocks noGrp="1"/>
          </p:cNvSpPr>
          <p:nvPr>
            <p:ph type="body" idx="1"/>
          </p:nvPr>
        </p:nvSpPr>
        <p:spPr/>
        <p:txBody>
          <a:bodyPr/>
          <a:lstStyle/>
          <a:p>
            <a:r>
              <a:rPr lang="en-US" dirty="0"/>
              <a:t>***THESE CASES ARE THE MOST DIFFICULT – DIFFERENT RESTITUTION STATUTES APPLIED, many of which I don’t believe are applied in the NDMS</a:t>
            </a:r>
          </a:p>
          <a:p>
            <a:r>
              <a:rPr lang="en-US" dirty="0"/>
              <a:t>*really just look at the statute of restitution, Paroline analysis is mandatory if over $3000</a:t>
            </a:r>
          </a:p>
          <a:p>
            <a:endParaRPr lang="en-US" dirty="0"/>
          </a:p>
          <a:p>
            <a:endParaRPr lang="en-US" dirty="0"/>
          </a:p>
          <a:p>
            <a:r>
              <a:rPr lang="en-US" dirty="0"/>
              <a:t>West – this was a CP trafficking case – restitution is governed by 18 </a:t>
            </a:r>
            <a:r>
              <a:rPr lang="en-US" dirty="0" err="1"/>
              <a:t>usc</a:t>
            </a:r>
            <a:r>
              <a:rPr lang="en-US" dirty="0"/>
              <a:t> 2259, not 3663A; court erred by citing incorrect statute</a:t>
            </a:r>
          </a:p>
          <a:p>
            <a:endParaRPr lang="en-US" dirty="0"/>
          </a:p>
          <a:p>
            <a:r>
              <a:rPr lang="en-US" dirty="0"/>
              <a:t>Ulyssess – AVAA – Andy Child Pornography Assistance Act</a:t>
            </a:r>
          </a:p>
        </p:txBody>
      </p:sp>
      <p:sp>
        <p:nvSpPr>
          <p:cNvPr id="4" name="Slide Number Placeholder 3">
            <a:extLst>
              <a:ext uri="{FF2B5EF4-FFF2-40B4-BE49-F238E27FC236}">
                <a16:creationId xmlns:a16="http://schemas.microsoft.com/office/drawing/2014/main" id="{1DF5C675-7D3E-4309-0DC6-2246235972E0}"/>
              </a:ext>
            </a:extLst>
          </p:cNvPr>
          <p:cNvSpPr>
            <a:spLocks noGrp="1"/>
          </p:cNvSpPr>
          <p:nvPr>
            <p:ph type="sldNum" sz="quarter" idx="5"/>
          </p:nvPr>
        </p:nvSpPr>
        <p:spPr/>
        <p:txBody>
          <a:bodyPr/>
          <a:lstStyle/>
          <a:p>
            <a:fld id="{871B2431-D351-4C6E-A3CF-9DFAC0E3E050}" type="slidenum">
              <a:rPr lang="cs-CZ" smtClean="0"/>
              <a:t>26</a:t>
            </a:fld>
            <a:endParaRPr lang="cs-CZ"/>
          </a:p>
        </p:txBody>
      </p:sp>
    </p:spTree>
    <p:extLst>
      <p:ext uri="{BB962C8B-B14F-4D97-AF65-F5344CB8AC3E}">
        <p14:creationId xmlns:p14="http://schemas.microsoft.com/office/powerpoint/2010/main" val="2112994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56769-7167-9E18-9436-DBFE84520B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6E1AF-E8C6-14C0-2758-3A5FA9CD8CB2}"/>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95EF8B13-CBCB-158D-A7B6-2A58C0F5E5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94E494-8EC3-7F3B-B13C-A08F761C7117}"/>
              </a:ext>
            </a:extLst>
          </p:cNvPr>
          <p:cNvSpPr>
            <a:spLocks noGrp="1"/>
          </p:cNvSpPr>
          <p:nvPr>
            <p:ph type="sldNum" sz="quarter" idx="5"/>
          </p:nvPr>
        </p:nvSpPr>
        <p:spPr/>
        <p:txBody>
          <a:bodyPr/>
          <a:lstStyle/>
          <a:p>
            <a:fld id="{871B2431-D351-4C6E-A3CF-9DFAC0E3E050}" type="slidenum">
              <a:rPr lang="cs-CZ" smtClean="0"/>
              <a:t>27</a:t>
            </a:fld>
            <a:endParaRPr lang="cs-CZ"/>
          </a:p>
        </p:txBody>
      </p:sp>
    </p:spTree>
    <p:extLst>
      <p:ext uri="{BB962C8B-B14F-4D97-AF65-F5344CB8AC3E}">
        <p14:creationId xmlns:p14="http://schemas.microsoft.com/office/powerpoint/2010/main" val="3497657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customXml" Target="../ink/ink5.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customXml" Target="../ink/ink2.xml"/><Relationship Id="rId11" Type="http://schemas.openxmlformats.org/officeDocument/2006/relationships/image" Target="../media/image17.png"/><Relationship Id="rId5" Type="http://schemas.openxmlformats.org/officeDocument/2006/relationships/image" Target="../media/image14.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video" Target="https://www.youtube.com/embed/gII-ghI2_8k?feature=oembed" TargetMode="External"/><Relationship Id="rId6" Type="http://schemas.openxmlformats.org/officeDocument/2006/relationships/hyperlink" Target="https://creativecommons.org/licenses/by-nc-nd/3.0/" TargetMode="External"/><Relationship Id="rId5" Type="http://schemas.openxmlformats.org/officeDocument/2006/relationships/hyperlink" Target="https://lemonscottage.blogspot.com/2020/07/weather.html" TargetMode="External"/><Relationship Id="rId4" Type="http://schemas.openxmlformats.org/officeDocument/2006/relationships/image" Target="../media/image29.g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4" name="Freeform 14"/>
          <p:cNvSpPr/>
          <p:nvPr/>
        </p:nvSpPr>
        <p:spPr>
          <a:xfrm>
            <a:off x="1028700" y="1551597"/>
            <a:ext cx="5516922" cy="7909566"/>
          </a:xfrm>
          <a:custGeom>
            <a:avLst/>
            <a:gdLst/>
            <a:ahLst/>
            <a:cxnLst/>
            <a:rect l="l" t="t" r="r" b="b"/>
            <a:pathLst>
              <a:path w="5516922" h="7909566">
                <a:moveTo>
                  <a:pt x="0" y="0"/>
                </a:moveTo>
                <a:lnTo>
                  <a:pt x="5516922" y="0"/>
                </a:lnTo>
                <a:lnTo>
                  <a:pt x="5516922" y="7909567"/>
                </a:lnTo>
                <a:lnTo>
                  <a:pt x="0" y="79095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TextBox 15"/>
          <p:cNvSpPr txBox="1"/>
          <p:nvPr/>
        </p:nvSpPr>
        <p:spPr>
          <a:xfrm>
            <a:off x="7318766" y="1257300"/>
            <a:ext cx="9940534" cy="1302814"/>
          </a:xfrm>
          <a:prstGeom prst="rect">
            <a:avLst/>
          </a:prstGeom>
        </p:spPr>
        <p:txBody>
          <a:bodyPr lIns="0" tIns="0" rIns="0" bIns="0" rtlCol="0" anchor="t">
            <a:spAutoFit/>
          </a:bodyPr>
          <a:lstStyle/>
          <a:p>
            <a:pPr algn="ctr">
              <a:lnSpc>
                <a:spcPts val="9720"/>
              </a:lnSpc>
            </a:pPr>
            <a:r>
              <a:rPr lang="en-US" sz="9720" b="1" dirty="0">
                <a:solidFill>
                  <a:srgbClr val="022759"/>
                </a:solidFill>
                <a:latin typeface="Klein Condensed Heavy"/>
                <a:ea typeface="Klein Condensed Heavy"/>
                <a:cs typeface="Klein Condensed Heavy"/>
                <a:sym typeface="Klein Condensed Heavy"/>
              </a:rPr>
              <a:t>FIFTH CIRCUIT </a:t>
            </a:r>
          </a:p>
        </p:txBody>
      </p:sp>
      <p:sp>
        <p:nvSpPr>
          <p:cNvPr id="16" name="AutoShape 16"/>
          <p:cNvSpPr/>
          <p:nvPr/>
        </p:nvSpPr>
        <p:spPr>
          <a:xfrm>
            <a:off x="8839200" y="2781300"/>
            <a:ext cx="6492240" cy="0"/>
          </a:xfrm>
          <a:prstGeom prst="line">
            <a:avLst/>
          </a:prstGeom>
          <a:ln w="38100" cap="flat">
            <a:solidFill>
              <a:srgbClr val="000000"/>
            </a:solidFill>
            <a:prstDash val="solid"/>
            <a:headEnd type="none" w="sm" len="sm"/>
            <a:tailEnd type="none" w="sm" len="sm"/>
          </a:ln>
        </p:spPr>
        <p:txBody>
          <a:bodyPr/>
          <a:lstStyle/>
          <a:p>
            <a:endParaRPr lang="en-US"/>
          </a:p>
        </p:txBody>
      </p:sp>
      <p:sp>
        <p:nvSpPr>
          <p:cNvPr id="17" name="TextBox 17"/>
          <p:cNvSpPr txBox="1"/>
          <p:nvPr/>
        </p:nvSpPr>
        <p:spPr>
          <a:xfrm>
            <a:off x="7239000" y="3272810"/>
            <a:ext cx="9940534" cy="5977919"/>
          </a:xfrm>
          <a:prstGeom prst="rect">
            <a:avLst/>
          </a:prstGeom>
        </p:spPr>
        <p:txBody>
          <a:bodyPr lIns="0" tIns="0" rIns="0" bIns="0" rtlCol="0" anchor="t">
            <a:spAutoFit/>
          </a:bodyPr>
          <a:lstStyle/>
          <a:p>
            <a:pPr algn="ctr">
              <a:lnSpc>
                <a:spcPts val="9720"/>
              </a:lnSpc>
            </a:pPr>
            <a:r>
              <a:rPr lang="en-US" sz="7200" b="1" dirty="0">
                <a:solidFill>
                  <a:srgbClr val="022759"/>
                </a:solidFill>
                <a:latin typeface="Klein Condensed Bold"/>
                <a:ea typeface="Klein Condensed Bold"/>
                <a:cs typeface="Klein Condensed Bold"/>
                <a:sym typeface="Klein Condensed Bold"/>
              </a:rPr>
              <a:t>2025 &amp; BEYOND IN REVIEW</a:t>
            </a:r>
          </a:p>
          <a:p>
            <a:pPr algn="ctr">
              <a:lnSpc>
                <a:spcPts val="9720"/>
              </a:lnSpc>
            </a:pPr>
            <a:r>
              <a:rPr lang="en-US" sz="4000" b="1" dirty="0">
                <a:solidFill>
                  <a:srgbClr val="022759"/>
                </a:solidFill>
                <a:latin typeface="Klein Condensed Bold"/>
                <a:ea typeface="Klein Condensed Bold"/>
                <a:cs typeface="Klein Condensed Bold"/>
                <a:sym typeface="Klein Condensed Bold"/>
              </a:rPr>
              <a:t>AKA </a:t>
            </a:r>
          </a:p>
          <a:p>
            <a:pPr algn="ctr">
              <a:lnSpc>
                <a:spcPts val="9720"/>
              </a:lnSpc>
            </a:pPr>
            <a:r>
              <a:rPr lang="en-US" sz="3600" b="1" dirty="0">
                <a:solidFill>
                  <a:srgbClr val="022759"/>
                </a:solidFill>
                <a:latin typeface="Klein Condensed Bold"/>
                <a:ea typeface="Klein Condensed Bold"/>
                <a:cs typeface="Klein Condensed Bold"/>
                <a:sym typeface="Klein Condensed Bold"/>
              </a:rPr>
              <a:t>I read over 600 pages of cases so you don’t have to</a:t>
            </a:r>
            <a:endParaRPr lang="en-US" sz="4400" b="1" dirty="0">
              <a:solidFill>
                <a:srgbClr val="022759"/>
              </a:solidFill>
              <a:latin typeface="Klein Condensed Bold"/>
              <a:ea typeface="Klein Condensed Bold"/>
              <a:cs typeface="Klein Condensed Bold"/>
              <a:sym typeface="Klein Condensed Bold"/>
            </a:endParaRPr>
          </a:p>
          <a:p>
            <a:pPr algn="ctr">
              <a:lnSpc>
                <a:spcPts val="9720"/>
              </a:lnSpc>
            </a:pPr>
            <a:r>
              <a:rPr lang="en-US" b="1" dirty="0">
                <a:solidFill>
                  <a:srgbClr val="022759"/>
                </a:solidFill>
                <a:latin typeface="Klein Condensed Bold"/>
                <a:ea typeface="Klein Condensed Bold"/>
                <a:cs typeface="Klein Condensed Bold"/>
                <a:sym typeface="Klein Condensed Bold"/>
              </a:rPr>
              <a:t>Kiger Sigh, R&amp;W Specialist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1F9CA3CB-9B56-D9F5-F988-DB9DAA7F0BA5}"/>
            </a:ext>
          </a:extLst>
        </p:cNvPr>
        <p:cNvGrpSpPr/>
        <p:nvPr/>
      </p:nvGrpSpPr>
      <p:grpSpPr>
        <a:xfrm>
          <a:off x="0" y="0"/>
          <a:ext cx="0" cy="0"/>
          <a:chOff x="0" y="0"/>
          <a:chExt cx="0" cy="0"/>
        </a:xfrm>
      </p:grpSpPr>
      <p:sp>
        <p:nvSpPr>
          <p:cNvPr id="14" name="Freeform 14">
            <a:extLst>
              <a:ext uri="{FF2B5EF4-FFF2-40B4-BE49-F238E27FC236}">
                <a16:creationId xmlns:a16="http://schemas.microsoft.com/office/drawing/2014/main" id="{05E8C63B-2759-48EF-B92A-69E7C681FFEA}"/>
              </a:ext>
            </a:extLst>
          </p:cNvPr>
          <p:cNvSpPr/>
          <p:nvPr/>
        </p:nvSpPr>
        <p:spPr>
          <a:xfrm>
            <a:off x="6552894" y="3092453"/>
            <a:ext cx="5346072" cy="5748464"/>
          </a:xfrm>
          <a:custGeom>
            <a:avLst/>
            <a:gdLst/>
            <a:ahLst/>
            <a:cxnLst/>
            <a:rect l="l" t="t" r="r" b="b"/>
            <a:pathLst>
              <a:path w="5346072" h="5748464">
                <a:moveTo>
                  <a:pt x="0" y="0"/>
                </a:moveTo>
                <a:lnTo>
                  <a:pt x="5346072" y="0"/>
                </a:lnTo>
                <a:lnTo>
                  <a:pt x="5346072" y="5748465"/>
                </a:lnTo>
                <a:lnTo>
                  <a:pt x="0" y="574846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5" name="Group 15">
            <a:extLst>
              <a:ext uri="{FF2B5EF4-FFF2-40B4-BE49-F238E27FC236}">
                <a16:creationId xmlns:a16="http://schemas.microsoft.com/office/drawing/2014/main" id="{F296F18F-DEC1-FCC4-03BE-B7E7A2B8FE96}"/>
              </a:ext>
            </a:extLst>
          </p:cNvPr>
          <p:cNvGrpSpPr/>
          <p:nvPr/>
        </p:nvGrpSpPr>
        <p:grpSpPr>
          <a:xfrm>
            <a:off x="152400" y="1971079"/>
            <a:ext cx="6826524" cy="6344842"/>
            <a:chOff x="0" y="0"/>
            <a:chExt cx="1789728" cy="1663444"/>
          </a:xfrm>
        </p:grpSpPr>
        <p:sp>
          <p:nvSpPr>
            <p:cNvPr id="16" name="Freeform 16">
              <a:extLst>
                <a:ext uri="{FF2B5EF4-FFF2-40B4-BE49-F238E27FC236}">
                  <a16:creationId xmlns:a16="http://schemas.microsoft.com/office/drawing/2014/main" id="{EB7A42AB-E4BF-C119-04BC-8B3640C26F34}"/>
                </a:ext>
              </a:extLst>
            </p:cNvPr>
            <p:cNvSpPr/>
            <p:nvPr/>
          </p:nvSpPr>
          <p:spPr>
            <a:xfrm>
              <a:off x="0" y="0"/>
              <a:ext cx="1722908" cy="1663444"/>
            </a:xfrm>
            <a:custGeom>
              <a:avLst/>
              <a:gdLst/>
              <a:ahLst/>
              <a:cxnLst/>
              <a:rect l="l" t="t" r="r" b="b"/>
              <a:pathLst>
                <a:path w="1722908" h="1663444">
                  <a:moveTo>
                    <a:pt x="861454" y="0"/>
                  </a:moveTo>
                  <a:cubicBezTo>
                    <a:pt x="385686" y="0"/>
                    <a:pt x="0" y="372375"/>
                    <a:pt x="0" y="831722"/>
                  </a:cubicBezTo>
                  <a:cubicBezTo>
                    <a:pt x="0" y="1291069"/>
                    <a:pt x="385686" y="1663444"/>
                    <a:pt x="861454" y="1663444"/>
                  </a:cubicBezTo>
                  <a:cubicBezTo>
                    <a:pt x="1337222" y="1663444"/>
                    <a:pt x="1722908" y="1291069"/>
                    <a:pt x="1722908" y="831722"/>
                  </a:cubicBezTo>
                  <a:cubicBezTo>
                    <a:pt x="1722908" y="372375"/>
                    <a:pt x="1337222" y="0"/>
                    <a:pt x="861454" y="0"/>
                  </a:cubicBezTo>
                  <a:close/>
                </a:path>
              </a:pathLst>
            </a:custGeom>
            <a:solidFill>
              <a:srgbClr val="C3CDFF"/>
            </a:solidFill>
          </p:spPr>
          <p:txBody>
            <a:bodyPr/>
            <a:lstStyle/>
            <a:p>
              <a:endParaRPr lang="en-US"/>
            </a:p>
          </p:txBody>
        </p:sp>
        <p:sp>
          <p:nvSpPr>
            <p:cNvPr id="17" name="TextBox 17">
              <a:extLst>
                <a:ext uri="{FF2B5EF4-FFF2-40B4-BE49-F238E27FC236}">
                  <a16:creationId xmlns:a16="http://schemas.microsoft.com/office/drawing/2014/main" id="{0E95FC1C-879E-A96D-52F4-B5AD099A2EE2}"/>
                </a:ext>
              </a:extLst>
            </p:cNvPr>
            <p:cNvSpPr txBox="1"/>
            <p:nvPr/>
          </p:nvSpPr>
          <p:spPr>
            <a:xfrm>
              <a:off x="197101" y="131676"/>
              <a:ext cx="1592627" cy="1381236"/>
            </a:xfrm>
            <a:prstGeom prst="rect">
              <a:avLst/>
            </a:prstGeom>
          </p:spPr>
          <p:txBody>
            <a:bodyPr lIns="50800" tIns="50800" rIns="50800" bIns="50800" rtlCol="0" anchor="ctr"/>
            <a:lstStyle/>
            <a:p>
              <a:pPr marL="539746" lvl="1" indent="-269873" algn="just">
                <a:lnSpc>
                  <a:spcPts val="3499"/>
                </a:lnSpc>
                <a:buFont typeface="Arial"/>
                <a:buChar char="•"/>
              </a:pPr>
              <a:r>
                <a:rPr lang="en-US" sz="2800" dirty="0">
                  <a:solidFill>
                    <a:srgbClr val="000000"/>
                  </a:solidFill>
                  <a:latin typeface="Klein"/>
                  <a:ea typeface="Klein"/>
                  <a:cs typeface="Klein"/>
                  <a:sym typeface="Klein"/>
                </a:rPr>
                <a:t>First Amendment</a:t>
              </a:r>
            </a:p>
            <a:p>
              <a:pPr marL="539746" lvl="1" indent="-269873" algn="just">
                <a:lnSpc>
                  <a:spcPts val="3499"/>
                </a:lnSpc>
                <a:buFont typeface="Arial"/>
                <a:buChar char="•"/>
              </a:pPr>
              <a:r>
                <a:rPr lang="en-US" sz="2800" dirty="0">
                  <a:solidFill>
                    <a:srgbClr val="000000"/>
                  </a:solidFill>
                  <a:latin typeface="Klein"/>
                  <a:ea typeface="Klein"/>
                  <a:cs typeface="Klein"/>
                  <a:sym typeface="Klein"/>
                </a:rPr>
                <a:t>Second Amendment</a:t>
              </a:r>
            </a:p>
            <a:p>
              <a:pPr marL="539746" lvl="1" indent="-269873" algn="just">
                <a:lnSpc>
                  <a:spcPts val="3499"/>
                </a:lnSpc>
                <a:buFont typeface="Arial"/>
                <a:buChar char="•"/>
              </a:pPr>
              <a:r>
                <a:rPr lang="en-US" sz="2800" dirty="0">
                  <a:solidFill>
                    <a:srgbClr val="000000"/>
                  </a:solidFill>
                  <a:latin typeface="Klein"/>
                  <a:ea typeface="Klein"/>
                  <a:cs typeface="Klein"/>
                  <a:sym typeface="Klein"/>
                </a:rPr>
                <a:t>Third Amendment</a:t>
              </a:r>
            </a:p>
            <a:p>
              <a:pPr marL="539746" lvl="1" indent="-269873" algn="just">
                <a:lnSpc>
                  <a:spcPts val="3499"/>
                </a:lnSpc>
                <a:buFont typeface="Arial"/>
                <a:buChar char="•"/>
              </a:pPr>
              <a:r>
                <a:rPr lang="en-US" sz="2800" dirty="0">
                  <a:solidFill>
                    <a:srgbClr val="000000"/>
                  </a:solidFill>
                  <a:latin typeface="Klein"/>
                  <a:ea typeface="Klein"/>
                  <a:cs typeface="Klein"/>
                  <a:sym typeface="Klein"/>
                </a:rPr>
                <a:t>Fourth Amendment</a:t>
              </a:r>
            </a:p>
            <a:p>
              <a:pPr marL="539746" lvl="1" indent="-269873" algn="just">
                <a:lnSpc>
                  <a:spcPts val="3499"/>
                </a:lnSpc>
                <a:buFont typeface="Arial"/>
                <a:buChar char="•"/>
              </a:pPr>
              <a:r>
                <a:rPr lang="en-US" sz="2800" dirty="0">
                  <a:solidFill>
                    <a:srgbClr val="000000"/>
                  </a:solidFill>
                  <a:latin typeface="Klein"/>
                  <a:ea typeface="Klein"/>
                  <a:cs typeface="Klein"/>
                  <a:sym typeface="Klein"/>
                </a:rPr>
                <a:t>Fifth Amendment</a:t>
              </a:r>
            </a:p>
            <a:p>
              <a:pPr marL="539746" lvl="1" indent="-269873" algn="just">
                <a:lnSpc>
                  <a:spcPts val="3499"/>
                </a:lnSpc>
                <a:buFont typeface="Arial"/>
                <a:buChar char="•"/>
              </a:pPr>
              <a:r>
                <a:rPr lang="en-US" sz="2800" dirty="0">
                  <a:solidFill>
                    <a:srgbClr val="000000"/>
                  </a:solidFill>
                  <a:latin typeface="Klein"/>
                  <a:ea typeface="Klein"/>
                  <a:cs typeface="Klein"/>
                  <a:sym typeface="Klein"/>
                </a:rPr>
                <a:t>ACCA </a:t>
              </a:r>
            </a:p>
            <a:p>
              <a:pPr marL="539746" lvl="1" indent="-269873" algn="just">
                <a:lnSpc>
                  <a:spcPts val="3499"/>
                </a:lnSpc>
                <a:buFont typeface="Arial"/>
                <a:buChar char="•"/>
              </a:pPr>
              <a:r>
                <a:rPr lang="en-US" sz="2800" dirty="0">
                  <a:solidFill>
                    <a:srgbClr val="000000"/>
                  </a:solidFill>
                  <a:latin typeface="Klein"/>
                  <a:ea typeface="Klein"/>
                  <a:cs typeface="Klein"/>
                  <a:sym typeface="Klein"/>
                </a:rPr>
                <a:t>Sex, Guns, &amp; Drugs</a:t>
              </a:r>
            </a:p>
          </p:txBody>
        </p:sp>
      </p:grpSp>
      <p:sp>
        <p:nvSpPr>
          <p:cNvPr id="18" name="TextBox 18">
            <a:extLst>
              <a:ext uri="{FF2B5EF4-FFF2-40B4-BE49-F238E27FC236}">
                <a16:creationId xmlns:a16="http://schemas.microsoft.com/office/drawing/2014/main" id="{209AACEF-C0AC-230E-D589-1160936183B7}"/>
              </a:ext>
            </a:extLst>
          </p:cNvPr>
          <p:cNvSpPr txBox="1"/>
          <p:nvPr/>
        </p:nvSpPr>
        <p:spPr>
          <a:xfrm>
            <a:off x="1028700" y="838200"/>
            <a:ext cx="16230600" cy="1635128"/>
          </a:xfrm>
          <a:prstGeom prst="rect">
            <a:avLst/>
          </a:prstGeom>
        </p:spPr>
        <p:txBody>
          <a:bodyPr lIns="0" tIns="0" rIns="0" bIns="0" rtlCol="0" anchor="t">
            <a:spAutoFit/>
          </a:bodyPr>
          <a:lstStyle/>
          <a:p>
            <a:pPr algn="ctr">
              <a:lnSpc>
                <a:spcPts val="13299"/>
              </a:lnSpc>
              <a:spcBef>
                <a:spcPct val="0"/>
              </a:spcBef>
            </a:pPr>
            <a:r>
              <a:rPr lang="en-US" sz="9499" b="1">
                <a:solidFill>
                  <a:srgbClr val="022759"/>
                </a:solidFill>
                <a:latin typeface="Klein Condensed Heavy"/>
                <a:ea typeface="Klein Condensed Heavy"/>
                <a:cs typeface="Klein Condensed Heavy"/>
                <a:sym typeface="Klein Condensed Heavy"/>
              </a:rPr>
              <a:t>TOPICS</a:t>
            </a:r>
          </a:p>
        </p:txBody>
      </p:sp>
      <p:grpSp>
        <p:nvGrpSpPr>
          <p:cNvPr id="19" name="Group 19">
            <a:extLst>
              <a:ext uri="{FF2B5EF4-FFF2-40B4-BE49-F238E27FC236}">
                <a16:creationId xmlns:a16="http://schemas.microsoft.com/office/drawing/2014/main" id="{FE3B0AFF-04B6-CBDF-D70E-E5DF8C7C0CB6}"/>
              </a:ext>
            </a:extLst>
          </p:cNvPr>
          <p:cNvGrpSpPr/>
          <p:nvPr/>
        </p:nvGrpSpPr>
        <p:grpSpPr>
          <a:xfrm>
            <a:off x="12420600" y="2107978"/>
            <a:ext cx="5437189" cy="6653723"/>
            <a:chOff x="0" y="0"/>
            <a:chExt cx="1432017" cy="1752421"/>
          </a:xfrm>
        </p:grpSpPr>
        <p:sp>
          <p:nvSpPr>
            <p:cNvPr id="20" name="Freeform 20">
              <a:extLst>
                <a:ext uri="{FF2B5EF4-FFF2-40B4-BE49-F238E27FC236}">
                  <a16:creationId xmlns:a16="http://schemas.microsoft.com/office/drawing/2014/main" id="{03813B65-5BD2-561C-A32C-421FFA8E343C}"/>
                </a:ext>
              </a:extLst>
            </p:cNvPr>
            <p:cNvSpPr/>
            <p:nvPr/>
          </p:nvSpPr>
          <p:spPr>
            <a:xfrm>
              <a:off x="0" y="0"/>
              <a:ext cx="1432017" cy="1752421"/>
            </a:xfrm>
            <a:custGeom>
              <a:avLst/>
              <a:gdLst/>
              <a:ahLst/>
              <a:cxnLst/>
              <a:rect l="l" t="t" r="r" b="b"/>
              <a:pathLst>
                <a:path w="1432017" h="1752421">
                  <a:moveTo>
                    <a:pt x="716008" y="0"/>
                  </a:moveTo>
                  <a:cubicBezTo>
                    <a:pt x="320568" y="0"/>
                    <a:pt x="0" y="392293"/>
                    <a:pt x="0" y="876210"/>
                  </a:cubicBezTo>
                  <a:cubicBezTo>
                    <a:pt x="0" y="1360128"/>
                    <a:pt x="320568" y="1752421"/>
                    <a:pt x="716008" y="1752421"/>
                  </a:cubicBezTo>
                  <a:cubicBezTo>
                    <a:pt x="1111449" y="1752421"/>
                    <a:pt x="1432017" y="1360128"/>
                    <a:pt x="1432017" y="876210"/>
                  </a:cubicBezTo>
                  <a:cubicBezTo>
                    <a:pt x="1432017" y="392293"/>
                    <a:pt x="1111449" y="0"/>
                    <a:pt x="716008" y="0"/>
                  </a:cubicBezTo>
                  <a:close/>
                </a:path>
              </a:pathLst>
            </a:custGeom>
            <a:solidFill>
              <a:srgbClr val="C3CDFF"/>
            </a:solidFill>
          </p:spPr>
          <p:txBody>
            <a:bodyPr/>
            <a:lstStyle/>
            <a:p>
              <a:endParaRPr lang="en-US"/>
            </a:p>
          </p:txBody>
        </p:sp>
        <p:sp>
          <p:nvSpPr>
            <p:cNvPr id="21" name="TextBox 21">
              <a:extLst>
                <a:ext uri="{FF2B5EF4-FFF2-40B4-BE49-F238E27FC236}">
                  <a16:creationId xmlns:a16="http://schemas.microsoft.com/office/drawing/2014/main" id="{70643F6D-F0CA-E19C-BA11-C45EA3720489}"/>
                </a:ext>
              </a:extLst>
            </p:cNvPr>
            <p:cNvSpPr txBox="1"/>
            <p:nvPr/>
          </p:nvSpPr>
          <p:spPr>
            <a:xfrm>
              <a:off x="247162" y="58983"/>
              <a:ext cx="1163514" cy="1480992"/>
            </a:xfrm>
            <a:prstGeom prst="rect">
              <a:avLst/>
            </a:prstGeom>
          </p:spPr>
          <p:txBody>
            <a:bodyPr lIns="50800" tIns="50800" rIns="50800" bIns="50800" rtlCol="0" anchor="ctr"/>
            <a:lstStyle/>
            <a:p>
              <a:pPr marL="539746" lvl="1" indent="-269873" algn="just">
                <a:lnSpc>
                  <a:spcPts val="3499"/>
                </a:lnSpc>
                <a:buFont typeface="Arial"/>
                <a:buChar char="•"/>
              </a:pPr>
              <a:r>
                <a:rPr lang="en-US" sz="3600" dirty="0">
                  <a:solidFill>
                    <a:srgbClr val="000000"/>
                  </a:solidFill>
                  <a:latin typeface="Klein"/>
                  <a:ea typeface="Klein"/>
                  <a:cs typeface="Klein"/>
                  <a:sym typeface="Klein"/>
                </a:rPr>
                <a:t>Special conditions</a:t>
              </a:r>
            </a:p>
            <a:p>
              <a:pPr marL="539746" lvl="1" indent="-269873" algn="just">
                <a:lnSpc>
                  <a:spcPts val="3499"/>
                </a:lnSpc>
                <a:buFont typeface="Arial"/>
                <a:buChar char="•"/>
              </a:pPr>
              <a:r>
                <a:rPr lang="en-US" sz="3600" dirty="0">
                  <a:solidFill>
                    <a:srgbClr val="000000"/>
                  </a:solidFill>
                  <a:latin typeface="Klein"/>
                  <a:ea typeface="Klein"/>
                  <a:cs typeface="Klein"/>
                  <a:sym typeface="Klein"/>
                </a:rPr>
                <a:t>Restitution </a:t>
              </a:r>
            </a:p>
            <a:p>
              <a:pPr marL="539746" lvl="1" indent="-269873" algn="just">
                <a:lnSpc>
                  <a:spcPts val="3499"/>
                </a:lnSpc>
                <a:buFont typeface="Arial"/>
                <a:buChar char="•"/>
              </a:pPr>
              <a:r>
                <a:rPr lang="en-US" sz="3600" dirty="0">
                  <a:solidFill>
                    <a:srgbClr val="000000"/>
                  </a:solidFill>
                  <a:latin typeface="Klein"/>
                  <a:ea typeface="Klein"/>
                  <a:cs typeface="Klein"/>
                  <a:sym typeface="Klein"/>
                </a:rPr>
                <a:t>Miscellaneous </a:t>
              </a:r>
            </a:p>
            <a:p>
              <a:pPr marL="269873" lvl="1" algn="just">
                <a:lnSpc>
                  <a:spcPts val="3499"/>
                </a:lnSpc>
              </a:pPr>
              <a:endParaRPr lang="en-US" sz="2499" dirty="0">
                <a:solidFill>
                  <a:srgbClr val="000000"/>
                </a:solidFill>
                <a:latin typeface="Klein"/>
                <a:ea typeface="Klein"/>
                <a:cs typeface="Klein"/>
                <a:sym typeface="Klein"/>
              </a:endParaRPr>
            </a:p>
          </p:txBody>
        </p:sp>
      </p:grpSp>
    </p:spTree>
    <p:extLst>
      <p:ext uri="{BB962C8B-B14F-4D97-AF65-F5344CB8AC3E}">
        <p14:creationId xmlns:p14="http://schemas.microsoft.com/office/powerpoint/2010/main" val="26035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5" name="TextBox 15"/>
          <p:cNvSpPr txBox="1"/>
          <p:nvPr/>
        </p:nvSpPr>
        <p:spPr>
          <a:xfrm>
            <a:off x="1028700" y="546052"/>
            <a:ext cx="16230600" cy="833755"/>
          </a:xfrm>
          <a:prstGeom prst="rect">
            <a:avLst/>
          </a:prstGeom>
        </p:spPr>
        <p:txBody>
          <a:bodyPr lIns="0" tIns="0" rIns="0" bIns="0" rtlCol="0" anchor="t">
            <a:spAutoFit/>
          </a:bodyPr>
          <a:lstStyle/>
          <a:p>
            <a:pPr algn="ctr">
              <a:lnSpc>
                <a:spcPts val="6200"/>
              </a:lnSpc>
            </a:pPr>
            <a:r>
              <a:rPr lang="en-US" sz="6200" b="1" dirty="0">
                <a:solidFill>
                  <a:srgbClr val="022759"/>
                </a:solidFill>
                <a:latin typeface="Klein Condensed Heavy"/>
                <a:ea typeface="Klein Condensed Heavy"/>
                <a:cs typeface="Klein Condensed Heavy"/>
                <a:sym typeface="Klein Condensed Heavy"/>
              </a:rPr>
              <a:t>Cases/issues not being reviewed</a:t>
            </a:r>
          </a:p>
        </p:txBody>
      </p:sp>
      <p:sp>
        <p:nvSpPr>
          <p:cNvPr id="16" name="TextBox 16"/>
          <p:cNvSpPr txBox="1"/>
          <p:nvPr/>
        </p:nvSpPr>
        <p:spPr>
          <a:xfrm>
            <a:off x="152400" y="1371725"/>
            <a:ext cx="17754600" cy="9811660"/>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n-US" sz="4800" b="1" dirty="0">
                <a:solidFill>
                  <a:srgbClr val="022759"/>
                </a:solidFill>
                <a:latin typeface="Klein Bold"/>
              </a:rPr>
              <a:t>Cases involving only sufficiency challenges</a:t>
            </a:r>
          </a:p>
          <a:p>
            <a:endParaRPr lang="en-US" sz="4800" b="1" dirty="0">
              <a:solidFill>
                <a:srgbClr val="022759"/>
              </a:solidFill>
              <a:latin typeface="Klein Bold"/>
            </a:endParaRPr>
          </a:p>
          <a:p>
            <a:pPr marL="342900" indent="-342900" algn="l">
              <a:buFont typeface="Arial" panose="020B0604020202020204" pitchFamily="34" charset="0"/>
              <a:buChar char="•"/>
            </a:pPr>
            <a:r>
              <a:rPr lang="en-US" sz="4800" b="1" dirty="0">
                <a:solidFill>
                  <a:srgbClr val="022759"/>
                </a:solidFill>
                <a:latin typeface="Klein Bold"/>
                <a:sym typeface="Klein Bold"/>
              </a:rPr>
              <a:t>Cases involving issues not normally litigated (2255 and specific offenses/enhancements)</a:t>
            </a:r>
          </a:p>
          <a:p>
            <a:pPr lvl="1"/>
            <a:endParaRPr lang="en-US" sz="4800" b="1" dirty="0">
              <a:solidFill>
                <a:srgbClr val="022759"/>
              </a:solidFill>
              <a:latin typeface="Klein Bold"/>
            </a:endParaRPr>
          </a:p>
          <a:p>
            <a:pPr marL="342900" indent="-342900">
              <a:buFont typeface="Arial" panose="020B0604020202020204" pitchFamily="34" charset="0"/>
              <a:buChar char="•"/>
            </a:pPr>
            <a:r>
              <a:rPr lang="en-US" sz="4800" b="1" dirty="0">
                <a:solidFill>
                  <a:srgbClr val="022759"/>
                </a:solidFill>
                <a:latin typeface="Klein Bold"/>
              </a:rPr>
              <a:t>Cases with trial issues – too factually specific</a:t>
            </a:r>
          </a:p>
          <a:p>
            <a:pPr marL="800100" lvl="1" indent="-342900">
              <a:buFont typeface="Arial" panose="020B0604020202020204" pitchFamily="34" charset="0"/>
              <a:buChar char="•"/>
            </a:pPr>
            <a:endParaRPr lang="en-US" sz="4800" b="1" dirty="0">
              <a:solidFill>
                <a:srgbClr val="022759"/>
              </a:solidFill>
              <a:latin typeface="Klein Bold"/>
            </a:endParaRPr>
          </a:p>
          <a:p>
            <a:pPr marL="342900" indent="-342900">
              <a:buFont typeface="Arial" panose="020B0604020202020204" pitchFamily="34" charset="0"/>
              <a:buChar char="•"/>
            </a:pPr>
            <a:r>
              <a:rPr lang="en-US" sz="4800" b="1" dirty="0">
                <a:solidFill>
                  <a:srgbClr val="022759"/>
                </a:solidFill>
                <a:latin typeface="Klein Bold"/>
              </a:rPr>
              <a:t>Some cases may have had multiple issues (</a:t>
            </a:r>
            <a:r>
              <a:rPr lang="en-US" sz="4800" b="1" i="1" dirty="0">
                <a:solidFill>
                  <a:srgbClr val="022759"/>
                </a:solidFill>
                <a:latin typeface="Klein Bold"/>
              </a:rPr>
              <a:t>Bruen</a:t>
            </a:r>
            <a:r>
              <a:rPr lang="en-US" sz="4800" b="1" dirty="0">
                <a:solidFill>
                  <a:srgbClr val="022759"/>
                </a:solidFill>
                <a:latin typeface="Klein Bold"/>
              </a:rPr>
              <a:t>, sufficiency, jury instructions, etc.), but focus is on the most analyzed issue only</a:t>
            </a:r>
          </a:p>
          <a:p>
            <a:pPr marL="342900" indent="-342900">
              <a:buFont typeface="Arial" panose="020B0604020202020204" pitchFamily="34" charset="0"/>
              <a:buChar char="•"/>
            </a:pPr>
            <a:endParaRPr lang="en-US" sz="4800" b="1" dirty="0">
              <a:solidFill>
                <a:srgbClr val="022759"/>
              </a:solidFill>
              <a:latin typeface="Klein Bold"/>
            </a:endParaRPr>
          </a:p>
          <a:p>
            <a:pPr marL="342900" indent="-342900">
              <a:buFont typeface="Arial" panose="020B0604020202020204" pitchFamily="34" charset="0"/>
              <a:buChar char="•"/>
            </a:pPr>
            <a:r>
              <a:rPr lang="en-US" sz="4800" b="1" dirty="0">
                <a:solidFill>
                  <a:srgbClr val="022759"/>
                </a:solidFill>
                <a:latin typeface="Klein Bold"/>
              </a:rPr>
              <a:t>Non-reported cases</a:t>
            </a:r>
          </a:p>
          <a:p>
            <a:pPr marL="342900" indent="-342900">
              <a:lnSpc>
                <a:spcPts val="3400"/>
              </a:lnSpc>
              <a:buFont typeface="Arial" panose="020B0604020202020204" pitchFamily="34" charset="0"/>
              <a:buChar char="•"/>
            </a:pPr>
            <a:endParaRPr lang="en-US" sz="4800" b="1" dirty="0">
              <a:solidFill>
                <a:srgbClr val="022759"/>
              </a:solidFill>
              <a:latin typeface="Klein Bold"/>
              <a:ea typeface="Klein Bold"/>
              <a:cs typeface="Klein Bold"/>
              <a:sym typeface="Klein Bold"/>
            </a:endParaRPr>
          </a:p>
          <a:p>
            <a:pPr marL="342900" indent="-342900">
              <a:lnSpc>
                <a:spcPts val="3400"/>
              </a:lnSpc>
              <a:buFont typeface="Arial" panose="020B0604020202020204" pitchFamily="34" charset="0"/>
              <a:buChar char="•"/>
            </a:pPr>
            <a:endParaRPr lang="en-US" sz="4800" b="1" dirty="0">
              <a:solidFill>
                <a:srgbClr val="022759"/>
              </a:solidFill>
              <a:latin typeface="Klein Bold"/>
              <a:ea typeface="Klein Bold"/>
              <a:cs typeface="Klein Bold"/>
              <a:sym typeface="Klein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C561EBB8-4FFA-B98D-FF59-975BF46513F3}"/>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6794E7D1-3547-8C99-C617-A4349EDAC701}"/>
              </a:ext>
            </a:extLst>
          </p:cNvPr>
          <p:cNvSpPr txBox="1"/>
          <p:nvPr/>
        </p:nvSpPr>
        <p:spPr>
          <a:xfrm>
            <a:off x="609600" y="228272"/>
            <a:ext cx="17353853" cy="1390509"/>
          </a:xfrm>
          <a:prstGeom prst="rect">
            <a:avLst/>
          </a:prstGeom>
        </p:spPr>
        <p:txBody>
          <a:bodyPr wrap="square" lIns="0" tIns="0" rIns="0" bIns="0" rtlCol="0" anchor="t">
            <a:spAutoFit/>
          </a:bodyPr>
          <a:lstStyle/>
          <a:p>
            <a:pPr marL="0" lvl="0" indent="0" algn="l">
              <a:lnSpc>
                <a:spcPts val="10608"/>
              </a:lnSpc>
              <a:spcBef>
                <a:spcPct val="0"/>
              </a:spcBef>
            </a:pPr>
            <a:r>
              <a:rPr lang="en-US" sz="9644" b="1" u="none" dirty="0">
                <a:solidFill>
                  <a:srgbClr val="022759"/>
                </a:solidFill>
                <a:latin typeface="Klein Condensed Bold"/>
                <a:ea typeface="Klein Condensed Bold"/>
                <a:cs typeface="Klein Condensed Bold"/>
                <a:sym typeface="Klein Condensed Bold"/>
              </a:rPr>
              <a:t>1</a:t>
            </a:r>
            <a:r>
              <a:rPr lang="en-US" sz="9644" b="1" u="none" baseline="30000" dirty="0">
                <a:solidFill>
                  <a:srgbClr val="022759"/>
                </a:solidFill>
                <a:latin typeface="Klein Condensed Bold"/>
                <a:ea typeface="Klein Condensed Bold"/>
                <a:cs typeface="Klein Condensed Bold"/>
                <a:sym typeface="Klein Condensed Bold"/>
              </a:rPr>
              <a:t>st</a:t>
            </a:r>
            <a:r>
              <a:rPr lang="en-US" sz="9644" b="1" u="none" dirty="0">
                <a:solidFill>
                  <a:srgbClr val="022759"/>
                </a:solidFill>
                <a:latin typeface="Klein Condensed Bold"/>
                <a:ea typeface="Klein Condensed Bold"/>
                <a:cs typeface="Klein Condensed Bold"/>
                <a:sym typeface="Klein Condensed Bold"/>
              </a:rPr>
              <a:t> Amendment</a:t>
            </a:r>
          </a:p>
        </p:txBody>
      </p:sp>
      <p:sp>
        <p:nvSpPr>
          <p:cNvPr id="15" name="AutoShape 15">
            <a:extLst>
              <a:ext uri="{FF2B5EF4-FFF2-40B4-BE49-F238E27FC236}">
                <a16:creationId xmlns:a16="http://schemas.microsoft.com/office/drawing/2014/main" id="{E15803B3-380A-B582-0FE4-F7A5521FB4A0}"/>
              </a:ext>
            </a:extLst>
          </p:cNvPr>
          <p:cNvSpPr/>
          <p:nvPr/>
        </p:nvSpPr>
        <p:spPr>
          <a:xfrm rot="5400000">
            <a:off x="3411657" y="5950262"/>
            <a:ext cx="8663952" cy="0"/>
          </a:xfrm>
          <a:prstGeom prst="line">
            <a:avLst/>
          </a:prstGeom>
          <a:ln w="9525" cap="rnd">
            <a:solidFill>
              <a:srgbClr val="C3CDFF"/>
            </a:solidFill>
            <a:prstDash val="solid"/>
            <a:headEnd type="none" w="sm" len="sm"/>
            <a:tailEnd type="none" w="sm" len="sm"/>
          </a:ln>
        </p:spPr>
        <p:txBody>
          <a:bodyPr/>
          <a:lstStyle/>
          <a:p>
            <a:endParaRPr lang="en-US"/>
          </a:p>
        </p:txBody>
      </p:sp>
      <p:pic>
        <p:nvPicPr>
          <p:cNvPr id="1028" name="Picture 4">
            <a:extLst>
              <a:ext uri="{FF2B5EF4-FFF2-40B4-BE49-F238E27FC236}">
                <a16:creationId xmlns:a16="http://schemas.microsoft.com/office/drawing/2014/main" id="{FF48D311-C048-C0A9-2796-A90A8B2594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5273" y="2030898"/>
            <a:ext cx="15677454" cy="7838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338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30698A99-1A47-3824-54B2-2704004CE049}"/>
            </a:ext>
          </a:extLst>
        </p:cNvPr>
        <p:cNvGrpSpPr/>
        <p:nvPr/>
      </p:nvGrpSpPr>
      <p:grpSpPr>
        <a:xfrm>
          <a:off x="0" y="0"/>
          <a:ext cx="0" cy="0"/>
          <a:chOff x="0" y="0"/>
          <a:chExt cx="0" cy="0"/>
        </a:xfrm>
      </p:grpSpPr>
      <p:sp>
        <p:nvSpPr>
          <p:cNvPr id="16" name="TextBox 16">
            <a:extLst>
              <a:ext uri="{FF2B5EF4-FFF2-40B4-BE49-F238E27FC236}">
                <a16:creationId xmlns:a16="http://schemas.microsoft.com/office/drawing/2014/main" id="{C767E7DE-4DEC-83EA-2725-261EADAE7E28}"/>
              </a:ext>
            </a:extLst>
          </p:cNvPr>
          <p:cNvSpPr txBox="1"/>
          <p:nvPr/>
        </p:nvSpPr>
        <p:spPr>
          <a:xfrm>
            <a:off x="76200" y="2552700"/>
            <a:ext cx="17830800" cy="893834"/>
          </a:xfrm>
          <a:prstGeom prst="rect">
            <a:avLst/>
          </a:prstGeom>
        </p:spPr>
        <p:txBody>
          <a:bodyPr wrap="square" lIns="0" tIns="0" rIns="0" bIns="0" rtlCol="0" anchor="t">
            <a:spAutoFit/>
          </a:bodyPr>
          <a:lstStyle/>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lang="en-US" sz="2800" b="1">
              <a:solidFill>
                <a:srgbClr val="022759"/>
              </a:solidFill>
              <a:latin typeface="Klein Bold"/>
              <a:ea typeface="Klein Bold"/>
              <a:cs typeface="Klein Bold"/>
              <a:sym typeface="Klein Bold"/>
            </a:endParaRP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kumimoji="0" lang="en-US" sz="3400" b="1" i="0" u="none" strike="noStrike" kern="1200" cap="none" spc="0" normalizeH="0" baseline="0" noProof="0" dirty="0">
              <a:ln>
                <a:noFill/>
              </a:ln>
              <a:solidFill>
                <a:srgbClr val="022759"/>
              </a:solidFill>
              <a:effectLst/>
              <a:uLnTx/>
              <a:uFillTx/>
              <a:latin typeface="Klein Bold"/>
              <a:ea typeface="Klein Bold"/>
              <a:cs typeface="Klein Bold"/>
              <a:sym typeface="Klein Bold"/>
            </a:endParaRPr>
          </a:p>
        </p:txBody>
      </p:sp>
      <p:sp>
        <p:nvSpPr>
          <p:cNvPr id="3" name="Content Placeholder 2">
            <a:extLst>
              <a:ext uri="{FF2B5EF4-FFF2-40B4-BE49-F238E27FC236}">
                <a16:creationId xmlns:a16="http://schemas.microsoft.com/office/drawing/2014/main" id="{EDF49A34-783C-DD9C-51C3-5ACF817E3A05}"/>
              </a:ext>
            </a:extLst>
          </p:cNvPr>
          <p:cNvSpPr>
            <a:spLocks noGrp="1"/>
          </p:cNvSpPr>
          <p:nvPr>
            <p:ph sz="half" idx="1"/>
          </p:nvPr>
        </p:nvSpPr>
        <p:spPr>
          <a:xfrm>
            <a:off x="76200" y="342900"/>
            <a:ext cx="17830800" cy="9525000"/>
          </a:xfrm>
        </p:spPr>
        <p:txBody>
          <a:bodyPr>
            <a:noAutofit/>
          </a:bodyPr>
          <a:lstStyle/>
          <a:p>
            <a:pPr marL="0" indent="0">
              <a:buNone/>
            </a:pPr>
            <a:r>
              <a:rPr lang="en-US" sz="2000" b="1" i="1" dirty="0">
                <a:solidFill>
                  <a:schemeClr val="accent5"/>
                </a:solidFill>
                <a:latin typeface="Klein Bold"/>
              </a:rPr>
              <a:t>Burger</a:t>
            </a:r>
            <a:r>
              <a:rPr lang="en-US" sz="2000" b="1" dirty="0">
                <a:solidFill>
                  <a:srgbClr val="022759"/>
                </a:solidFill>
                <a:latin typeface="Klein Bold"/>
              </a:rPr>
              <a:t>, 170 F.4th 395, 396–410 (5th Cir. 2026) – threats in interstate commerce</a:t>
            </a:r>
          </a:p>
          <a:p>
            <a:r>
              <a:rPr lang="en-US" sz="2000" b="1" dirty="0">
                <a:solidFill>
                  <a:srgbClr val="022759"/>
                </a:solidFill>
                <a:latin typeface="Klein Bold"/>
              </a:rPr>
              <a:t>Online gaming Roblox, in “Church” – people just argue</a:t>
            </a:r>
          </a:p>
          <a:p>
            <a:r>
              <a:rPr lang="en-US" sz="2000" b="1" dirty="0">
                <a:solidFill>
                  <a:srgbClr val="022759"/>
                </a:solidFill>
                <a:latin typeface="Klein Bold"/>
              </a:rPr>
              <a:t>Burger made statements about guns, sacrificing his life, ISIS, and a music fest of Christians on the 12 of Shawwal – April 11 in Austin</a:t>
            </a:r>
          </a:p>
          <a:p>
            <a:r>
              <a:rPr lang="en-US" sz="2000" b="1" dirty="0">
                <a:solidFill>
                  <a:srgbClr val="022759"/>
                </a:solidFill>
                <a:latin typeface="Klein Bold"/>
              </a:rPr>
              <a:t>District court said that Burger was merely role-playing as a character and no reasonable person could believe these were true threats; dismissed indictment</a:t>
            </a:r>
          </a:p>
          <a:p>
            <a:r>
              <a:rPr lang="en-US" sz="2000" b="1" dirty="0">
                <a:solidFill>
                  <a:srgbClr val="022759"/>
                </a:solidFill>
                <a:latin typeface="Klein Bold"/>
              </a:rPr>
              <a:t>5</a:t>
            </a:r>
            <a:r>
              <a:rPr lang="en-US" sz="2000" b="1" baseline="30000" dirty="0">
                <a:solidFill>
                  <a:srgbClr val="022759"/>
                </a:solidFill>
                <a:latin typeface="Klein Bold"/>
              </a:rPr>
              <a:t>th</a:t>
            </a:r>
            <a:r>
              <a:rPr lang="en-US" sz="2000" b="1" dirty="0">
                <a:solidFill>
                  <a:srgbClr val="022759"/>
                </a:solidFill>
                <a:latin typeface="Klein Bold"/>
              </a:rPr>
              <a:t> – reversed </a:t>
            </a:r>
            <a:r>
              <a:rPr lang="en-US" sz="2000" b="1" dirty="0" err="1">
                <a:solidFill>
                  <a:srgbClr val="022759"/>
                </a:solidFill>
                <a:latin typeface="Klein Bold"/>
              </a:rPr>
              <a:t>bc</a:t>
            </a:r>
            <a:r>
              <a:rPr lang="en-US" sz="2000" b="1" dirty="0">
                <a:solidFill>
                  <a:srgbClr val="022759"/>
                </a:solidFill>
                <a:latin typeface="Klein Bold"/>
              </a:rPr>
              <a:t> the district court's findings </a:t>
            </a:r>
            <a:r>
              <a:rPr lang="en-US" sz="2000" b="1" dirty="0">
                <a:solidFill>
                  <a:schemeClr val="accent2"/>
                </a:solidFill>
                <a:latin typeface="Klein Bold"/>
              </a:rPr>
              <a:t>resolved a disputed factual question</a:t>
            </a:r>
            <a:r>
              <a:rPr lang="en-US" sz="2000" b="1" dirty="0">
                <a:solidFill>
                  <a:srgbClr val="022759"/>
                </a:solidFill>
                <a:latin typeface="Klein Bold"/>
              </a:rPr>
              <a:t>: whether the context of the Church experience would lead a reasonable player to believe that Burger was role-playing rather than expressing a sincere intent to commit violence (willfulness). Given that the district court's dismissal of each count depended on the “role-playing context” of the Church experience, the testimony from the tipsters would at the very least “provide a more certain framework for [the district court's] analysis.” </a:t>
            </a:r>
          </a:p>
          <a:p>
            <a:pPr marL="0" indent="0">
              <a:buNone/>
            </a:pPr>
            <a:endParaRPr lang="en-US" sz="2000" b="1" dirty="0">
              <a:solidFill>
                <a:srgbClr val="022759"/>
              </a:solidFill>
              <a:latin typeface="Klein Bold"/>
            </a:endParaRPr>
          </a:p>
          <a:p>
            <a:pPr marL="0" indent="0">
              <a:buNone/>
            </a:pPr>
            <a:r>
              <a:rPr lang="en-US" sz="2000" b="1" i="1" dirty="0">
                <a:solidFill>
                  <a:schemeClr val="accent5"/>
                </a:solidFill>
                <a:latin typeface="Klein Bold"/>
              </a:rPr>
              <a:t>Jubert</a:t>
            </a:r>
            <a:r>
              <a:rPr lang="en-US" sz="2000" b="1" dirty="0">
                <a:solidFill>
                  <a:srgbClr val="022759"/>
                </a:solidFill>
                <a:latin typeface="Klein Bold"/>
              </a:rPr>
              <a:t>, 139 F.4th 484, 487–95 (5th Cir. 2025) – cyberstalking case</a:t>
            </a:r>
          </a:p>
          <a:p>
            <a:r>
              <a:rPr lang="en-US" sz="2000" b="1" dirty="0">
                <a:solidFill>
                  <a:srgbClr val="022759"/>
                </a:solidFill>
                <a:latin typeface="Klein Bold"/>
              </a:rPr>
              <a:t>Cyberstalking case where victim fired Jubert as a camp counselor; 20 years later, Jubert posts on social media</a:t>
            </a:r>
          </a:p>
          <a:p>
            <a:pPr lvl="1"/>
            <a:r>
              <a:rPr lang="en-US" sz="1600" b="1" dirty="0">
                <a:solidFill>
                  <a:srgbClr val="022759"/>
                </a:solidFill>
                <a:latin typeface="Klein Bold"/>
              </a:rPr>
              <a:t>1. The defendant must use “the mail, any interactive computer service or electronic communication service or electronic communication system of interstate commerce, or any other facility of interstate or foreign commerce” at least twice. 18 U.S.C. § 2261A(2); see also id. § 2266(2).</a:t>
            </a:r>
          </a:p>
          <a:p>
            <a:pPr lvl="1"/>
            <a:r>
              <a:rPr lang="en-US" sz="1600" b="1" dirty="0">
                <a:solidFill>
                  <a:srgbClr val="022759"/>
                </a:solidFill>
                <a:latin typeface="Klein Bold"/>
              </a:rPr>
              <a:t>2. He must have acted “with the </a:t>
            </a:r>
            <a:r>
              <a:rPr lang="en-US" sz="1600" b="1" dirty="0">
                <a:solidFill>
                  <a:schemeClr val="accent2"/>
                </a:solidFill>
                <a:latin typeface="Klein Bold"/>
              </a:rPr>
              <a:t>intent</a:t>
            </a:r>
            <a:r>
              <a:rPr lang="en-US" sz="1600" b="1" dirty="0">
                <a:solidFill>
                  <a:srgbClr val="022759"/>
                </a:solidFill>
                <a:latin typeface="Klein Bold"/>
              </a:rPr>
              <a:t> to kill, injure, harass, intimidate, or place under surveillance with intent to kill, injure, harass, or intimidate another person.” Id. § 2261A(2).</a:t>
            </a:r>
          </a:p>
          <a:p>
            <a:pPr lvl="1"/>
            <a:r>
              <a:rPr lang="en-US" sz="1600" b="1" dirty="0">
                <a:solidFill>
                  <a:srgbClr val="022759"/>
                </a:solidFill>
                <a:latin typeface="Klein Bold"/>
              </a:rPr>
              <a:t>3. Finally, he must “engage in a course of conduct that ... causes, attempts to cause or ... would be reasonably expected to cause substantial emotional distress.” § 2261A(2)(B).</a:t>
            </a:r>
          </a:p>
          <a:p>
            <a:r>
              <a:rPr lang="en-US" sz="2000" b="1" dirty="0">
                <a:solidFill>
                  <a:srgbClr val="022759"/>
                </a:solidFill>
                <a:latin typeface="Klein Bold"/>
              </a:rPr>
              <a:t>Name calling at first, then gets more violent and threatening; made sure posts were seen</a:t>
            </a:r>
          </a:p>
          <a:p>
            <a:r>
              <a:rPr lang="en-US" sz="2000" b="1" dirty="0">
                <a:solidFill>
                  <a:srgbClr val="022759"/>
                </a:solidFill>
                <a:latin typeface="Klein Bold"/>
              </a:rPr>
              <a:t>Victim’s family installed security cameras, installed panic button,  and contacted the police</a:t>
            </a:r>
          </a:p>
          <a:p>
            <a:r>
              <a:rPr lang="en-US" sz="2000" b="1" dirty="0">
                <a:solidFill>
                  <a:srgbClr val="022759"/>
                </a:solidFill>
                <a:latin typeface="Klein Bold"/>
              </a:rPr>
              <a:t>Court said – threats were specific and tracked the families locations; there was intent behind his posts and actions</a:t>
            </a:r>
          </a:p>
          <a:p>
            <a:r>
              <a:rPr lang="en-US" sz="2000" b="1" dirty="0">
                <a:solidFill>
                  <a:srgbClr val="022759"/>
                </a:solidFill>
                <a:latin typeface="Klein Bold"/>
              </a:rPr>
              <a:t>Not facially unconstitutional </a:t>
            </a:r>
          </a:p>
          <a:p>
            <a:pPr marL="0" indent="0">
              <a:buNone/>
            </a:pPr>
            <a:endParaRPr lang="en-US" sz="2000" b="1" dirty="0">
              <a:solidFill>
                <a:srgbClr val="022759"/>
              </a:solidFill>
              <a:latin typeface="Klein Bold"/>
            </a:endParaRPr>
          </a:p>
          <a:p>
            <a:pPr marL="0" indent="0">
              <a:buNone/>
            </a:pPr>
            <a:r>
              <a:rPr lang="en-US" sz="2000" b="1" dirty="0">
                <a:solidFill>
                  <a:srgbClr val="022759"/>
                </a:solidFill>
                <a:latin typeface="Klein Bold"/>
              </a:rPr>
              <a:t>A statement is a “true threat” when: (1) “an objectively reasonable person would interpret the speech as a serious expression of an intent to cause a present or future harm”; and (2) “the speaker was subjectively aware of [the statement's] threatening nature.</a:t>
            </a:r>
          </a:p>
          <a:p>
            <a:pPr marL="0" indent="0">
              <a:buNone/>
            </a:pPr>
            <a:endParaRPr lang="en-US" sz="2000" b="1" dirty="0">
              <a:solidFill>
                <a:srgbClr val="022759"/>
              </a:solidFill>
              <a:latin typeface="Klein Bold"/>
            </a:endParaRPr>
          </a:p>
          <a:p>
            <a:pPr marL="0" indent="0">
              <a:buNone/>
            </a:pPr>
            <a:r>
              <a:rPr lang="en-US" sz="2000" b="1" dirty="0">
                <a:solidFill>
                  <a:srgbClr val="022759"/>
                </a:solidFill>
                <a:latin typeface="Klein Bold"/>
              </a:rPr>
              <a:t>to be a “true threat,” the statement, “when taken in context,” must convey a real possibility that violence will follow</a:t>
            </a:r>
          </a:p>
          <a:p>
            <a:pPr marL="0" indent="0">
              <a:buNone/>
            </a:pPr>
            <a:endParaRPr lang="en-US" sz="2000" b="1" dirty="0">
              <a:solidFill>
                <a:srgbClr val="022759"/>
              </a:solidFill>
              <a:latin typeface="Klein Bold"/>
            </a:endParaRPr>
          </a:p>
          <a:p>
            <a:pPr marL="0" indent="0">
              <a:buNone/>
            </a:pPr>
            <a:r>
              <a:rPr lang="en-US" sz="2000" b="1" dirty="0">
                <a:solidFill>
                  <a:srgbClr val="022759"/>
                </a:solidFill>
                <a:latin typeface="Klein Bold"/>
              </a:rPr>
              <a:t>Whether a statement is a true threat = </a:t>
            </a:r>
            <a:r>
              <a:rPr lang="en-US" sz="2000" b="1" dirty="0">
                <a:solidFill>
                  <a:schemeClr val="accent2"/>
                </a:solidFill>
                <a:latin typeface="Klein Bold"/>
              </a:rPr>
              <a:t>question for jury</a:t>
            </a:r>
          </a:p>
        </p:txBody>
      </p:sp>
      <p:pic>
        <p:nvPicPr>
          <p:cNvPr id="5" name="Picture 4">
            <a:extLst>
              <a:ext uri="{FF2B5EF4-FFF2-40B4-BE49-F238E27FC236}">
                <a16:creationId xmlns:a16="http://schemas.microsoft.com/office/drawing/2014/main" id="{F4FF4041-9A61-7B53-AC63-23A3FA971792}"/>
              </a:ext>
            </a:extLst>
          </p:cNvPr>
          <p:cNvPicPr>
            <a:picLocks noChangeAspect="1"/>
          </p:cNvPicPr>
          <p:nvPr/>
        </p:nvPicPr>
        <p:blipFill>
          <a:blip r:embed="rId3"/>
          <a:stretch>
            <a:fillRect/>
          </a:stretch>
        </p:blipFill>
        <p:spPr>
          <a:xfrm>
            <a:off x="7980334" y="148258"/>
            <a:ext cx="8994584" cy="9906000"/>
          </a:xfrm>
          <a:prstGeom prst="rect">
            <a:avLst/>
          </a:prstGeom>
        </p:spPr>
      </p:pic>
      <p:pic>
        <p:nvPicPr>
          <p:cNvPr id="6" name="Picture 5">
            <a:extLst>
              <a:ext uri="{FF2B5EF4-FFF2-40B4-BE49-F238E27FC236}">
                <a16:creationId xmlns:a16="http://schemas.microsoft.com/office/drawing/2014/main" id="{83217898-5B6B-87CB-8DC9-30A8B0CABA4B}"/>
              </a:ext>
            </a:extLst>
          </p:cNvPr>
          <p:cNvPicPr>
            <a:picLocks noChangeAspect="1"/>
          </p:cNvPicPr>
          <p:nvPr/>
        </p:nvPicPr>
        <p:blipFill>
          <a:blip r:embed="rId4"/>
          <a:stretch>
            <a:fillRect/>
          </a:stretch>
        </p:blipFill>
        <p:spPr>
          <a:xfrm>
            <a:off x="1828800" y="176462"/>
            <a:ext cx="5219452" cy="9767638"/>
          </a:xfrm>
          <a:prstGeom prst="rect">
            <a:avLst/>
          </a:prstGeom>
        </p:spPr>
      </p:pic>
    </p:spTree>
    <p:extLst>
      <p:ext uri="{BB962C8B-B14F-4D97-AF65-F5344CB8AC3E}">
        <p14:creationId xmlns:p14="http://schemas.microsoft.com/office/powerpoint/2010/main" val="52672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8B94A01E-2593-A6F6-2C17-9387F41B7F3B}"/>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CF3DF2B7-2899-B5A4-A7CB-4D90A6FEB7E6}"/>
              </a:ext>
            </a:extLst>
          </p:cNvPr>
          <p:cNvSpPr txBox="1"/>
          <p:nvPr/>
        </p:nvSpPr>
        <p:spPr>
          <a:xfrm>
            <a:off x="381000" y="2171700"/>
            <a:ext cx="5562600" cy="2686633"/>
          </a:xfrm>
          <a:prstGeom prst="rect">
            <a:avLst/>
          </a:prstGeom>
        </p:spPr>
        <p:txBody>
          <a:bodyPr wrap="square" lIns="0" tIns="0" rIns="0" bIns="0" rtlCol="0" anchor="t">
            <a:spAutoFit/>
          </a:bodyPr>
          <a:lstStyle/>
          <a:p>
            <a:pPr marL="0" lvl="0" indent="0" algn="l">
              <a:lnSpc>
                <a:spcPts val="10608"/>
              </a:lnSpc>
              <a:spcBef>
                <a:spcPct val="0"/>
              </a:spcBef>
            </a:pPr>
            <a:r>
              <a:rPr lang="en-US" sz="8000" b="1" u="none" dirty="0">
                <a:solidFill>
                  <a:srgbClr val="022759"/>
                </a:solidFill>
                <a:latin typeface="Klein Condensed Bold"/>
                <a:ea typeface="Klein Condensed Bold"/>
                <a:cs typeface="Klein Condensed Bold"/>
                <a:sym typeface="Klein Condensed Bold"/>
              </a:rPr>
              <a:t>2nd Amendment</a:t>
            </a:r>
          </a:p>
        </p:txBody>
      </p:sp>
      <p:sp>
        <p:nvSpPr>
          <p:cNvPr id="15" name="AutoShape 15">
            <a:extLst>
              <a:ext uri="{FF2B5EF4-FFF2-40B4-BE49-F238E27FC236}">
                <a16:creationId xmlns:a16="http://schemas.microsoft.com/office/drawing/2014/main" id="{676F5F77-45CE-50B2-DF28-ED72D1BFB948}"/>
              </a:ext>
            </a:extLst>
          </p:cNvPr>
          <p:cNvSpPr/>
          <p:nvPr/>
        </p:nvSpPr>
        <p:spPr>
          <a:xfrm rot="5400000">
            <a:off x="3411657" y="5950262"/>
            <a:ext cx="8663952" cy="0"/>
          </a:xfrm>
          <a:prstGeom prst="line">
            <a:avLst/>
          </a:prstGeom>
          <a:ln w="9525" cap="rnd">
            <a:solidFill>
              <a:srgbClr val="C3CDFF"/>
            </a:solidFill>
            <a:prstDash val="solid"/>
            <a:headEnd type="none" w="sm" len="sm"/>
            <a:tailEnd type="none" w="sm" len="sm"/>
          </a:ln>
        </p:spPr>
        <p:txBody>
          <a:bodyPr/>
          <a:lstStyle/>
          <a:p>
            <a:endParaRPr lang="en-US"/>
          </a:p>
        </p:txBody>
      </p:sp>
      <p:pic>
        <p:nvPicPr>
          <p:cNvPr id="3" name="Picture 2" descr="A cartoon of a person holding an object and a sign&#10;&#10;Description automatically generated">
            <a:extLst>
              <a:ext uri="{FF2B5EF4-FFF2-40B4-BE49-F238E27FC236}">
                <a16:creationId xmlns:a16="http://schemas.microsoft.com/office/drawing/2014/main" id="{8791CDE2-C707-1DE2-34E5-88DFAF685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14300"/>
            <a:ext cx="12182138" cy="9827920"/>
          </a:xfrm>
          <a:prstGeom prst="rect">
            <a:avLst/>
          </a:prstGeom>
        </p:spPr>
      </p:pic>
    </p:spTree>
    <p:extLst>
      <p:ext uri="{BB962C8B-B14F-4D97-AF65-F5344CB8AC3E}">
        <p14:creationId xmlns:p14="http://schemas.microsoft.com/office/powerpoint/2010/main" val="1541598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EB6D9080-0E3B-AA73-3523-80F299E94F4D}"/>
            </a:ext>
          </a:extLst>
        </p:cNvPr>
        <p:cNvGrpSpPr/>
        <p:nvPr/>
      </p:nvGrpSpPr>
      <p:grpSpPr>
        <a:xfrm>
          <a:off x="0" y="0"/>
          <a:ext cx="0" cy="0"/>
          <a:chOff x="0" y="0"/>
          <a:chExt cx="0" cy="0"/>
        </a:xfrm>
      </p:grpSpPr>
      <p:sp>
        <p:nvSpPr>
          <p:cNvPr id="16" name="TextBox 16">
            <a:extLst>
              <a:ext uri="{FF2B5EF4-FFF2-40B4-BE49-F238E27FC236}">
                <a16:creationId xmlns:a16="http://schemas.microsoft.com/office/drawing/2014/main" id="{794098AF-FDD9-19F1-7997-3E4A1184E45B}"/>
              </a:ext>
            </a:extLst>
          </p:cNvPr>
          <p:cNvSpPr txBox="1"/>
          <p:nvPr/>
        </p:nvSpPr>
        <p:spPr>
          <a:xfrm>
            <a:off x="76200" y="2552700"/>
            <a:ext cx="17830800" cy="893834"/>
          </a:xfrm>
          <a:prstGeom prst="rect">
            <a:avLst/>
          </a:prstGeom>
        </p:spPr>
        <p:txBody>
          <a:bodyPr wrap="square" lIns="0" tIns="0" rIns="0" bIns="0" rtlCol="0" anchor="t">
            <a:spAutoFit/>
          </a:bodyPr>
          <a:lstStyle/>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lang="en-US" sz="2800" b="1" dirty="0">
              <a:solidFill>
                <a:srgbClr val="022759"/>
              </a:solidFill>
              <a:latin typeface="Klein Bold"/>
              <a:ea typeface="Klein Bold"/>
              <a:cs typeface="Klein Bold"/>
              <a:sym typeface="Klein Bold"/>
            </a:endParaRP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kumimoji="0" lang="en-US" sz="3400" b="1" i="0" u="none" strike="noStrike" kern="1200" cap="none" spc="0" normalizeH="0" baseline="0" noProof="0" dirty="0">
              <a:ln>
                <a:noFill/>
              </a:ln>
              <a:solidFill>
                <a:srgbClr val="022759"/>
              </a:solidFill>
              <a:effectLst/>
              <a:uLnTx/>
              <a:uFillTx/>
              <a:latin typeface="Klein Bold"/>
              <a:ea typeface="Klein Bold"/>
              <a:cs typeface="Klein Bold"/>
              <a:sym typeface="Klein Bold"/>
            </a:endParaRPr>
          </a:p>
        </p:txBody>
      </p:sp>
      <p:sp>
        <p:nvSpPr>
          <p:cNvPr id="3" name="TextBox 2">
            <a:extLst>
              <a:ext uri="{FF2B5EF4-FFF2-40B4-BE49-F238E27FC236}">
                <a16:creationId xmlns:a16="http://schemas.microsoft.com/office/drawing/2014/main" id="{98CCCD50-6AE2-6D25-4F6B-92B95FA56EB9}"/>
              </a:ext>
            </a:extLst>
          </p:cNvPr>
          <p:cNvSpPr txBox="1"/>
          <p:nvPr/>
        </p:nvSpPr>
        <p:spPr>
          <a:xfrm>
            <a:off x="76200" y="-342900"/>
            <a:ext cx="18059400" cy="10593926"/>
          </a:xfrm>
          <a:prstGeom prst="rect">
            <a:avLst/>
          </a:prstGeom>
          <a:noFill/>
        </p:spPr>
        <p:txBody>
          <a:bodyPr wrap="square">
            <a:spAutoFit/>
          </a:bodyPr>
          <a:lstStyle/>
          <a:p>
            <a:pPr>
              <a:lnSpc>
                <a:spcPts val="3400"/>
              </a:lnSpc>
              <a:defRPr/>
            </a:pPr>
            <a:endParaRPr lang="en-US" b="1" dirty="0">
              <a:solidFill>
                <a:srgbClr val="022759"/>
              </a:solidFill>
              <a:latin typeface="Klein Bold"/>
            </a:endParaRPr>
          </a:p>
          <a:p>
            <a:pPr>
              <a:lnSpc>
                <a:spcPts val="3400"/>
              </a:lnSpc>
              <a:defRPr/>
            </a:pPr>
            <a:endParaRPr lang="en-US" b="1" dirty="0">
              <a:solidFill>
                <a:srgbClr val="022759"/>
              </a:solidFill>
              <a:latin typeface="Klein Bold"/>
            </a:endParaRPr>
          </a:p>
          <a:p>
            <a:pPr>
              <a:lnSpc>
                <a:spcPts val="3000"/>
              </a:lnSpc>
              <a:defRPr/>
            </a:pPr>
            <a:r>
              <a:rPr lang="en-US" b="1" i="1" dirty="0">
                <a:solidFill>
                  <a:schemeClr val="accent5"/>
                </a:solidFill>
                <a:latin typeface="Klein Bold"/>
              </a:rPr>
              <a:t>Clark</a:t>
            </a:r>
            <a:r>
              <a:rPr lang="en-US" b="1" dirty="0">
                <a:solidFill>
                  <a:srgbClr val="022759"/>
                </a:solidFill>
                <a:latin typeface="Klein Bold"/>
              </a:rPr>
              <a:t>, 148 F.4th 785</a:t>
            </a:r>
          </a:p>
          <a:p>
            <a:pPr marL="342900" indent="-342900">
              <a:lnSpc>
                <a:spcPts val="3000"/>
              </a:lnSpc>
              <a:buFont typeface="Arial" panose="020B0604020202020204" pitchFamily="34" charset="0"/>
              <a:buChar char="•"/>
              <a:defRPr/>
            </a:pPr>
            <a:r>
              <a:rPr lang="en-US" b="1" dirty="0">
                <a:solidFill>
                  <a:srgbClr val="022759"/>
                </a:solidFill>
                <a:latin typeface="Klein Bold"/>
              </a:rPr>
              <a:t>LA Agg Ass with firearm </a:t>
            </a:r>
            <a:r>
              <a:rPr lang="en-US" b="1" dirty="0">
                <a:solidFill>
                  <a:schemeClr val="accent2"/>
                </a:solidFill>
                <a:latin typeface="Klein Bold"/>
              </a:rPr>
              <a:t>AND</a:t>
            </a:r>
            <a:r>
              <a:rPr lang="en-US" b="1" dirty="0">
                <a:solidFill>
                  <a:srgbClr val="022759"/>
                </a:solidFill>
                <a:latin typeface="Klein Bold"/>
              </a:rPr>
              <a:t> Clark was on probation when he was arrested </a:t>
            </a:r>
          </a:p>
          <a:p>
            <a:pPr>
              <a:lnSpc>
                <a:spcPts val="3000"/>
              </a:lnSpc>
              <a:defRPr/>
            </a:pPr>
            <a:r>
              <a:rPr lang="en-US" b="1" i="1" dirty="0">
                <a:solidFill>
                  <a:schemeClr val="accent5"/>
                </a:solidFill>
                <a:latin typeface="Klein Bold"/>
              </a:rPr>
              <a:t>Russell</a:t>
            </a:r>
            <a:r>
              <a:rPr lang="en-US" b="1" dirty="0">
                <a:solidFill>
                  <a:srgbClr val="022759"/>
                </a:solidFill>
                <a:latin typeface="Klein Bold"/>
              </a:rPr>
              <a:t>, 136 F.4th 606, cert. denied, 146 S. Ct. 257 (2025)</a:t>
            </a:r>
          </a:p>
          <a:p>
            <a:pPr marL="342900" indent="-342900">
              <a:lnSpc>
                <a:spcPts val="3000"/>
              </a:lnSpc>
              <a:buFont typeface="Arial" panose="020B0604020202020204" pitchFamily="34" charset="0"/>
              <a:buChar char="•"/>
              <a:defRPr/>
            </a:pPr>
            <a:r>
              <a:rPr lang="en-US" b="1" dirty="0">
                <a:solidFill>
                  <a:srgbClr val="022759"/>
                </a:solidFill>
                <a:latin typeface="Klein Bold"/>
              </a:rPr>
              <a:t>TN </a:t>
            </a:r>
            <a:r>
              <a:rPr lang="en-US" b="1" dirty="0" err="1">
                <a:solidFill>
                  <a:srgbClr val="022759"/>
                </a:solidFill>
                <a:latin typeface="Klein Bold"/>
              </a:rPr>
              <a:t>agg</a:t>
            </a:r>
            <a:r>
              <a:rPr lang="en-US" b="1" dirty="0">
                <a:solidFill>
                  <a:srgbClr val="022759"/>
                </a:solidFill>
                <a:latin typeface="Klein Bold"/>
              </a:rPr>
              <a:t> assault and also affirmed under 2K2.1a1 for having 2 prior COV felonies</a:t>
            </a:r>
          </a:p>
          <a:p>
            <a:pPr>
              <a:lnSpc>
                <a:spcPts val="3000"/>
              </a:lnSpc>
              <a:defRPr/>
            </a:pPr>
            <a:r>
              <a:rPr lang="en-US" b="1" i="1" dirty="0">
                <a:solidFill>
                  <a:schemeClr val="accent5"/>
                </a:solidFill>
                <a:latin typeface="Klein Bold"/>
              </a:rPr>
              <a:t>Morgan</a:t>
            </a:r>
            <a:r>
              <a:rPr lang="en-US" b="1" dirty="0">
                <a:solidFill>
                  <a:srgbClr val="022759"/>
                </a:solidFill>
                <a:latin typeface="Klein Bold"/>
              </a:rPr>
              <a:t>, 147 F.4th 522, cert. denied, No. 25-6677, 2026 WL 568341 (U.S. Mar. 2, 2026) </a:t>
            </a:r>
          </a:p>
          <a:p>
            <a:pPr marL="342900" indent="-342900">
              <a:lnSpc>
                <a:spcPts val="3000"/>
              </a:lnSpc>
              <a:buFont typeface="Arial" panose="020B0604020202020204" pitchFamily="34" charset="0"/>
              <a:buChar char="•"/>
              <a:defRPr/>
            </a:pPr>
            <a:r>
              <a:rPr lang="en-US" b="1" dirty="0">
                <a:solidFill>
                  <a:srgbClr val="022759"/>
                </a:solidFill>
                <a:latin typeface="Klein Bold"/>
              </a:rPr>
              <a:t>LA felony illegal use of weapon – drive by shooting</a:t>
            </a:r>
          </a:p>
          <a:p>
            <a:pPr>
              <a:lnSpc>
                <a:spcPts val="3000"/>
              </a:lnSpc>
              <a:defRPr/>
            </a:pPr>
            <a:r>
              <a:rPr lang="en-US" b="1" i="1" dirty="0">
                <a:solidFill>
                  <a:schemeClr val="accent5"/>
                </a:solidFill>
                <a:latin typeface="Klein Bold"/>
              </a:rPr>
              <a:t>Schnur</a:t>
            </a:r>
            <a:r>
              <a:rPr lang="en-US" b="1" dirty="0">
                <a:solidFill>
                  <a:srgbClr val="022759"/>
                </a:solidFill>
                <a:latin typeface="Klein Bold"/>
              </a:rPr>
              <a:t>, 132 F.4th 863</a:t>
            </a:r>
          </a:p>
          <a:p>
            <a:pPr marL="342900" indent="-342900">
              <a:lnSpc>
                <a:spcPts val="3000"/>
              </a:lnSpc>
              <a:buFont typeface="Arial" panose="020B0604020202020204" pitchFamily="34" charset="0"/>
              <a:buChar char="•"/>
              <a:defRPr/>
            </a:pPr>
            <a:r>
              <a:rPr lang="en-US" b="1" dirty="0">
                <a:solidFill>
                  <a:srgbClr val="022759"/>
                </a:solidFill>
                <a:latin typeface="Klein Bold"/>
              </a:rPr>
              <a:t>Agg battery, burglary, and robbery</a:t>
            </a:r>
          </a:p>
          <a:p>
            <a:pPr>
              <a:lnSpc>
                <a:spcPts val="3000"/>
              </a:lnSpc>
              <a:defRPr/>
            </a:pPr>
            <a:r>
              <a:rPr lang="en-US" b="1" i="1" dirty="0">
                <a:solidFill>
                  <a:schemeClr val="accent5"/>
                </a:solidFill>
                <a:latin typeface="Klein Bold"/>
              </a:rPr>
              <a:t>Betancourt</a:t>
            </a:r>
            <a:r>
              <a:rPr lang="en-US" b="1" dirty="0">
                <a:solidFill>
                  <a:srgbClr val="022759"/>
                </a:solidFill>
                <a:latin typeface="Klein Bold"/>
              </a:rPr>
              <a:t>, 139 F.4th 480, cert. denied, No. 25-5514, 2026 WL 135617 (U.S. Jan. 20, 2026</a:t>
            </a:r>
          </a:p>
          <a:p>
            <a:pPr marL="342900" indent="-342900">
              <a:lnSpc>
                <a:spcPts val="3000"/>
              </a:lnSpc>
              <a:buFont typeface="Arial" panose="020B0604020202020204" pitchFamily="34" charset="0"/>
              <a:buChar char="•"/>
              <a:defRPr/>
            </a:pPr>
            <a:r>
              <a:rPr lang="en-US" b="1" dirty="0">
                <a:solidFill>
                  <a:srgbClr val="022759"/>
                </a:solidFill>
                <a:latin typeface="Klein Bold"/>
              </a:rPr>
              <a:t>Agg assault for speeding</a:t>
            </a:r>
          </a:p>
          <a:p>
            <a:pPr>
              <a:lnSpc>
                <a:spcPts val="3000"/>
              </a:lnSpc>
              <a:defRPr/>
            </a:pPr>
            <a:r>
              <a:rPr lang="en-US" b="1" i="1" dirty="0">
                <a:solidFill>
                  <a:schemeClr val="accent5"/>
                </a:solidFill>
                <a:latin typeface="Klein Bold"/>
              </a:rPr>
              <a:t>Simpson</a:t>
            </a:r>
            <a:r>
              <a:rPr lang="en-US" b="1" dirty="0">
                <a:solidFill>
                  <a:srgbClr val="022759"/>
                </a:solidFill>
                <a:latin typeface="Klein Bold"/>
              </a:rPr>
              <a:t>, 152 F.4th 611, cert. denied, No. 25-6813, 2026 WL 795166 (U.S. Mar. 23, 2026)</a:t>
            </a:r>
          </a:p>
          <a:p>
            <a:pPr marL="342900" indent="-342900">
              <a:lnSpc>
                <a:spcPts val="3000"/>
              </a:lnSpc>
              <a:buFont typeface="Arial" panose="020B0604020202020204" pitchFamily="34" charset="0"/>
              <a:buChar char="•"/>
              <a:defRPr/>
            </a:pPr>
            <a:r>
              <a:rPr lang="en-US" b="1" dirty="0">
                <a:solidFill>
                  <a:srgbClr val="022759"/>
                </a:solidFill>
                <a:latin typeface="Klein Bold"/>
              </a:rPr>
              <a:t>Texas law for evading arrest or detention with a vehicle = involves violence </a:t>
            </a:r>
          </a:p>
          <a:p>
            <a:pPr>
              <a:lnSpc>
                <a:spcPts val="3000"/>
              </a:lnSpc>
              <a:defRPr/>
            </a:pPr>
            <a:r>
              <a:rPr lang="en-US" b="1" i="1" dirty="0">
                <a:solidFill>
                  <a:schemeClr val="accent5"/>
                </a:solidFill>
                <a:latin typeface="Klein Bold"/>
              </a:rPr>
              <a:t>Hudson</a:t>
            </a:r>
            <a:r>
              <a:rPr lang="en-US" b="1" dirty="0">
                <a:solidFill>
                  <a:srgbClr val="022759"/>
                </a:solidFill>
                <a:latin typeface="Klein Bold"/>
              </a:rPr>
              <a:t>, 161 F.4th 263, cert. denied, No. 25-6988, 2026 WL 1052005 (U.S. Apr. 20, 2026)</a:t>
            </a:r>
          </a:p>
          <a:p>
            <a:pPr marL="342900" indent="-342900">
              <a:lnSpc>
                <a:spcPts val="3000"/>
              </a:lnSpc>
              <a:buFont typeface="Arial" panose="020B0604020202020204" pitchFamily="34" charset="0"/>
              <a:buChar char="•"/>
              <a:defRPr/>
            </a:pPr>
            <a:r>
              <a:rPr lang="en-US" b="1" dirty="0">
                <a:solidFill>
                  <a:srgbClr val="022759"/>
                </a:solidFill>
                <a:latin typeface="Klein Bold"/>
              </a:rPr>
              <a:t>COV – AR robbery</a:t>
            </a:r>
          </a:p>
          <a:p>
            <a:pPr>
              <a:lnSpc>
                <a:spcPts val="3000"/>
              </a:lnSpc>
              <a:defRPr/>
            </a:pPr>
            <a:r>
              <a:rPr lang="en-US" b="1" i="1" dirty="0">
                <a:solidFill>
                  <a:schemeClr val="accent5"/>
                </a:solidFill>
                <a:latin typeface="Klein Bold"/>
              </a:rPr>
              <a:t>Hernandez</a:t>
            </a:r>
            <a:r>
              <a:rPr lang="en-US" b="1" dirty="0">
                <a:solidFill>
                  <a:srgbClr val="022759"/>
                </a:solidFill>
                <a:latin typeface="Klein Bold"/>
              </a:rPr>
              <a:t>, 159 F.4th 425</a:t>
            </a:r>
          </a:p>
          <a:p>
            <a:pPr marL="342900" indent="-342900">
              <a:lnSpc>
                <a:spcPts val="3000"/>
              </a:lnSpc>
              <a:buFont typeface="Arial" panose="020B0604020202020204" pitchFamily="34" charset="0"/>
              <a:buChar char="•"/>
              <a:defRPr/>
            </a:pPr>
            <a:r>
              <a:rPr lang="en-US" b="1" dirty="0">
                <a:solidFill>
                  <a:srgbClr val="022759"/>
                </a:solidFill>
                <a:latin typeface="Klein Bold"/>
              </a:rPr>
              <a:t>DV misdemeanors or felonies – disarmed </a:t>
            </a:r>
          </a:p>
          <a:p>
            <a:pPr>
              <a:lnSpc>
                <a:spcPts val="3000"/>
              </a:lnSpc>
              <a:defRPr/>
            </a:pPr>
            <a:r>
              <a:rPr lang="en-US" b="1" i="1" dirty="0">
                <a:solidFill>
                  <a:schemeClr val="accent5"/>
                </a:solidFill>
                <a:latin typeface="Klein Bold"/>
              </a:rPr>
              <a:t>Squire</a:t>
            </a:r>
            <a:r>
              <a:rPr lang="en-US" b="1" dirty="0">
                <a:solidFill>
                  <a:srgbClr val="022759"/>
                </a:solidFill>
                <a:latin typeface="Klein Bold"/>
              </a:rPr>
              <a:t>, 177 F.4th 614</a:t>
            </a:r>
          </a:p>
          <a:p>
            <a:pPr marL="342900" indent="-342900">
              <a:lnSpc>
                <a:spcPts val="3000"/>
              </a:lnSpc>
              <a:buFont typeface="Arial" panose="020B0604020202020204" pitchFamily="34" charset="0"/>
              <a:buChar char="•"/>
              <a:defRPr/>
            </a:pPr>
            <a:r>
              <a:rPr lang="en-US" b="1" dirty="0">
                <a:solidFill>
                  <a:srgbClr val="022759"/>
                </a:solidFill>
                <a:latin typeface="Klein Bold"/>
              </a:rPr>
              <a:t>Convicted drug trafficker in </a:t>
            </a:r>
            <a:r>
              <a:rPr lang="en-US" b="1" dirty="0" err="1">
                <a:solidFill>
                  <a:srgbClr val="022759"/>
                </a:solidFill>
                <a:latin typeface="Klein Bold"/>
              </a:rPr>
              <a:t>poss</a:t>
            </a:r>
            <a:r>
              <a:rPr lang="en-US" b="1" dirty="0">
                <a:solidFill>
                  <a:srgbClr val="022759"/>
                </a:solidFill>
                <a:latin typeface="Klein Bold"/>
              </a:rPr>
              <a:t> of firearm </a:t>
            </a:r>
            <a:r>
              <a:rPr lang="en-US" b="1" dirty="0">
                <a:solidFill>
                  <a:schemeClr val="accent2"/>
                </a:solidFill>
                <a:latin typeface="Klein Bold"/>
              </a:rPr>
              <a:t>WITHIN THE HOME </a:t>
            </a:r>
            <a:r>
              <a:rPr lang="en-US" b="1" dirty="0">
                <a:solidFill>
                  <a:srgbClr val="022759"/>
                </a:solidFill>
                <a:latin typeface="Klein Bold"/>
              </a:rPr>
              <a:t>is still subject to being disarmed</a:t>
            </a:r>
          </a:p>
          <a:p>
            <a:pPr>
              <a:lnSpc>
                <a:spcPts val="3000"/>
              </a:lnSpc>
              <a:defRPr/>
            </a:pPr>
            <a:r>
              <a:rPr lang="en-US" b="1" i="1" dirty="0">
                <a:solidFill>
                  <a:schemeClr val="accent5"/>
                </a:solidFill>
                <a:latin typeface="Klein Bold"/>
              </a:rPr>
              <a:t>Allam</a:t>
            </a:r>
            <a:r>
              <a:rPr lang="en-US" b="1" dirty="0">
                <a:solidFill>
                  <a:srgbClr val="022759"/>
                </a:solidFill>
                <a:latin typeface="Klein Bold"/>
              </a:rPr>
              <a:t>, 140 F.4th 289</a:t>
            </a:r>
          </a:p>
          <a:p>
            <a:pPr marL="342900" indent="-342900">
              <a:lnSpc>
                <a:spcPts val="3000"/>
              </a:lnSpc>
              <a:buFont typeface="Arial" panose="020B0604020202020204" pitchFamily="34" charset="0"/>
              <a:buChar char="•"/>
              <a:defRPr/>
            </a:pPr>
            <a:r>
              <a:rPr lang="en-US" b="1" dirty="0">
                <a:solidFill>
                  <a:srgbClr val="022759"/>
                </a:solidFill>
                <a:latin typeface="Klein Bold"/>
              </a:rPr>
              <a:t>18 USC 922q2a (</a:t>
            </a:r>
            <a:r>
              <a:rPr lang="en-US" b="1" dirty="0" err="1">
                <a:solidFill>
                  <a:srgbClr val="022759"/>
                </a:solidFill>
                <a:latin typeface="Klein Bold"/>
              </a:rPr>
              <a:t>poss</a:t>
            </a:r>
            <a:r>
              <a:rPr lang="en-US" b="1" dirty="0">
                <a:solidFill>
                  <a:srgbClr val="022759"/>
                </a:solidFill>
                <a:latin typeface="Klein Bold"/>
              </a:rPr>
              <a:t> of firearm in school district) aka attempted school shooting </a:t>
            </a:r>
          </a:p>
          <a:p>
            <a:pPr>
              <a:lnSpc>
                <a:spcPts val="3000"/>
              </a:lnSpc>
              <a:defRPr/>
            </a:pPr>
            <a:r>
              <a:rPr lang="en-US" b="1" dirty="0">
                <a:solidFill>
                  <a:schemeClr val="accent2"/>
                </a:solidFill>
                <a:latin typeface="Klein Bold"/>
              </a:rPr>
              <a:t>Hembree, 165 F.4th 909</a:t>
            </a:r>
          </a:p>
          <a:p>
            <a:pPr marL="342900" indent="-342900">
              <a:lnSpc>
                <a:spcPts val="3000"/>
              </a:lnSpc>
              <a:buFont typeface="Arial" panose="020B0604020202020204" pitchFamily="34" charset="0"/>
              <a:buChar char="•"/>
              <a:defRPr/>
            </a:pPr>
            <a:r>
              <a:rPr lang="en-US" b="1" dirty="0">
                <a:solidFill>
                  <a:srgbClr val="022759"/>
                </a:solidFill>
                <a:latin typeface="Klein Bold"/>
              </a:rPr>
              <a:t>Simple </a:t>
            </a:r>
            <a:r>
              <a:rPr lang="en-US" b="1" dirty="0" err="1">
                <a:solidFill>
                  <a:srgbClr val="022759"/>
                </a:solidFill>
                <a:latin typeface="Klein Bold"/>
              </a:rPr>
              <a:t>poss</a:t>
            </a:r>
            <a:r>
              <a:rPr lang="en-US" b="1" dirty="0">
                <a:solidFill>
                  <a:srgbClr val="022759"/>
                </a:solidFill>
                <a:latin typeface="Klein Bold"/>
              </a:rPr>
              <a:t> of meth; reversed as applied</a:t>
            </a:r>
          </a:p>
          <a:p>
            <a:pPr>
              <a:lnSpc>
                <a:spcPts val="3000"/>
              </a:lnSpc>
              <a:defRPr/>
            </a:pPr>
            <a:r>
              <a:rPr lang="en-US" b="1" dirty="0">
                <a:solidFill>
                  <a:schemeClr val="accent2"/>
                </a:solidFill>
                <a:latin typeface="Klein Bold"/>
              </a:rPr>
              <a:t>Cockerham, 162 F.4th 500, cert. denied sub nom. UNITED STATES v. COCKERHAM, EDWARD, No. 25-1029, 2026 WL 1640866 (U.S. June 8, 2026)</a:t>
            </a:r>
          </a:p>
          <a:p>
            <a:pPr marL="342900" indent="-342900">
              <a:lnSpc>
                <a:spcPts val="3000"/>
              </a:lnSpc>
              <a:buFont typeface="Arial" panose="020B0604020202020204" pitchFamily="34" charset="0"/>
              <a:buChar char="•"/>
              <a:defRPr/>
            </a:pPr>
            <a:r>
              <a:rPr lang="en-US" b="1" dirty="0">
                <a:solidFill>
                  <a:srgbClr val="022759"/>
                </a:solidFill>
                <a:latin typeface="Klein Bold"/>
              </a:rPr>
              <a:t>Failing to pay child support does not disarm a person (a debtor and thief are different; temporary v. permanent disarmament)</a:t>
            </a:r>
          </a:p>
          <a:p>
            <a:pPr marL="342900" indent="-342900">
              <a:lnSpc>
                <a:spcPts val="3400"/>
              </a:lnSpc>
              <a:buFont typeface="Arial" panose="020B0604020202020204" pitchFamily="34" charset="0"/>
              <a:buChar char="•"/>
              <a:defRPr/>
            </a:pPr>
            <a:r>
              <a:rPr lang="en-US" b="1" dirty="0">
                <a:solidFill>
                  <a:srgbClr val="022759"/>
                </a:solidFill>
                <a:latin typeface="Klein Bold"/>
              </a:rPr>
              <a:t>Judge Higginson dissent – long history of violence and drug distribution; *individualized assessment – see </a:t>
            </a:r>
            <a:r>
              <a:rPr lang="en-US" b="1" i="1" dirty="0">
                <a:solidFill>
                  <a:srgbClr val="022759"/>
                </a:solidFill>
                <a:latin typeface="Klein Bold"/>
              </a:rPr>
              <a:t>Mancilla</a:t>
            </a:r>
            <a:r>
              <a:rPr lang="en-US" b="1" dirty="0">
                <a:solidFill>
                  <a:srgbClr val="022759"/>
                </a:solidFill>
                <a:latin typeface="Klein Bold"/>
              </a:rPr>
              <a:t> (next slide)</a:t>
            </a:r>
          </a:p>
        </p:txBody>
      </p:sp>
      <p:sp>
        <p:nvSpPr>
          <p:cNvPr id="2" name="TextBox 1">
            <a:extLst>
              <a:ext uri="{FF2B5EF4-FFF2-40B4-BE49-F238E27FC236}">
                <a16:creationId xmlns:a16="http://schemas.microsoft.com/office/drawing/2014/main" id="{1A13611F-FE46-F987-FB8C-565883AF42C1}"/>
              </a:ext>
            </a:extLst>
          </p:cNvPr>
          <p:cNvSpPr txBox="1"/>
          <p:nvPr/>
        </p:nvSpPr>
        <p:spPr>
          <a:xfrm>
            <a:off x="10628745" y="495300"/>
            <a:ext cx="7315200" cy="6771084"/>
          </a:xfrm>
          <a:prstGeom prst="rect">
            <a:avLst/>
          </a:prstGeom>
          <a:noFill/>
        </p:spPr>
        <p:txBody>
          <a:bodyPr wrap="square" rtlCol="0">
            <a:spAutoFit/>
          </a:bodyPr>
          <a:lstStyle/>
          <a:p>
            <a:r>
              <a:rPr lang="en-US" sz="6200" b="1" dirty="0">
                <a:solidFill>
                  <a:srgbClr val="022759"/>
                </a:solidFill>
                <a:latin typeface="Klein Condensed Heavy"/>
              </a:rPr>
              <a:t>Affirmed conviction </a:t>
            </a:r>
          </a:p>
          <a:p>
            <a:r>
              <a:rPr lang="en-US" sz="6200" b="1" dirty="0">
                <a:solidFill>
                  <a:srgbClr val="022759"/>
                </a:solidFill>
                <a:latin typeface="Klein Condensed Heavy"/>
              </a:rPr>
              <a:t>as applied </a:t>
            </a:r>
          </a:p>
          <a:p>
            <a:endParaRPr lang="en-US" sz="6200" b="1" dirty="0">
              <a:solidFill>
                <a:srgbClr val="022759"/>
              </a:solidFill>
              <a:latin typeface="Klein Condensed Heavy"/>
            </a:endParaRPr>
          </a:p>
          <a:p>
            <a:r>
              <a:rPr lang="en-US" sz="6200" b="1" i="1" dirty="0">
                <a:solidFill>
                  <a:srgbClr val="022759"/>
                </a:solidFill>
                <a:latin typeface="Klein Condensed Heavy"/>
              </a:rPr>
              <a:t>Bruen</a:t>
            </a:r>
            <a:r>
              <a:rPr lang="en-US" sz="6200" b="1" dirty="0">
                <a:solidFill>
                  <a:srgbClr val="022759"/>
                </a:solidFill>
                <a:latin typeface="Klein Condensed Heavy"/>
              </a:rPr>
              <a:t> analysis – prior convictions must be similar to historical analogues</a:t>
            </a:r>
          </a:p>
        </p:txBody>
      </p:sp>
    </p:spTree>
    <p:extLst>
      <p:ext uri="{BB962C8B-B14F-4D97-AF65-F5344CB8AC3E}">
        <p14:creationId xmlns:p14="http://schemas.microsoft.com/office/powerpoint/2010/main" val="4257101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3635316B-0D80-B249-C3B6-AEC19BAAA5D9}"/>
            </a:ext>
          </a:extLst>
        </p:cNvPr>
        <p:cNvGrpSpPr/>
        <p:nvPr/>
      </p:nvGrpSpPr>
      <p:grpSpPr>
        <a:xfrm>
          <a:off x="0" y="0"/>
          <a:ext cx="0" cy="0"/>
          <a:chOff x="0" y="0"/>
          <a:chExt cx="0" cy="0"/>
        </a:xfrm>
      </p:grpSpPr>
      <p:sp>
        <p:nvSpPr>
          <p:cNvPr id="16" name="TextBox 16">
            <a:extLst>
              <a:ext uri="{FF2B5EF4-FFF2-40B4-BE49-F238E27FC236}">
                <a16:creationId xmlns:a16="http://schemas.microsoft.com/office/drawing/2014/main" id="{8C71F110-B3E3-196E-AB63-B7E7E5EE2003}"/>
              </a:ext>
            </a:extLst>
          </p:cNvPr>
          <p:cNvSpPr txBox="1"/>
          <p:nvPr/>
        </p:nvSpPr>
        <p:spPr>
          <a:xfrm>
            <a:off x="76200" y="2552700"/>
            <a:ext cx="17830800" cy="893834"/>
          </a:xfrm>
          <a:prstGeom prst="rect">
            <a:avLst/>
          </a:prstGeom>
        </p:spPr>
        <p:txBody>
          <a:bodyPr wrap="square" lIns="0" tIns="0" rIns="0" bIns="0" rtlCol="0" anchor="t">
            <a:spAutoFit/>
          </a:bodyPr>
          <a:lstStyle/>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lang="en-US" sz="2800" b="1" dirty="0">
              <a:solidFill>
                <a:srgbClr val="022759"/>
              </a:solidFill>
              <a:latin typeface="Klein Bold"/>
              <a:ea typeface="Klein Bold"/>
              <a:cs typeface="Klein Bold"/>
              <a:sym typeface="Klein Bold"/>
            </a:endParaRP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kumimoji="0" lang="en-US" sz="3400" b="1" i="0" u="none" strike="noStrike" kern="1200" cap="none" spc="0" normalizeH="0" baseline="0" noProof="0" dirty="0">
              <a:ln>
                <a:noFill/>
              </a:ln>
              <a:solidFill>
                <a:srgbClr val="022759"/>
              </a:solidFill>
              <a:effectLst/>
              <a:uLnTx/>
              <a:uFillTx/>
              <a:latin typeface="Klein Bold"/>
              <a:ea typeface="Klein Bold"/>
              <a:cs typeface="Klein Bold"/>
              <a:sym typeface="Klein Bold"/>
            </a:endParaRPr>
          </a:p>
        </p:txBody>
      </p:sp>
      <p:sp>
        <p:nvSpPr>
          <p:cNvPr id="3" name="TextBox 2">
            <a:extLst>
              <a:ext uri="{FF2B5EF4-FFF2-40B4-BE49-F238E27FC236}">
                <a16:creationId xmlns:a16="http://schemas.microsoft.com/office/drawing/2014/main" id="{78B735F3-1D5B-8017-47EC-DEF96295CEA4}"/>
              </a:ext>
            </a:extLst>
          </p:cNvPr>
          <p:cNvSpPr txBox="1"/>
          <p:nvPr/>
        </p:nvSpPr>
        <p:spPr>
          <a:xfrm>
            <a:off x="228600" y="1104900"/>
            <a:ext cx="17830800" cy="9062737"/>
          </a:xfrm>
          <a:prstGeom prst="rect">
            <a:avLst/>
          </a:prstGeom>
          <a:noFill/>
        </p:spPr>
        <p:txBody>
          <a:bodyPr wrap="square">
            <a:spAutoFit/>
          </a:bodyPr>
          <a:lstStyle/>
          <a:p>
            <a:pPr>
              <a:lnSpc>
                <a:spcPts val="3400"/>
              </a:lnSpc>
              <a:defRPr/>
            </a:pPr>
            <a:r>
              <a:rPr lang="en-US" sz="2000" b="1" i="1" dirty="0">
                <a:solidFill>
                  <a:schemeClr val="accent5"/>
                </a:solidFill>
                <a:latin typeface="Klein Bold"/>
              </a:rPr>
              <a:t>McCree</a:t>
            </a:r>
            <a:r>
              <a:rPr lang="en-US" sz="2000" b="1" dirty="0">
                <a:solidFill>
                  <a:srgbClr val="022759"/>
                </a:solidFill>
                <a:latin typeface="Klein Bold"/>
              </a:rPr>
              <a:t>, 160 F.4th 641 </a:t>
            </a:r>
          </a:p>
          <a:p>
            <a:pPr marL="285750" indent="-285750">
              <a:spcBef>
                <a:spcPts val="600"/>
              </a:spcBef>
              <a:buFont typeface="Arial" panose="020B0604020202020204" pitchFamily="34" charset="0"/>
              <a:buChar char="•"/>
            </a:pPr>
            <a:r>
              <a:rPr lang="en-US" sz="2000" b="1" dirty="0">
                <a:solidFill>
                  <a:srgbClr val="022759"/>
                </a:solidFill>
                <a:latin typeface="Klein Bold"/>
              </a:rPr>
              <a:t>922g1 and § 2K2.1b6B – 4 priors and caught with 5 crack rocks and gun while fleeing; 922g1 affirmed on priors</a:t>
            </a:r>
          </a:p>
          <a:p>
            <a:pPr marL="742950" lvl="1" indent="-285750">
              <a:spcBef>
                <a:spcPts val="600"/>
              </a:spcBef>
              <a:buFont typeface="Arial" panose="020B0604020202020204" pitchFamily="34" charset="0"/>
              <a:buChar char="•"/>
            </a:pPr>
            <a:r>
              <a:rPr lang="en-US" sz="2000" b="1" dirty="0">
                <a:solidFill>
                  <a:srgbClr val="022759"/>
                </a:solidFill>
                <a:latin typeface="Klein Bold"/>
              </a:rPr>
              <a:t>Four-level increase if the defendant “used or possessed any firearm or ammunition in connection with another felony offense.” The enhancement automatically applies “in the case of a drug trafficking offense in which a firearm is found in close proximity to drugs…otherwise if the firearm ... facilitated, or had the potential of facilitating, another felony offense  </a:t>
            </a:r>
          </a:p>
          <a:p>
            <a:pPr marL="285750" indent="-285750">
              <a:spcBef>
                <a:spcPts val="600"/>
              </a:spcBef>
              <a:buFont typeface="Arial" panose="020B0604020202020204" pitchFamily="34" charset="0"/>
              <a:buChar char="•"/>
            </a:pPr>
            <a:r>
              <a:rPr lang="en-US" sz="2000" b="1" dirty="0">
                <a:solidFill>
                  <a:srgbClr val="022759"/>
                </a:solidFill>
                <a:latin typeface="Klein Bold"/>
              </a:rPr>
              <a:t>McCree argued </a:t>
            </a:r>
            <a:r>
              <a:rPr lang="en-US" sz="2000" b="1" dirty="0" err="1">
                <a:solidFill>
                  <a:srgbClr val="022759"/>
                </a:solidFill>
                <a:latin typeface="Klein Bold"/>
              </a:rPr>
              <a:t>poss</a:t>
            </a:r>
            <a:r>
              <a:rPr lang="en-US" sz="2000" b="1" dirty="0">
                <a:solidFill>
                  <a:srgbClr val="022759"/>
                </a:solidFill>
                <a:latin typeface="Klein Bold"/>
              </a:rPr>
              <a:t> amount of crack was not drug trafficking offense; district court found 5 rocks was more than </a:t>
            </a:r>
            <a:r>
              <a:rPr lang="en-US" sz="2000" b="1" dirty="0" err="1">
                <a:solidFill>
                  <a:srgbClr val="022759"/>
                </a:solidFill>
                <a:latin typeface="Klein Bold"/>
              </a:rPr>
              <a:t>poss</a:t>
            </a:r>
            <a:r>
              <a:rPr lang="en-US" sz="2000" b="1" dirty="0">
                <a:solidFill>
                  <a:srgbClr val="022759"/>
                </a:solidFill>
                <a:latin typeface="Klein Bold"/>
              </a:rPr>
              <a:t>; affirmed</a:t>
            </a:r>
          </a:p>
          <a:p>
            <a:pPr marL="285750" indent="-285750">
              <a:spcBef>
                <a:spcPts val="600"/>
              </a:spcBef>
              <a:buFont typeface="Arial" panose="020B0604020202020204" pitchFamily="34" charset="0"/>
              <a:buChar char="•"/>
            </a:pPr>
            <a:r>
              <a:rPr lang="en-US" sz="2000" b="1" dirty="0">
                <a:solidFill>
                  <a:srgbClr val="022759"/>
                </a:solidFill>
                <a:latin typeface="Klein Bold"/>
              </a:rPr>
              <a:t>Judge Graves LONG dissent – 922 as applied = dismissal </a:t>
            </a:r>
            <a:r>
              <a:rPr lang="en-US" sz="2000" b="1" dirty="0" err="1">
                <a:solidFill>
                  <a:srgbClr val="022759"/>
                </a:solidFill>
                <a:latin typeface="Klein Bold"/>
              </a:rPr>
              <a:t>bc</a:t>
            </a:r>
            <a:r>
              <a:rPr lang="en-US" sz="2000" b="1" dirty="0">
                <a:solidFill>
                  <a:srgbClr val="022759"/>
                </a:solidFill>
                <a:latin typeface="Klein Bold"/>
              </a:rPr>
              <a:t> no facts were known about priors; due to no evidence of violence in predicates; 5 rocks = </a:t>
            </a:r>
            <a:r>
              <a:rPr lang="en-US" sz="2000" b="1" dirty="0" err="1">
                <a:solidFill>
                  <a:srgbClr val="022759"/>
                </a:solidFill>
                <a:latin typeface="Klein Bold"/>
              </a:rPr>
              <a:t>poss</a:t>
            </a:r>
            <a:r>
              <a:rPr lang="en-US" sz="2000" b="1" dirty="0">
                <a:solidFill>
                  <a:srgbClr val="022759"/>
                </a:solidFill>
                <a:latin typeface="Klein Bold"/>
              </a:rPr>
              <a:t>, not </a:t>
            </a:r>
            <a:r>
              <a:rPr lang="en-US" sz="2000" b="1" dirty="0" err="1">
                <a:solidFill>
                  <a:srgbClr val="022759"/>
                </a:solidFill>
                <a:latin typeface="Klein Bold"/>
              </a:rPr>
              <a:t>dist</a:t>
            </a:r>
            <a:r>
              <a:rPr lang="en-US" sz="2000" b="1" dirty="0">
                <a:solidFill>
                  <a:srgbClr val="022759"/>
                </a:solidFill>
                <a:latin typeface="Klein Bold"/>
              </a:rPr>
              <a:t>; facilitation standard </a:t>
            </a:r>
          </a:p>
          <a:p>
            <a:pPr>
              <a:lnSpc>
                <a:spcPts val="3400"/>
              </a:lnSpc>
              <a:defRPr/>
            </a:pPr>
            <a:r>
              <a:rPr lang="en-US" sz="2000" b="1" i="1" dirty="0">
                <a:solidFill>
                  <a:schemeClr val="accent5"/>
                </a:solidFill>
                <a:latin typeface="Klein Bold"/>
              </a:rPr>
              <a:t>Mancilla</a:t>
            </a:r>
            <a:r>
              <a:rPr lang="en-US" sz="2000" b="1" dirty="0">
                <a:solidFill>
                  <a:srgbClr val="022759"/>
                </a:solidFill>
                <a:latin typeface="Klein Bold"/>
              </a:rPr>
              <a:t>, 155 F.4th 449</a:t>
            </a:r>
          </a:p>
          <a:p>
            <a:pPr marL="342900" indent="-342900">
              <a:lnSpc>
                <a:spcPts val="3400"/>
              </a:lnSpc>
              <a:buFont typeface="Arial" panose="020B0604020202020204" pitchFamily="34" charset="0"/>
              <a:buChar char="•"/>
              <a:defRPr/>
            </a:pPr>
            <a:r>
              <a:rPr lang="en-US" sz="2000" b="1" dirty="0">
                <a:solidFill>
                  <a:srgbClr val="022759"/>
                </a:solidFill>
                <a:latin typeface="Klein Bold"/>
              </a:rPr>
              <a:t>Distribution conviction – </a:t>
            </a:r>
            <a:r>
              <a:rPr lang="en-US" sz="2000" b="1" dirty="0">
                <a:solidFill>
                  <a:schemeClr val="accent2"/>
                </a:solidFill>
                <a:latin typeface="Klein Bold"/>
              </a:rPr>
              <a:t>all distribution cases = dangerous felon and disarming is appropriate </a:t>
            </a:r>
          </a:p>
          <a:p>
            <a:pPr marL="342900" indent="-342900">
              <a:lnSpc>
                <a:spcPts val="3400"/>
              </a:lnSpc>
              <a:buFont typeface="Arial" panose="020B0604020202020204" pitchFamily="34" charset="0"/>
              <a:buChar char="•"/>
              <a:defRPr/>
            </a:pPr>
            <a:r>
              <a:rPr lang="en-US" sz="2000" b="1" dirty="0">
                <a:solidFill>
                  <a:srgbClr val="022759"/>
                </a:solidFill>
                <a:latin typeface="Klein Bold"/>
              </a:rPr>
              <a:t>*Judge Elrod concurrence – judges SHOULD REQUIRE individualized assessment of predicate offenses = context/temporal matters, but due to precedent this is not the case (this case was a rare occurrence – 10 year old distribution conviction with no firearm) – should he still be permanently disarmed?  Maybe not</a:t>
            </a:r>
          </a:p>
          <a:p>
            <a:pPr marL="342900" indent="-342900">
              <a:lnSpc>
                <a:spcPts val="3400"/>
              </a:lnSpc>
              <a:buFont typeface="Arial" panose="020B0604020202020204" pitchFamily="34" charset="0"/>
              <a:buChar char="•"/>
              <a:defRPr/>
            </a:pPr>
            <a:r>
              <a:rPr lang="en-US" sz="2000" b="1" dirty="0">
                <a:solidFill>
                  <a:srgbClr val="022759"/>
                </a:solidFill>
                <a:latin typeface="Klein Bold"/>
              </a:rPr>
              <a:t>*Judge Graves dissent – judges SHOULD REQUIRE individualized assessment of predicate offenses = context/temporal matters (rule of orderliness from </a:t>
            </a:r>
            <a:r>
              <a:rPr lang="en-US" sz="2000" b="1" i="1" dirty="0">
                <a:solidFill>
                  <a:srgbClr val="022759"/>
                </a:solidFill>
                <a:latin typeface="Klein Bold"/>
              </a:rPr>
              <a:t>Reyes</a:t>
            </a:r>
            <a:r>
              <a:rPr lang="en-US" sz="2000" b="1" dirty="0">
                <a:solidFill>
                  <a:srgbClr val="022759"/>
                </a:solidFill>
                <a:latin typeface="Klein Bold"/>
              </a:rPr>
              <a:t> and </a:t>
            </a:r>
            <a:r>
              <a:rPr lang="en-US" sz="2000" b="1" i="1" dirty="0">
                <a:solidFill>
                  <a:srgbClr val="022759"/>
                </a:solidFill>
                <a:latin typeface="Klein Bold"/>
              </a:rPr>
              <a:t>Kimble</a:t>
            </a:r>
            <a:r>
              <a:rPr lang="en-US" sz="2000" b="1" dirty="0">
                <a:solidFill>
                  <a:srgbClr val="022759"/>
                </a:solidFill>
                <a:latin typeface="Klein Bold"/>
              </a:rPr>
              <a:t>)</a:t>
            </a:r>
          </a:p>
          <a:p>
            <a:pPr>
              <a:lnSpc>
                <a:spcPts val="3400"/>
              </a:lnSpc>
              <a:defRPr/>
            </a:pPr>
            <a:r>
              <a:rPr lang="en-US" sz="2000" b="1" i="1" dirty="0">
                <a:solidFill>
                  <a:schemeClr val="accent5"/>
                </a:solidFill>
                <a:latin typeface="Klein Bold"/>
              </a:rPr>
              <a:t>Reyes</a:t>
            </a:r>
            <a:r>
              <a:rPr lang="en-US" sz="2000" b="1" dirty="0">
                <a:solidFill>
                  <a:srgbClr val="022759"/>
                </a:solidFill>
                <a:latin typeface="Klein Bold"/>
              </a:rPr>
              <a:t>, 141 F.4th 682</a:t>
            </a:r>
          </a:p>
          <a:p>
            <a:pPr marL="342900" indent="-342900">
              <a:lnSpc>
                <a:spcPts val="3400"/>
              </a:lnSpc>
              <a:buFont typeface="Arial" panose="020B0604020202020204" pitchFamily="34" charset="0"/>
              <a:buChar char="•"/>
              <a:defRPr/>
            </a:pPr>
            <a:r>
              <a:rPr lang="en-US" sz="2000" b="1" dirty="0">
                <a:solidFill>
                  <a:srgbClr val="022759"/>
                </a:solidFill>
                <a:latin typeface="Klein Bold"/>
              </a:rPr>
              <a:t>Multiple drug possession and distribution, gun, and fleeing convictions</a:t>
            </a:r>
          </a:p>
          <a:p>
            <a:pPr>
              <a:lnSpc>
                <a:spcPts val="3400"/>
              </a:lnSpc>
              <a:defRPr/>
            </a:pPr>
            <a:r>
              <a:rPr lang="en-US" sz="2000" b="1" i="1" dirty="0">
                <a:solidFill>
                  <a:schemeClr val="accent5"/>
                </a:solidFill>
                <a:latin typeface="Klein Bold"/>
              </a:rPr>
              <a:t>Mitchell</a:t>
            </a:r>
            <a:r>
              <a:rPr lang="en-US" sz="2000" b="1" dirty="0">
                <a:solidFill>
                  <a:srgbClr val="022759"/>
                </a:solidFill>
                <a:latin typeface="Klein Bold"/>
              </a:rPr>
              <a:t>, 160 F.4th 169 (</a:t>
            </a:r>
            <a:r>
              <a:rPr lang="en-US" sz="2000" b="1" i="1" dirty="0">
                <a:solidFill>
                  <a:srgbClr val="022759"/>
                </a:solidFill>
                <a:latin typeface="Klein Bold"/>
              </a:rPr>
              <a:t>pre-Hemani</a:t>
            </a:r>
            <a:r>
              <a:rPr lang="en-US" sz="2000" b="1" dirty="0">
                <a:solidFill>
                  <a:srgbClr val="022759"/>
                </a:solidFill>
                <a:latin typeface="Klein Bold"/>
              </a:rPr>
              <a:t>)</a:t>
            </a:r>
          </a:p>
          <a:p>
            <a:pPr marL="342900" indent="-342900">
              <a:lnSpc>
                <a:spcPts val="3400"/>
              </a:lnSpc>
              <a:buFont typeface="Arial" panose="020B0604020202020204" pitchFamily="34" charset="0"/>
              <a:buChar char="•"/>
              <a:defRPr/>
            </a:pPr>
            <a:r>
              <a:rPr lang="en-US" sz="2000" b="1" dirty="0">
                <a:solidFill>
                  <a:srgbClr val="022759"/>
                </a:solidFill>
                <a:latin typeface="Klein Bold"/>
              </a:rPr>
              <a:t>18 USC 922g3 prior is not enough to disarm someone under 922g1 </a:t>
            </a:r>
            <a:r>
              <a:rPr lang="en-US" sz="2000" b="1" dirty="0">
                <a:solidFill>
                  <a:schemeClr val="accent2"/>
                </a:solidFill>
                <a:latin typeface="Klein Bold"/>
              </a:rPr>
              <a:t>unless</a:t>
            </a:r>
            <a:r>
              <a:rPr lang="en-US" sz="2000" b="1" dirty="0">
                <a:solidFill>
                  <a:srgbClr val="022759"/>
                </a:solidFill>
                <a:latin typeface="Klein Bold"/>
              </a:rPr>
              <a:t> there is more drug abuse history in PSR or during arrest; Mitchell was not intoxicated at time of arrest – unlike in </a:t>
            </a:r>
            <a:r>
              <a:rPr lang="en-US" sz="2000" b="1" i="1" dirty="0">
                <a:solidFill>
                  <a:srgbClr val="022759"/>
                </a:solidFill>
                <a:latin typeface="Klein Bold"/>
              </a:rPr>
              <a:t>Contreras</a:t>
            </a:r>
            <a:r>
              <a:rPr lang="en-US" sz="2000" b="1" dirty="0">
                <a:solidFill>
                  <a:srgbClr val="022759"/>
                </a:solidFill>
                <a:latin typeface="Klein Bold"/>
              </a:rPr>
              <a:t> where he was intoxicated</a:t>
            </a:r>
          </a:p>
          <a:p>
            <a:pPr marL="342900" indent="-342900">
              <a:lnSpc>
                <a:spcPts val="3400"/>
              </a:lnSpc>
              <a:buFont typeface="Arial" panose="020B0604020202020204" pitchFamily="34" charset="0"/>
              <a:buChar char="•"/>
              <a:defRPr/>
            </a:pPr>
            <a:r>
              <a:rPr lang="en-US" sz="2000" b="1" dirty="0">
                <a:solidFill>
                  <a:srgbClr val="022759"/>
                </a:solidFill>
                <a:latin typeface="Klein Bold"/>
              </a:rPr>
              <a:t>Mitchell had a </a:t>
            </a:r>
            <a:r>
              <a:rPr lang="en-US" sz="2000" b="1" dirty="0">
                <a:solidFill>
                  <a:schemeClr val="accent2"/>
                </a:solidFill>
                <a:latin typeface="Klein Bold"/>
              </a:rPr>
              <a:t>dangerous/violent criminal history BUT NO DANGEROUS convictions</a:t>
            </a:r>
            <a:r>
              <a:rPr lang="en-US" sz="2000" b="1" dirty="0">
                <a:solidFill>
                  <a:srgbClr val="022759"/>
                </a:solidFill>
                <a:latin typeface="Klein Bold"/>
              </a:rPr>
              <a:t>; not enough to disarm; must be conviction </a:t>
            </a:r>
          </a:p>
          <a:p>
            <a:pPr marL="342900" indent="-342900">
              <a:lnSpc>
                <a:spcPts val="3400"/>
              </a:lnSpc>
              <a:buFont typeface="Arial" panose="020B0604020202020204" pitchFamily="34" charset="0"/>
              <a:buChar char="•"/>
              <a:defRPr/>
            </a:pPr>
            <a:endParaRPr lang="en-US" sz="2000" b="1" dirty="0">
              <a:solidFill>
                <a:srgbClr val="022759"/>
              </a:solidFill>
              <a:latin typeface="Klein Bold"/>
            </a:endParaRPr>
          </a:p>
        </p:txBody>
      </p:sp>
      <p:sp>
        <p:nvSpPr>
          <p:cNvPr id="2" name="TextBox 1">
            <a:extLst>
              <a:ext uri="{FF2B5EF4-FFF2-40B4-BE49-F238E27FC236}">
                <a16:creationId xmlns:a16="http://schemas.microsoft.com/office/drawing/2014/main" id="{5CEEFF4B-23F2-5F21-7FC5-A9D5AD745C06}"/>
              </a:ext>
            </a:extLst>
          </p:cNvPr>
          <p:cNvSpPr txBox="1"/>
          <p:nvPr/>
        </p:nvSpPr>
        <p:spPr>
          <a:xfrm>
            <a:off x="6019800" y="241244"/>
            <a:ext cx="10363200" cy="769441"/>
          </a:xfrm>
          <a:prstGeom prst="rect">
            <a:avLst/>
          </a:prstGeom>
          <a:noFill/>
        </p:spPr>
        <p:txBody>
          <a:bodyPr wrap="square" rtlCol="0">
            <a:spAutoFit/>
          </a:bodyPr>
          <a:lstStyle/>
          <a:p>
            <a:r>
              <a:rPr lang="en-US" sz="4400" b="1" dirty="0">
                <a:solidFill>
                  <a:srgbClr val="022759"/>
                </a:solidFill>
                <a:latin typeface="Klein Bold"/>
              </a:rPr>
              <a:t>Firearm related cases</a:t>
            </a:r>
          </a:p>
        </p:txBody>
      </p:sp>
    </p:spTree>
    <p:extLst>
      <p:ext uri="{BB962C8B-B14F-4D97-AF65-F5344CB8AC3E}">
        <p14:creationId xmlns:p14="http://schemas.microsoft.com/office/powerpoint/2010/main" val="2412133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AD473F61-80EB-45FE-09B5-8BBAD48F810A}"/>
            </a:ext>
          </a:extLst>
        </p:cNvPr>
        <p:cNvGrpSpPr/>
        <p:nvPr/>
      </p:nvGrpSpPr>
      <p:grpSpPr>
        <a:xfrm>
          <a:off x="0" y="0"/>
          <a:ext cx="0" cy="0"/>
          <a:chOff x="0" y="0"/>
          <a:chExt cx="0" cy="0"/>
        </a:xfrm>
      </p:grpSpPr>
      <p:sp>
        <p:nvSpPr>
          <p:cNvPr id="16" name="TextBox 16">
            <a:extLst>
              <a:ext uri="{FF2B5EF4-FFF2-40B4-BE49-F238E27FC236}">
                <a16:creationId xmlns:a16="http://schemas.microsoft.com/office/drawing/2014/main" id="{41313438-F47C-2212-7EB2-7B34C8A3D587}"/>
              </a:ext>
            </a:extLst>
          </p:cNvPr>
          <p:cNvSpPr txBox="1"/>
          <p:nvPr/>
        </p:nvSpPr>
        <p:spPr>
          <a:xfrm>
            <a:off x="76200" y="2552700"/>
            <a:ext cx="17830800" cy="893834"/>
          </a:xfrm>
          <a:prstGeom prst="rect">
            <a:avLst/>
          </a:prstGeom>
        </p:spPr>
        <p:txBody>
          <a:bodyPr wrap="square" lIns="0" tIns="0" rIns="0" bIns="0" rtlCol="0" anchor="t">
            <a:spAutoFit/>
          </a:bodyPr>
          <a:lstStyle/>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lang="en-US" sz="2800" b="1" dirty="0">
              <a:solidFill>
                <a:srgbClr val="022759"/>
              </a:solidFill>
              <a:latin typeface="Klein Bold"/>
              <a:ea typeface="Klein Bold"/>
              <a:cs typeface="Klein Bold"/>
              <a:sym typeface="Klein Bold"/>
            </a:endParaRP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kumimoji="0" lang="en-US" sz="3400" b="1" i="0" u="none" strike="noStrike" kern="1200" cap="none" spc="0" normalizeH="0" baseline="0" noProof="0" dirty="0">
              <a:ln>
                <a:noFill/>
              </a:ln>
              <a:solidFill>
                <a:srgbClr val="022759"/>
              </a:solidFill>
              <a:effectLst/>
              <a:uLnTx/>
              <a:uFillTx/>
              <a:latin typeface="Klein Bold"/>
              <a:ea typeface="Klein Bold"/>
              <a:cs typeface="Klein Bold"/>
              <a:sym typeface="Klein Bold"/>
            </a:endParaRPr>
          </a:p>
        </p:txBody>
      </p:sp>
      <p:sp>
        <p:nvSpPr>
          <p:cNvPr id="3" name="TextBox 2">
            <a:extLst>
              <a:ext uri="{FF2B5EF4-FFF2-40B4-BE49-F238E27FC236}">
                <a16:creationId xmlns:a16="http://schemas.microsoft.com/office/drawing/2014/main" id="{605F015F-7400-7CB7-50E1-26F1B37232B3}"/>
              </a:ext>
            </a:extLst>
          </p:cNvPr>
          <p:cNvSpPr txBox="1"/>
          <p:nvPr/>
        </p:nvSpPr>
        <p:spPr>
          <a:xfrm>
            <a:off x="76200" y="1866900"/>
            <a:ext cx="17830800" cy="9246121"/>
          </a:xfrm>
          <a:prstGeom prst="rect">
            <a:avLst/>
          </a:prstGeom>
          <a:noFill/>
        </p:spPr>
        <p:txBody>
          <a:bodyPr wrap="square">
            <a:spAutoFit/>
          </a:bodyPr>
          <a:lstStyle/>
          <a:p>
            <a:pPr marL="285750" indent="-285750">
              <a:buFont typeface="Arial" panose="020B0604020202020204" pitchFamily="34" charset="0"/>
              <a:buChar char="•"/>
            </a:pPr>
            <a:r>
              <a:rPr lang="en-US" sz="2000" b="1" dirty="0">
                <a:solidFill>
                  <a:srgbClr val="022759"/>
                </a:solidFill>
                <a:latin typeface="Klein Bold"/>
              </a:rPr>
              <a:t>922g3 - knowingly possessed a gun while being an unlawful user of marijuana every other day.</a:t>
            </a:r>
          </a:p>
          <a:p>
            <a:pPr marL="285750" indent="-285750">
              <a:buFont typeface="Arial" panose="020B0604020202020204" pitchFamily="34" charset="0"/>
              <a:buChar char="•"/>
            </a:pPr>
            <a:r>
              <a:rPr lang="en-US" sz="2000" b="1" dirty="0">
                <a:solidFill>
                  <a:srgbClr val="022759"/>
                </a:solidFill>
                <a:latin typeface="Klein Bold"/>
              </a:rPr>
              <a:t>Hemani suspected of terrorism (never charged); search warrant found gun in closet</a:t>
            </a:r>
          </a:p>
          <a:p>
            <a:pPr marL="285750" indent="-285750">
              <a:buFont typeface="Arial" panose="020B0604020202020204" pitchFamily="34" charset="0"/>
              <a:buChar char="•"/>
            </a:pPr>
            <a:r>
              <a:rPr lang="en-US" sz="2000" b="1" dirty="0">
                <a:solidFill>
                  <a:srgbClr val="022759"/>
                </a:solidFill>
                <a:latin typeface="Klein Bold"/>
              </a:rPr>
              <a:t>The prosecution did not allege that Hemani was intoxicated or using a controlled substance at the precise time he possessed the firearm. The government’s case rested SOLELY on his status as a regular drug user, not on simultaneous use and possession.</a:t>
            </a:r>
          </a:p>
          <a:p>
            <a:pPr marL="742950" lvl="1" indent="-285750">
              <a:buFont typeface="Arial" panose="020B0604020202020204" pitchFamily="34" charset="0"/>
              <a:buChar char="•"/>
            </a:pPr>
            <a:r>
              <a:rPr lang="en-US" sz="2000" b="1" dirty="0">
                <a:solidFill>
                  <a:srgbClr val="022759"/>
                </a:solidFill>
                <a:latin typeface="Klein Bold"/>
              </a:rPr>
              <a:t>Gov argued - The amount does not matter. The substance does not matter. Whether the person is dangerous does not matter; cited habitual drunkard</a:t>
            </a:r>
          </a:p>
          <a:p>
            <a:pPr lvl="1"/>
            <a:endParaRPr lang="en-US" sz="2000" b="1" dirty="0">
              <a:solidFill>
                <a:srgbClr val="022759"/>
              </a:solidFill>
              <a:latin typeface="Klein Bold"/>
            </a:endParaRPr>
          </a:p>
          <a:p>
            <a:pPr marL="285750" indent="-285750">
              <a:buFont typeface="Arial" panose="020B0604020202020204" pitchFamily="34" charset="0"/>
              <a:buChar char="•"/>
            </a:pPr>
            <a:r>
              <a:rPr lang="en-US" sz="2000" b="1" dirty="0">
                <a:solidFill>
                  <a:srgbClr val="022759"/>
                </a:solidFill>
                <a:latin typeface="Klein Bold"/>
              </a:rPr>
              <a:t>SCOTUS – historical ‘habitual drunkard law’ – only for those totally intoxicated or incapacitated, not frequent user</a:t>
            </a:r>
          </a:p>
          <a:p>
            <a:pPr marL="742950" lvl="1" indent="-285750">
              <a:buFont typeface="Arial" panose="020B0604020202020204" pitchFamily="34" charset="0"/>
              <a:buChar char="•"/>
            </a:pPr>
            <a:r>
              <a:rPr lang="en-US" sz="2000" b="1" dirty="0">
                <a:solidFill>
                  <a:srgbClr val="022759"/>
                </a:solidFill>
                <a:latin typeface="Klein Bold"/>
              </a:rPr>
              <a:t>922g3 strips gun rights automatically, the moment a person qualifies as an unlawful user, with no process at all. </a:t>
            </a:r>
          </a:p>
          <a:p>
            <a:pPr marL="742950" lvl="1" indent="-285750">
              <a:buFont typeface="Arial" panose="020B0604020202020204" pitchFamily="34" charset="0"/>
              <a:buChar char="•"/>
            </a:pPr>
            <a:r>
              <a:rPr lang="en-US" sz="2000" b="1" dirty="0">
                <a:solidFill>
                  <a:srgbClr val="022759"/>
                </a:solidFill>
                <a:latin typeface="Klein Bold"/>
              </a:rPr>
              <a:t>Additionally, the government's own conduct — directing federal prosecutors to curtail marijuana enforcement, permitting a multi-billion dollar marijuana industry to flourish under state law, and rescheduling marijuana from the most to a less restrictive federal drug schedule — fatally undermines its claim that all regular drug users are categorically and unusually dangerous people.</a:t>
            </a:r>
          </a:p>
          <a:p>
            <a:pPr marL="742950" lvl="1" indent="-285750">
              <a:buFont typeface="Arial" panose="020B0604020202020204" pitchFamily="34" charset="0"/>
              <a:buChar char="•"/>
            </a:pPr>
            <a:endParaRPr lang="en-US" sz="2000" b="1" dirty="0">
              <a:solidFill>
                <a:srgbClr val="022759"/>
              </a:solidFill>
              <a:latin typeface="Klein Bold"/>
            </a:endParaRPr>
          </a:p>
          <a:p>
            <a:pPr marL="285750" indent="-285750">
              <a:buFont typeface="Arial" panose="020B0604020202020204" pitchFamily="34" charset="0"/>
              <a:buChar char="•"/>
            </a:pPr>
            <a:r>
              <a:rPr lang="en-US" sz="2000" b="1" dirty="0">
                <a:solidFill>
                  <a:srgbClr val="022759"/>
                </a:solidFill>
                <a:latin typeface="Klein Bold"/>
              </a:rPr>
              <a:t>Justice Thomas concurred, arguing that §922g likely exceeds Congress's power under the Commerce Clause because regulating firearm possession solely on the basis that a gun once crossed state lines is not a regulation of interstate commerce.</a:t>
            </a:r>
          </a:p>
          <a:p>
            <a:pPr marL="285750" indent="-285750">
              <a:buFont typeface="Arial" panose="020B0604020202020204" pitchFamily="34" charset="0"/>
              <a:buChar char="•"/>
            </a:pPr>
            <a:endParaRPr lang="en-US" sz="2000" b="1" dirty="0">
              <a:solidFill>
                <a:srgbClr val="022759"/>
              </a:solidFill>
              <a:latin typeface="Klein Bold"/>
            </a:endParaRPr>
          </a:p>
          <a:p>
            <a:pPr marL="285750" indent="-285750">
              <a:buFont typeface="Arial" panose="020B0604020202020204" pitchFamily="34" charset="0"/>
              <a:buChar char="•"/>
            </a:pPr>
            <a:r>
              <a:rPr lang="en-US" sz="2000" b="1" dirty="0">
                <a:solidFill>
                  <a:srgbClr val="022759"/>
                </a:solidFill>
                <a:latin typeface="Klein Bold"/>
              </a:rPr>
              <a:t>Justice Jackson, joined by Justice Sotomayor, concurred, arguing that Bruen's history-and-tradition framework is unworkable and that courts should return to "means-end scrutiny" — directly weighing the government's interest against the burden a law places on Second Amendment rights.</a:t>
            </a:r>
          </a:p>
          <a:p>
            <a:endParaRPr lang="en-US" sz="2000" b="1" dirty="0">
              <a:solidFill>
                <a:srgbClr val="022759"/>
              </a:solidFill>
              <a:latin typeface="Klein Bold"/>
            </a:endParaRPr>
          </a:p>
          <a:p>
            <a:pPr marL="285750" indent="-285750">
              <a:buFont typeface="Arial" panose="020B0604020202020204" pitchFamily="34" charset="0"/>
              <a:buChar char="•"/>
            </a:pPr>
            <a:r>
              <a:rPr lang="en-US" sz="2000" b="1" dirty="0">
                <a:solidFill>
                  <a:srgbClr val="022759"/>
                </a:solidFill>
                <a:latin typeface="Klein Bold"/>
              </a:rPr>
              <a:t>Justice Alito, joined by Justice Kagan, concurred in the judgment only, arguing the case should rest on the single, narrow ground that the government's historical analogues targeted only the truly incapacitated, not regular users, without reaching the majority's additional analysis of purpose mismatches, procedural differences, or the government's own regulatory choices.</a:t>
            </a:r>
          </a:p>
          <a:p>
            <a:pPr marL="285750" indent="-285750">
              <a:buFont typeface="Arial" panose="020B0604020202020204" pitchFamily="34" charset="0"/>
              <a:buChar char="•"/>
            </a:pPr>
            <a:endParaRPr lang="en-US" sz="2000" b="1" dirty="0">
              <a:solidFill>
                <a:srgbClr val="022759"/>
              </a:solidFill>
              <a:latin typeface="Klein Bold"/>
            </a:endParaRPr>
          </a:p>
          <a:p>
            <a:pPr marL="285750" indent="-285750">
              <a:buFont typeface="Arial" panose="020B0604020202020204" pitchFamily="34" charset="0"/>
              <a:buChar char="•"/>
            </a:pPr>
            <a:r>
              <a:rPr lang="en-US" sz="2000" b="1" dirty="0">
                <a:solidFill>
                  <a:schemeClr val="accent2"/>
                </a:solidFill>
                <a:latin typeface="Klein Bold"/>
              </a:rPr>
              <a:t>The government cannot disarm a person simply by naming a permissible reason. A government could do that in any case to defeat a right. What it must do is prove that the permissible reason it names is the reason it acts on, and to tie that reason to the person it seeks to disarm.</a:t>
            </a:r>
          </a:p>
          <a:p>
            <a:pPr>
              <a:lnSpc>
                <a:spcPts val="3400"/>
              </a:lnSpc>
              <a:defRPr/>
            </a:pPr>
            <a:endParaRPr lang="en-US" sz="2100" b="1" dirty="0">
              <a:solidFill>
                <a:srgbClr val="022759"/>
              </a:solidFill>
              <a:latin typeface="Klein Bold"/>
            </a:endParaRPr>
          </a:p>
          <a:p>
            <a:pPr marL="342900" indent="-342900">
              <a:lnSpc>
                <a:spcPts val="3400"/>
              </a:lnSpc>
              <a:buFont typeface="Arial" panose="020B0604020202020204" pitchFamily="34" charset="0"/>
              <a:buChar char="•"/>
              <a:defRPr/>
            </a:pPr>
            <a:endParaRPr lang="en-US" sz="2100" b="1" dirty="0">
              <a:solidFill>
                <a:srgbClr val="022759"/>
              </a:solidFill>
              <a:latin typeface="Klein Bold"/>
            </a:endParaRPr>
          </a:p>
        </p:txBody>
      </p:sp>
      <p:sp>
        <p:nvSpPr>
          <p:cNvPr id="2" name="TextBox 1">
            <a:extLst>
              <a:ext uri="{FF2B5EF4-FFF2-40B4-BE49-F238E27FC236}">
                <a16:creationId xmlns:a16="http://schemas.microsoft.com/office/drawing/2014/main" id="{ADA65AB9-F7CF-F45C-D4D9-5A7ABD9CEDA1}"/>
              </a:ext>
            </a:extLst>
          </p:cNvPr>
          <p:cNvSpPr txBox="1"/>
          <p:nvPr/>
        </p:nvSpPr>
        <p:spPr>
          <a:xfrm>
            <a:off x="914400" y="249835"/>
            <a:ext cx="15316200" cy="1446550"/>
          </a:xfrm>
          <a:prstGeom prst="rect">
            <a:avLst/>
          </a:prstGeom>
          <a:noFill/>
        </p:spPr>
        <p:txBody>
          <a:bodyPr wrap="square" rtlCol="0">
            <a:spAutoFit/>
          </a:bodyPr>
          <a:lstStyle/>
          <a:p>
            <a:r>
              <a:rPr lang="en-US" sz="4400" b="1" i="1" dirty="0">
                <a:solidFill>
                  <a:schemeClr val="accent5"/>
                </a:solidFill>
                <a:latin typeface="Klein Bold"/>
              </a:rPr>
              <a:t>US v. Hemani</a:t>
            </a:r>
            <a:r>
              <a:rPr lang="en-US" sz="4400" b="1" dirty="0">
                <a:solidFill>
                  <a:srgbClr val="022759"/>
                </a:solidFill>
                <a:latin typeface="Klein Bold"/>
              </a:rPr>
              <a:t>, </a:t>
            </a:r>
            <a:r>
              <a:rPr lang="en-US" altLang="en-US" sz="4400" b="1" dirty="0">
                <a:solidFill>
                  <a:srgbClr val="022759"/>
                </a:solidFill>
                <a:latin typeface="Klein Bold"/>
              </a:rPr>
              <a:t>2026 WL 1751710, at *1 (U.S. June 18, 2026) – unanimous for Hemani</a:t>
            </a:r>
            <a:endParaRPr lang="en-US" sz="4400" b="1" dirty="0">
              <a:solidFill>
                <a:srgbClr val="022759"/>
              </a:solidFill>
              <a:latin typeface="Klein Bold"/>
            </a:endParaRPr>
          </a:p>
        </p:txBody>
      </p:sp>
    </p:spTree>
    <p:extLst>
      <p:ext uri="{BB962C8B-B14F-4D97-AF65-F5344CB8AC3E}">
        <p14:creationId xmlns:p14="http://schemas.microsoft.com/office/powerpoint/2010/main" val="844241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4C90F728-4860-8F5C-9DBB-C818852B39B9}"/>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85E21A7D-F887-57C5-DA3F-BA2BB32068E0}"/>
              </a:ext>
            </a:extLst>
          </p:cNvPr>
          <p:cNvSpPr txBox="1"/>
          <p:nvPr/>
        </p:nvSpPr>
        <p:spPr>
          <a:xfrm>
            <a:off x="1028700" y="4384418"/>
            <a:ext cx="7886700" cy="2749855"/>
          </a:xfrm>
          <a:prstGeom prst="rect">
            <a:avLst/>
          </a:prstGeom>
        </p:spPr>
        <p:txBody>
          <a:bodyPr wrap="square" lIns="0" tIns="0" rIns="0" bIns="0" rtlCol="0" anchor="t">
            <a:spAutoFit/>
          </a:bodyPr>
          <a:lstStyle/>
          <a:p>
            <a:pPr marL="0" lvl="0" indent="0" algn="l">
              <a:lnSpc>
                <a:spcPts val="10608"/>
              </a:lnSpc>
              <a:spcBef>
                <a:spcPct val="0"/>
              </a:spcBef>
            </a:pPr>
            <a:r>
              <a:rPr lang="en-US" sz="9644" b="1" u="none" dirty="0">
                <a:solidFill>
                  <a:srgbClr val="022759"/>
                </a:solidFill>
                <a:latin typeface="Klein Condensed Bold"/>
                <a:ea typeface="Klein Condensed Bold"/>
                <a:cs typeface="Klein Condensed Bold"/>
                <a:sym typeface="Klein Condensed Bold"/>
              </a:rPr>
              <a:t>3rd Amendment</a:t>
            </a:r>
          </a:p>
        </p:txBody>
      </p:sp>
      <p:sp>
        <p:nvSpPr>
          <p:cNvPr id="15" name="AutoShape 15">
            <a:extLst>
              <a:ext uri="{FF2B5EF4-FFF2-40B4-BE49-F238E27FC236}">
                <a16:creationId xmlns:a16="http://schemas.microsoft.com/office/drawing/2014/main" id="{6997BC91-62F2-569B-09A9-4E67EC46E3DE}"/>
              </a:ext>
            </a:extLst>
          </p:cNvPr>
          <p:cNvSpPr/>
          <p:nvPr/>
        </p:nvSpPr>
        <p:spPr>
          <a:xfrm rot="5400000">
            <a:off x="3411657" y="5950262"/>
            <a:ext cx="8663952" cy="0"/>
          </a:xfrm>
          <a:prstGeom prst="line">
            <a:avLst/>
          </a:prstGeom>
          <a:ln w="9525" cap="rnd">
            <a:solidFill>
              <a:srgbClr val="C3CDFF"/>
            </a:solidFill>
            <a:prstDash val="solid"/>
            <a:headEnd type="none" w="sm" len="sm"/>
            <a:tailEnd type="none" w="sm" len="sm"/>
          </a:ln>
        </p:spPr>
        <p:txBody>
          <a:bodyPr/>
          <a:lstStyle/>
          <a:p>
            <a:endParaRPr lang="en-US"/>
          </a:p>
        </p:txBody>
      </p:sp>
      <p:pic>
        <p:nvPicPr>
          <p:cNvPr id="2" name="Picture 2" descr="Plead the Third - The Funny Times">
            <a:extLst>
              <a:ext uri="{FF2B5EF4-FFF2-40B4-BE49-F238E27FC236}">
                <a16:creationId xmlns:a16="http://schemas.microsoft.com/office/drawing/2014/main" id="{7A765D88-32E3-F35D-152B-6BC81B2827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819150"/>
            <a:ext cx="10483272" cy="864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429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88E53FEC-6102-6D5B-CAF8-846ED7F4536B}"/>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7B4115D3-0417-7C07-5630-8F5BB5194609}"/>
              </a:ext>
            </a:extLst>
          </p:cNvPr>
          <p:cNvSpPr txBox="1"/>
          <p:nvPr/>
        </p:nvSpPr>
        <p:spPr>
          <a:xfrm>
            <a:off x="381000" y="3838655"/>
            <a:ext cx="4876800" cy="2609689"/>
          </a:xfrm>
          <a:prstGeom prst="rect">
            <a:avLst/>
          </a:prstGeom>
        </p:spPr>
        <p:txBody>
          <a:bodyPr wrap="square" lIns="0" tIns="0" rIns="0" bIns="0" rtlCol="0" anchor="t">
            <a:spAutoFit/>
          </a:bodyPr>
          <a:lstStyle/>
          <a:p>
            <a:pPr marL="0" lvl="0" indent="0" algn="l">
              <a:lnSpc>
                <a:spcPts val="10608"/>
              </a:lnSpc>
              <a:spcBef>
                <a:spcPct val="0"/>
              </a:spcBef>
            </a:pPr>
            <a:r>
              <a:rPr lang="en-US" sz="6000" b="1" u="none" dirty="0">
                <a:solidFill>
                  <a:srgbClr val="022759"/>
                </a:solidFill>
                <a:latin typeface="Klein Condensed Bold"/>
                <a:ea typeface="Klein Condensed Bold"/>
                <a:cs typeface="Klein Condensed Bold"/>
                <a:sym typeface="Klein Condensed Bold"/>
              </a:rPr>
              <a:t>4th Amendment</a:t>
            </a:r>
          </a:p>
        </p:txBody>
      </p:sp>
      <p:sp>
        <p:nvSpPr>
          <p:cNvPr id="15" name="AutoShape 15">
            <a:extLst>
              <a:ext uri="{FF2B5EF4-FFF2-40B4-BE49-F238E27FC236}">
                <a16:creationId xmlns:a16="http://schemas.microsoft.com/office/drawing/2014/main" id="{466E5561-CC64-AD92-3401-A1AC9462326D}"/>
              </a:ext>
            </a:extLst>
          </p:cNvPr>
          <p:cNvSpPr/>
          <p:nvPr/>
        </p:nvSpPr>
        <p:spPr>
          <a:xfrm rot="5400000">
            <a:off x="3411657" y="5950262"/>
            <a:ext cx="8663952" cy="0"/>
          </a:xfrm>
          <a:prstGeom prst="line">
            <a:avLst/>
          </a:prstGeom>
          <a:ln w="9525" cap="rnd">
            <a:solidFill>
              <a:srgbClr val="C3CDFF"/>
            </a:solidFill>
            <a:prstDash val="solid"/>
            <a:headEnd type="none" w="sm" len="sm"/>
            <a:tailEnd type="none" w="sm" len="sm"/>
          </a:ln>
        </p:spPr>
        <p:txBody>
          <a:bodyPr/>
          <a:lstStyle/>
          <a:p>
            <a:endParaRPr lang="en-US"/>
          </a:p>
        </p:txBody>
      </p:sp>
      <p:pic>
        <p:nvPicPr>
          <p:cNvPr id="3074" name="Picture 2" descr="Cartoon: Search and Having a Seizure - oregonlive.com">
            <a:extLst>
              <a:ext uri="{FF2B5EF4-FFF2-40B4-BE49-F238E27FC236}">
                <a16:creationId xmlns:a16="http://schemas.microsoft.com/office/drawing/2014/main" id="{895B6062-7532-C4A5-15A9-4BDCF0F287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9282" y="669552"/>
            <a:ext cx="12454936" cy="8947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048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983B1233-C99B-1E35-BB51-D1CE339D3A1E}"/>
            </a:ext>
          </a:extLst>
        </p:cNvPr>
        <p:cNvGrpSpPr/>
        <p:nvPr/>
      </p:nvGrpSpPr>
      <p:grpSpPr>
        <a:xfrm>
          <a:off x="0" y="0"/>
          <a:ext cx="0" cy="0"/>
          <a:chOff x="0" y="0"/>
          <a:chExt cx="0" cy="0"/>
        </a:xfrm>
      </p:grpSpPr>
      <p:sp>
        <p:nvSpPr>
          <p:cNvPr id="15" name="TextBox 15">
            <a:extLst>
              <a:ext uri="{FF2B5EF4-FFF2-40B4-BE49-F238E27FC236}">
                <a16:creationId xmlns:a16="http://schemas.microsoft.com/office/drawing/2014/main" id="{A56EDE50-F5B6-251E-2804-AFD3D00AA2E4}"/>
              </a:ext>
            </a:extLst>
          </p:cNvPr>
          <p:cNvSpPr txBox="1"/>
          <p:nvPr/>
        </p:nvSpPr>
        <p:spPr>
          <a:xfrm>
            <a:off x="1028700" y="81635"/>
            <a:ext cx="16230600" cy="833755"/>
          </a:xfrm>
          <a:prstGeom prst="rect">
            <a:avLst/>
          </a:prstGeom>
        </p:spPr>
        <p:txBody>
          <a:bodyPr lIns="0" tIns="0" rIns="0" bIns="0" rtlCol="0" anchor="t">
            <a:spAutoFit/>
          </a:bodyPr>
          <a:lstStyle/>
          <a:p>
            <a:pPr marL="0" marR="0" lvl="0" indent="0" algn="ctr" defTabSz="914400" rtl="0" eaLnBrk="1" fontAlgn="auto" latinLnBrk="0" hangingPunct="1">
              <a:lnSpc>
                <a:spcPts val="6200"/>
              </a:lnSpc>
              <a:spcBef>
                <a:spcPts val="0"/>
              </a:spcBef>
              <a:spcAft>
                <a:spcPts val="0"/>
              </a:spcAft>
              <a:buClrTx/>
              <a:buSzTx/>
              <a:buFontTx/>
              <a:buNone/>
              <a:tabLst/>
              <a:defRPr/>
            </a:pPr>
            <a:r>
              <a:rPr kumimoji="0" lang="en-US" sz="6200" b="1" i="0" u="none" strike="noStrike" kern="1200" cap="none" spc="0" normalizeH="0" baseline="0" noProof="0" dirty="0">
                <a:ln>
                  <a:noFill/>
                </a:ln>
                <a:solidFill>
                  <a:srgbClr val="022759"/>
                </a:solidFill>
                <a:effectLst/>
                <a:uLnTx/>
                <a:uFillTx/>
                <a:latin typeface="Klein Condensed Heavy"/>
                <a:ea typeface="Klein Condensed Heavy"/>
                <a:cs typeface="Klein Condensed Heavy"/>
                <a:sym typeface="Klein Condensed Heavy"/>
              </a:rPr>
              <a:t>Terry Stops</a:t>
            </a:r>
            <a:endParaRPr lang="en-US" sz="6200" b="1" dirty="0">
              <a:solidFill>
                <a:srgbClr val="022759"/>
              </a:solidFill>
              <a:latin typeface="Klein Condensed Heavy"/>
              <a:sym typeface="Klein Condensed Heavy"/>
            </a:endParaRPr>
          </a:p>
        </p:txBody>
      </p:sp>
      <p:sp>
        <p:nvSpPr>
          <p:cNvPr id="16" name="TextBox 16">
            <a:extLst>
              <a:ext uri="{FF2B5EF4-FFF2-40B4-BE49-F238E27FC236}">
                <a16:creationId xmlns:a16="http://schemas.microsoft.com/office/drawing/2014/main" id="{8136E649-8270-B451-305D-8F9A8DDE18AF}"/>
              </a:ext>
            </a:extLst>
          </p:cNvPr>
          <p:cNvSpPr txBox="1"/>
          <p:nvPr/>
        </p:nvSpPr>
        <p:spPr>
          <a:xfrm>
            <a:off x="228600" y="498512"/>
            <a:ext cx="17830800" cy="10486204"/>
          </a:xfrm>
          <a:prstGeom prst="rect">
            <a:avLst/>
          </a:prstGeom>
        </p:spPr>
        <p:txBody>
          <a:bodyPr wrap="square" lIns="0" tIns="0" rIns="0" bIns="0" rtlCol="0" anchor="t">
            <a:spAutoFit/>
          </a:bodyPr>
          <a:lstStyle/>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lang="en-US" sz="3200" b="1" dirty="0">
              <a:solidFill>
                <a:srgbClr val="022759"/>
              </a:solidFill>
              <a:latin typeface="Klein Bold"/>
              <a:ea typeface="Klein Bold"/>
              <a:cs typeface="Klein Bold"/>
              <a:sym typeface="Klein Bold"/>
            </a:endParaRPr>
          </a:p>
          <a:p>
            <a:pPr lvl="0">
              <a:lnSpc>
                <a:spcPts val="3400"/>
              </a:lnSpc>
              <a:defRPr/>
            </a:pPr>
            <a:r>
              <a:rPr lang="en-US" sz="3200" b="1" i="1" dirty="0">
                <a:solidFill>
                  <a:schemeClr val="accent5"/>
                </a:solidFill>
                <a:latin typeface="Klein Bold"/>
                <a:sym typeface="Klein Bold"/>
              </a:rPr>
              <a:t>Larremore</a:t>
            </a:r>
            <a:r>
              <a:rPr lang="en-US" sz="3200" b="1" dirty="0">
                <a:solidFill>
                  <a:srgbClr val="022759"/>
                </a:solidFill>
                <a:latin typeface="Klein Bold"/>
                <a:ea typeface="Klein Bold"/>
                <a:cs typeface="Klein Bold"/>
                <a:sym typeface="Klein Bold"/>
              </a:rPr>
              <a:t>, 150 F.4</a:t>
            </a:r>
            <a:r>
              <a:rPr lang="en-US" sz="3200" b="1" baseline="30000" dirty="0">
                <a:solidFill>
                  <a:srgbClr val="022759"/>
                </a:solidFill>
                <a:latin typeface="Klein Bold"/>
                <a:ea typeface="Klein Bold"/>
                <a:cs typeface="Klein Bold"/>
                <a:sym typeface="Klein Bold"/>
              </a:rPr>
              <a:t>th</a:t>
            </a:r>
            <a:r>
              <a:rPr lang="en-US" sz="3200" b="1" dirty="0">
                <a:solidFill>
                  <a:srgbClr val="022759"/>
                </a:solidFill>
                <a:latin typeface="Klein Bold"/>
                <a:ea typeface="Klein Bold"/>
                <a:cs typeface="Klein Bold"/>
                <a:sym typeface="Klein Bold"/>
              </a:rPr>
              <a:t> 463</a:t>
            </a: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r>
              <a:rPr lang="en-US" sz="3200" b="1" noProof="0" dirty="0">
                <a:solidFill>
                  <a:srgbClr val="022759"/>
                </a:solidFill>
                <a:latin typeface="Klein Bold"/>
                <a:ea typeface="Klein Bold"/>
                <a:cs typeface="Klein Bold"/>
                <a:sym typeface="Klein Bold"/>
              </a:rPr>
              <a:t>Truck pulling trailer consensually pulls over (no traffic violation) and officer leans on truck, says hang on, and questions; none of these are seizures or </a:t>
            </a:r>
            <a:r>
              <a:rPr lang="en-US" sz="3200" b="1" dirty="0">
                <a:solidFill>
                  <a:srgbClr val="022759"/>
                </a:solidFill>
                <a:latin typeface="Klein Bold"/>
                <a:ea typeface="Klein Bold"/>
                <a:cs typeface="Klein Bold"/>
                <a:sym typeface="Klein Bold"/>
              </a:rPr>
              <a:t>unconstitutional</a:t>
            </a: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r>
              <a:rPr lang="en-US" sz="3200" b="1" noProof="0" dirty="0">
                <a:solidFill>
                  <a:srgbClr val="022759"/>
                </a:solidFill>
                <a:latin typeface="Klein Bold"/>
                <a:ea typeface="Klein Bold"/>
                <a:cs typeface="Klein Bold"/>
                <a:sym typeface="Klein Bold"/>
              </a:rPr>
              <a:t>*Judge Elrod – dissent – “hang on” was seizure and should have suppressed</a:t>
            </a:r>
            <a:endParaRPr lang="en-US" sz="3200" b="1" dirty="0">
              <a:solidFill>
                <a:srgbClr val="022759"/>
              </a:solidFill>
              <a:latin typeface="Klein Bold"/>
              <a:ea typeface="Klein Bold"/>
              <a:cs typeface="Klein Bold"/>
              <a:sym typeface="Klein Bold"/>
            </a:endParaRPr>
          </a:p>
          <a:p>
            <a:pPr marR="0" lvl="0" algn="l" defTabSz="914400" rtl="0" eaLnBrk="1" fontAlgn="auto" latinLnBrk="0" hangingPunct="1">
              <a:lnSpc>
                <a:spcPts val="3400"/>
              </a:lnSpc>
              <a:spcBef>
                <a:spcPts val="0"/>
              </a:spcBef>
              <a:spcAft>
                <a:spcPts val="0"/>
              </a:spcAft>
              <a:buClrTx/>
              <a:buSzTx/>
              <a:tabLst/>
              <a:defRPr/>
            </a:pPr>
            <a:r>
              <a:rPr lang="en-US" sz="3200" b="1" i="1" dirty="0">
                <a:solidFill>
                  <a:schemeClr val="accent5"/>
                </a:solidFill>
                <a:latin typeface="Klein Bold"/>
                <a:sym typeface="Klein Bold"/>
              </a:rPr>
              <a:t>Ducksworth</a:t>
            </a:r>
            <a:r>
              <a:rPr lang="en-US" sz="3200" b="1" noProof="0" dirty="0">
                <a:solidFill>
                  <a:srgbClr val="022759"/>
                </a:solidFill>
                <a:latin typeface="Klein Bold"/>
                <a:ea typeface="Klein Bold"/>
                <a:cs typeface="Klein Bold"/>
                <a:sym typeface="Klein Bold"/>
              </a:rPr>
              <a:t>, 168 F.4</a:t>
            </a:r>
            <a:r>
              <a:rPr lang="en-US" sz="3200" b="1" baseline="30000" noProof="0" dirty="0">
                <a:solidFill>
                  <a:srgbClr val="022759"/>
                </a:solidFill>
                <a:latin typeface="Klein Bold"/>
                <a:ea typeface="Klein Bold"/>
                <a:cs typeface="Klein Bold"/>
                <a:sym typeface="Klein Bold"/>
              </a:rPr>
              <a:t>th</a:t>
            </a:r>
            <a:r>
              <a:rPr lang="en-US" sz="3200" b="1" noProof="0" dirty="0">
                <a:solidFill>
                  <a:srgbClr val="022759"/>
                </a:solidFill>
                <a:latin typeface="Klein Bold"/>
                <a:ea typeface="Klein Bold"/>
                <a:cs typeface="Klein Bold"/>
                <a:sym typeface="Klein Bold"/>
              </a:rPr>
              <a:t> 764</a:t>
            </a: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r>
              <a:rPr lang="en-US" sz="3200" b="1" dirty="0">
                <a:solidFill>
                  <a:srgbClr val="022759"/>
                </a:solidFill>
                <a:latin typeface="Klein Bold"/>
                <a:ea typeface="Klein Bold"/>
                <a:cs typeface="Klein Bold"/>
                <a:sym typeface="Klein Bold"/>
              </a:rPr>
              <a:t>Traffic stop, driver lied about having a firearm; officer patted a firearm between legs, passenger is sitting and the officer “</a:t>
            </a:r>
            <a:r>
              <a:rPr lang="en-US" sz="3200" b="1" dirty="0">
                <a:solidFill>
                  <a:schemeClr val="accent2"/>
                </a:solidFill>
                <a:latin typeface="Klein Bold"/>
                <a:ea typeface="Klein Bold"/>
                <a:cs typeface="Klein Bold"/>
                <a:sym typeface="Klein Bold"/>
              </a:rPr>
              <a:t>imputes belief</a:t>
            </a:r>
            <a:r>
              <a:rPr lang="en-US" sz="3200" b="1" dirty="0">
                <a:solidFill>
                  <a:srgbClr val="022759"/>
                </a:solidFill>
                <a:latin typeface="Klein Bold"/>
                <a:ea typeface="Klein Bold"/>
                <a:cs typeface="Klein Bold"/>
                <a:sym typeface="Klein Bold"/>
              </a:rPr>
              <a:t>” that passenger has one too; passenger is paralyzed and cannot get out of vehicle, officer </a:t>
            </a:r>
            <a:r>
              <a:rPr lang="en-US" sz="3200" b="1" i="1" dirty="0">
                <a:solidFill>
                  <a:srgbClr val="022759"/>
                </a:solidFill>
                <a:latin typeface="Klein Bold"/>
                <a:ea typeface="Klein Bold"/>
                <a:cs typeface="Klein Bold"/>
                <a:sym typeface="Klein Bold"/>
              </a:rPr>
              <a:t>Terry</a:t>
            </a:r>
            <a:r>
              <a:rPr lang="en-US" sz="3200" b="1" dirty="0">
                <a:solidFill>
                  <a:srgbClr val="022759"/>
                </a:solidFill>
                <a:latin typeface="Klein Bold"/>
                <a:ea typeface="Klein Bold"/>
                <a:cs typeface="Klein Bold"/>
                <a:sym typeface="Klein Bold"/>
              </a:rPr>
              <a:t> pats and finds firearm between legs </a:t>
            </a:r>
            <a:r>
              <a:rPr lang="en-US" sz="3200" b="1" noProof="0" dirty="0">
                <a:solidFill>
                  <a:srgbClr val="022759"/>
                </a:solidFill>
                <a:latin typeface="Klein Bold"/>
                <a:ea typeface="Klein Bold"/>
                <a:cs typeface="Klein Bold"/>
                <a:sym typeface="Klein Bold"/>
              </a:rPr>
              <a:t> </a:t>
            </a: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dirty="0">
                <a:ln>
                  <a:noFill/>
                </a:ln>
                <a:solidFill>
                  <a:srgbClr val="022759"/>
                </a:solidFill>
                <a:effectLst/>
                <a:uLnTx/>
                <a:uFillTx/>
                <a:latin typeface="Klein Bold"/>
                <a:ea typeface="Klein Bold"/>
                <a:cs typeface="Klein Bold"/>
                <a:sym typeface="Klein Bold"/>
              </a:rPr>
              <a:t>“beyond folly</a:t>
            </a:r>
            <a:r>
              <a:rPr lang="en-US" sz="3200" b="1" dirty="0">
                <a:solidFill>
                  <a:srgbClr val="022759"/>
                </a:solidFill>
                <a:latin typeface="Klein Bold"/>
                <a:ea typeface="Klein Bold"/>
                <a:cs typeface="Klein Bold"/>
                <a:sym typeface="Klein Bold"/>
              </a:rPr>
              <a:t>” for officers to ignore hidden firearms on driver and passenger</a:t>
            </a:r>
          </a:p>
          <a:p>
            <a:pPr marR="0" lvl="0" algn="l" defTabSz="914400" rtl="0" eaLnBrk="1" fontAlgn="auto" latinLnBrk="0" hangingPunct="1">
              <a:lnSpc>
                <a:spcPts val="3400"/>
              </a:lnSpc>
              <a:spcBef>
                <a:spcPts val="0"/>
              </a:spcBef>
              <a:spcAft>
                <a:spcPts val="0"/>
              </a:spcAft>
              <a:buClrTx/>
              <a:buSzTx/>
              <a:tabLst/>
              <a:defRPr/>
            </a:pPr>
            <a:r>
              <a:rPr lang="en-US" sz="3200" b="1" i="1" dirty="0">
                <a:solidFill>
                  <a:schemeClr val="accent5"/>
                </a:solidFill>
                <a:latin typeface="Klein Bold"/>
                <a:sym typeface="Klein Bold"/>
              </a:rPr>
              <a:t>Garcia</a:t>
            </a:r>
            <a:r>
              <a:rPr kumimoji="0" lang="en-US" sz="3200" b="1" i="0" u="none" strike="noStrike" kern="1200" cap="none" spc="0" normalizeH="0" baseline="0" noProof="0" dirty="0">
                <a:ln>
                  <a:noFill/>
                </a:ln>
                <a:solidFill>
                  <a:srgbClr val="022759"/>
                </a:solidFill>
                <a:effectLst/>
                <a:uLnTx/>
                <a:uFillTx/>
                <a:latin typeface="Klein Bold"/>
                <a:ea typeface="Klein Bold"/>
                <a:cs typeface="Klein Bold"/>
                <a:sym typeface="Klein Bold"/>
              </a:rPr>
              <a:t>, 170 F.4</a:t>
            </a:r>
            <a:r>
              <a:rPr kumimoji="0" lang="en-US" sz="3200" b="1" i="0" u="none" strike="noStrike" kern="1200" cap="none" spc="0" normalizeH="0" baseline="30000" noProof="0" dirty="0">
                <a:ln>
                  <a:noFill/>
                </a:ln>
                <a:solidFill>
                  <a:srgbClr val="022759"/>
                </a:solidFill>
                <a:effectLst/>
                <a:uLnTx/>
                <a:uFillTx/>
                <a:latin typeface="Klein Bold"/>
                <a:ea typeface="Klein Bold"/>
                <a:cs typeface="Klein Bold"/>
                <a:sym typeface="Klein Bold"/>
              </a:rPr>
              <a:t>th</a:t>
            </a:r>
            <a:r>
              <a:rPr kumimoji="0" lang="en-US" sz="3200" b="1" i="0" u="none" strike="noStrike" kern="1200" cap="none" spc="0" normalizeH="0" baseline="0" noProof="0" dirty="0">
                <a:ln>
                  <a:noFill/>
                </a:ln>
                <a:solidFill>
                  <a:srgbClr val="022759"/>
                </a:solidFill>
                <a:effectLst/>
                <a:uLnTx/>
                <a:uFillTx/>
                <a:latin typeface="Klein Bold"/>
                <a:ea typeface="Klein Bold"/>
                <a:cs typeface="Klein Bold"/>
                <a:sym typeface="Klein Bold"/>
              </a:rPr>
              <a:t> 376</a:t>
            </a: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r>
              <a:rPr lang="en-US" sz="3200" b="1" dirty="0">
                <a:solidFill>
                  <a:srgbClr val="022759"/>
                </a:solidFill>
                <a:latin typeface="Klein Bold"/>
                <a:ea typeface="Klein Bold"/>
                <a:cs typeface="Klein Bold"/>
                <a:sym typeface="Klein Bold"/>
              </a:rPr>
              <a:t>Police responded to BOLO about shooting from a black SUV and missing taillight with paper license from multiple sources</a:t>
            </a: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r>
              <a:rPr lang="en-US" sz="3200" b="1" dirty="0">
                <a:solidFill>
                  <a:srgbClr val="022759"/>
                </a:solidFill>
                <a:latin typeface="Klein Bold"/>
                <a:ea typeface="Klein Bold"/>
                <a:cs typeface="Klein Bold"/>
                <a:sym typeface="Klein Bold"/>
              </a:rPr>
              <a:t>Can BOLO = RS for stop?  YES – very detailed and collective knowledge doctrine</a:t>
            </a:r>
          </a:p>
          <a:p>
            <a:pPr marR="0" lvl="0" algn="l" defTabSz="914400" rtl="0" eaLnBrk="1" fontAlgn="auto" latinLnBrk="0" hangingPunct="1">
              <a:lnSpc>
                <a:spcPts val="3400"/>
              </a:lnSpc>
              <a:spcBef>
                <a:spcPts val="0"/>
              </a:spcBef>
              <a:spcAft>
                <a:spcPts val="0"/>
              </a:spcAft>
              <a:buClrTx/>
              <a:buSzTx/>
              <a:tabLst/>
              <a:defRPr/>
            </a:pPr>
            <a:r>
              <a:rPr lang="en-US" sz="3200" b="1" i="1" dirty="0">
                <a:solidFill>
                  <a:schemeClr val="accent5"/>
                </a:solidFill>
                <a:latin typeface="Klein Bold"/>
                <a:sym typeface="Klein Bold"/>
              </a:rPr>
              <a:t>Davalos</a:t>
            </a:r>
            <a:r>
              <a:rPr lang="en-US" sz="3200" b="1" dirty="0">
                <a:solidFill>
                  <a:srgbClr val="022759"/>
                </a:solidFill>
                <a:latin typeface="Klein Bold"/>
                <a:ea typeface="Klein Bold"/>
                <a:cs typeface="Klein Bold"/>
                <a:sym typeface="Klein Bold"/>
              </a:rPr>
              <a:t>, 165 F.4</a:t>
            </a:r>
            <a:r>
              <a:rPr lang="en-US" sz="3200" b="1" baseline="30000" dirty="0">
                <a:solidFill>
                  <a:srgbClr val="022759"/>
                </a:solidFill>
                <a:latin typeface="Klein Bold"/>
                <a:ea typeface="Klein Bold"/>
                <a:cs typeface="Klein Bold"/>
                <a:sym typeface="Klein Bold"/>
              </a:rPr>
              <a:t>th</a:t>
            </a:r>
            <a:r>
              <a:rPr lang="en-US" sz="3200" b="1" dirty="0">
                <a:solidFill>
                  <a:srgbClr val="022759"/>
                </a:solidFill>
                <a:latin typeface="Klein Bold"/>
                <a:ea typeface="Klein Bold"/>
                <a:cs typeface="Klein Bold"/>
                <a:sym typeface="Klein Bold"/>
              </a:rPr>
              <a:t> 928</a:t>
            </a:r>
          </a:p>
          <a:p>
            <a:pPr marL="457200" lvl="0" indent="-457200">
              <a:lnSpc>
                <a:spcPts val="3400"/>
              </a:lnSpc>
              <a:buFont typeface="Arial" panose="020B0604020202020204" pitchFamily="34" charset="0"/>
              <a:buChar char="•"/>
              <a:defRPr/>
            </a:pPr>
            <a:r>
              <a:rPr lang="en-US" sz="3200" b="1" dirty="0">
                <a:solidFill>
                  <a:srgbClr val="022759"/>
                </a:solidFill>
                <a:latin typeface="Klein Bold"/>
                <a:ea typeface="Klein Bold"/>
                <a:cs typeface="Klein Bold"/>
                <a:sym typeface="Klein Bold"/>
              </a:rPr>
              <a:t>Traffic violation, Davalos pulls into his own driveway; officer tells Davalos to walk to him, officer walks to vehicle knocks on tinted window, smells marijuana, and notices window has been tampered with; (car door was left open)</a:t>
            </a: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r>
              <a:rPr lang="en-US" sz="3200" b="1" dirty="0">
                <a:solidFill>
                  <a:srgbClr val="022759"/>
                </a:solidFill>
                <a:latin typeface="Klein Bold"/>
                <a:ea typeface="Klein Bold"/>
                <a:cs typeface="Klein Bold"/>
                <a:sym typeface="Klein Bold"/>
              </a:rPr>
              <a:t>There was RS to stop, exigent circumstance – officer safety, and marijuana smell plus winder tamper = PC to search</a:t>
            </a: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r>
              <a:rPr lang="en-US" sz="3200" b="1" dirty="0">
                <a:solidFill>
                  <a:srgbClr val="022759"/>
                </a:solidFill>
                <a:latin typeface="Klein Bold"/>
                <a:ea typeface="Klein Bold"/>
                <a:cs typeface="Klein Bold"/>
                <a:sym typeface="Klein Bold"/>
              </a:rPr>
              <a:t>Driveway may have been curtilage, but officer safety, PC , and plain view</a:t>
            </a: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lang="en-US" sz="3400" b="1" dirty="0">
              <a:solidFill>
                <a:srgbClr val="022759"/>
              </a:solidFill>
              <a:latin typeface="Klein Bold"/>
              <a:ea typeface="Klein Bold"/>
              <a:cs typeface="Klein Bold"/>
              <a:sym typeface="Klein Bold"/>
            </a:endParaRPr>
          </a:p>
          <a:p>
            <a:pPr marR="0" lvl="0" algn="l" defTabSz="914400" rtl="0" eaLnBrk="1" fontAlgn="auto" latinLnBrk="0" hangingPunct="1">
              <a:lnSpc>
                <a:spcPts val="3400"/>
              </a:lnSpc>
              <a:spcBef>
                <a:spcPts val="0"/>
              </a:spcBef>
              <a:spcAft>
                <a:spcPts val="0"/>
              </a:spcAft>
              <a:buClrTx/>
              <a:buSzTx/>
              <a:tabLst/>
              <a:defRPr/>
            </a:pPr>
            <a:endParaRPr kumimoji="0" lang="en-US" sz="3400" b="1" i="0" u="none" strike="noStrike" kern="1200" cap="none" spc="0" normalizeH="0" baseline="0" noProof="0" dirty="0">
              <a:ln>
                <a:noFill/>
              </a:ln>
              <a:solidFill>
                <a:srgbClr val="022759"/>
              </a:solidFill>
              <a:effectLst/>
              <a:uLnTx/>
              <a:uFillTx/>
              <a:latin typeface="Klein Bold"/>
              <a:ea typeface="Klein Bold"/>
              <a:cs typeface="Klein Bold"/>
              <a:sym typeface="Klein Bold"/>
            </a:endParaRPr>
          </a:p>
        </p:txBody>
      </p:sp>
    </p:spTree>
    <p:extLst>
      <p:ext uri="{BB962C8B-B14F-4D97-AF65-F5344CB8AC3E}">
        <p14:creationId xmlns:p14="http://schemas.microsoft.com/office/powerpoint/2010/main" val="3183346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FBC209F7-C8D5-83C2-9C72-1BB3A9377094}"/>
            </a:ext>
          </a:extLst>
        </p:cNvPr>
        <p:cNvGrpSpPr/>
        <p:nvPr/>
      </p:nvGrpSpPr>
      <p:grpSpPr>
        <a:xfrm>
          <a:off x="0" y="0"/>
          <a:ext cx="0" cy="0"/>
          <a:chOff x="0" y="0"/>
          <a:chExt cx="0" cy="0"/>
        </a:xfrm>
      </p:grpSpPr>
      <p:sp>
        <p:nvSpPr>
          <p:cNvPr id="16" name="TextBox 16">
            <a:extLst>
              <a:ext uri="{FF2B5EF4-FFF2-40B4-BE49-F238E27FC236}">
                <a16:creationId xmlns:a16="http://schemas.microsoft.com/office/drawing/2014/main" id="{28584231-B236-350B-3A17-5D1A59D341A2}"/>
              </a:ext>
            </a:extLst>
          </p:cNvPr>
          <p:cNvSpPr txBox="1"/>
          <p:nvPr/>
        </p:nvSpPr>
        <p:spPr>
          <a:xfrm>
            <a:off x="152400" y="1234767"/>
            <a:ext cx="17830800" cy="893834"/>
          </a:xfrm>
          <a:prstGeom prst="rect">
            <a:avLst/>
          </a:prstGeom>
        </p:spPr>
        <p:txBody>
          <a:bodyPr wrap="square" lIns="0" tIns="0" rIns="0" bIns="0" rtlCol="0" anchor="t">
            <a:spAutoFit/>
          </a:bodyPr>
          <a:lstStyle/>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lang="en-US" sz="2800" b="1" dirty="0">
              <a:solidFill>
                <a:srgbClr val="022759"/>
              </a:solidFill>
              <a:latin typeface="Klein Bold"/>
              <a:ea typeface="Klein Bold"/>
              <a:cs typeface="Klein Bold"/>
              <a:sym typeface="Klein Bold"/>
            </a:endParaRP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kumimoji="0" lang="en-US" sz="3400" b="1" i="0" u="none" strike="noStrike" kern="1200" cap="none" spc="0" normalizeH="0" baseline="0" noProof="0" dirty="0">
              <a:ln>
                <a:noFill/>
              </a:ln>
              <a:solidFill>
                <a:srgbClr val="022759"/>
              </a:solidFill>
              <a:effectLst/>
              <a:uLnTx/>
              <a:uFillTx/>
              <a:latin typeface="Klein Bold"/>
              <a:ea typeface="Klein Bold"/>
              <a:cs typeface="Klein Bold"/>
              <a:sym typeface="Klein Bold"/>
            </a:endParaRPr>
          </a:p>
        </p:txBody>
      </p:sp>
      <p:sp>
        <p:nvSpPr>
          <p:cNvPr id="2" name="TextBox 1">
            <a:extLst>
              <a:ext uri="{FF2B5EF4-FFF2-40B4-BE49-F238E27FC236}">
                <a16:creationId xmlns:a16="http://schemas.microsoft.com/office/drawing/2014/main" id="{40F88229-1B39-917B-A5C8-3FC0F0970991}"/>
              </a:ext>
            </a:extLst>
          </p:cNvPr>
          <p:cNvSpPr txBox="1"/>
          <p:nvPr/>
        </p:nvSpPr>
        <p:spPr>
          <a:xfrm>
            <a:off x="152400" y="219075"/>
            <a:ext cx="18288000" cy="10310515"/>
          </a:xfrm>
          <a:prstGeom prst="rect">
            <a:avLst/>
          </a:prstGeom>
          <a:noFill/>
        </p:spPr>
        <p:txBody>
          <a:bodyPr wrap="square" rtlCol="0">
            <a:spAutoFit/>
          </a:bodyPr>
          <a:lstStyle/>
          <a:p>
            <a:r>
              <a:rPr lang="en-US" sz="2800" b="1" i="1" dirty="0">
                <a:solidFill>
                  <a:schemeClr val="accent5"/>
                </a:solidFill>
                <a:latin typeface="Klein Bold"/>
              </a:rPr>
              <a:t>Weaver</a:t>
            </a:r>
            <a:r>
              <a:rPr lang="en-US" sz="2800" b="1" dirty="0">
                <a:solidFill>
                  <a:srgbClr val="022759"/>
                </a:solidFill>
                <a:latin typeface="Klein Bold"/>
              </a:rPr>
              <a:t>, 171 F.4th 780</a:t>
            </a:r>
          </a:p>
          <a:p>
            <a:pPr marL="571500" indent="-571500">
              <a:buFont typeface="Arial" panose="020B0604020202020204" pitchFamily="34" charset="0"/>
              <a:buChar char="•"/>
            </a:pPr>
            <a:r>
              <a:rPr lang="en-US" sz="2800" b="1" dirty="0">
                <a:solidFill>
                  <a:srgbClr val="022759"/>
                </a:solidFill>
                <a:latin typeface="Klein Bold"/>
              </a:rPr>
              <a:t>Judge Mills dismissed SW and no GF (boilerplate language, no drug test, no corroboration) </a:t>
            </a:r>
          </a:p>
          <a:p>
            <a:pPr marL="571500" indent="-571500">
              <a:buFont typeface="Arial" panose="020B0604020202020204" pitchFamily="34" charset="0"/>
              <a:buChar char="•"/>
            </a:pPr>
            <a:r>
              <a:rPr lang="en-US" sz="2800" b="1" dirty="0">
                <a:solidFill>
                  <a:srgbClr val="022759"/>
                </a:solidFill>
                <a:latin typeface="Klein Bold"/>
              </a:rPr>
              <a:t>Argued there was no information on the CI re reliability or veracity – only the 3 buys</a:t>
            </a:r>
          </a:p>
          <a:p>
            <a:r>
              <a:rPr lang="en-US" sz="2800" b="1" i="1" dirty="0">
                <a:solidFill>
                  <a:schemeClr val="accent5"/>
                </a:solidFill>
                <a:latin typeface="Klein Bold"/>
              </a:rPr>
              <a:t>Riojas</a:t>
            </a:r>
            <a:r>
              <a:rPr lang="en-US" sz="2800" b="1" dirty="0">
                <a:solidFill>
                  <a:srgbClr val="022759"/>
                </a:solidFill>
                <a:latin typeface="Klein Bold"/>
              </a:rPr>
              <a:t>, 139 F.4</a:t>
            </a:r>
            <a:r>
              <a:rPr lang="en-US" sz="2800" b="1" baseline="30000" dirty="0">
                <a:solidFill>
                  <a:srgbClr val="022759"/>
                </a:solidFill>
                <a:latin typeface="Klein Bold"/>
              </a:rPr>
              <a:t>th</a:t>
            </a:r>
            <a:r>
              <a:rPr lang="en-US" sz="2800" b="1" dirty="0">
                <a:solidFill>
                  <a:srgbClr val="022759"/>
                </a:solidFill>
                <a:latin typeface="Klein Bold"/>
              </a:rPr>
              <a:t> 465</a:t>
            </a:r>
          </a:p>
          <a:p>
            <a:pPr marL="457200" indent="-457200">
              <a:buFont typeface="Arial" panose="020B0604020202020204" pitchFamily="34" charset="0"/>
              <a:buChar char="•"/>
            </a:pPr>
            <a:r>
              <a:rPr lang="en-US" sz="2800" b="1" dirty="0">
                <a:solidFill>
                  <a:srgbClr val="022759"/>
                </a:solidFill>
                <a:latin typeface="Klein Bold"/>
              </a:rPr>
              <a:t>Traffic stop and marijuana smelled by officer; pled guilty unconditionally, but wants to appeal</a:t>
            </a:r>
          </a:p>
          <a:p>
            <a:pPr marL="457200" indent="-457200">
              <a:buFont typeface="Arial" panose="020B0604020202020204" pitchFamily="34" charset="0"/>
              <a:buChar char="•"/>
            </a:pPr>
            <a:r>
              <a:rPr lang="en-US" sz="2800" b="1" dirty="0">
                <a:solidFill>
                  <a:srgbClr val="022759"/>
                </a:solidFill>
                <a:latin typeface="Klein Bold"/>
              </a:rPr>
              <a:t>Defendant argued traffic stop in briefing; Gov responded and did not bring up waiver</a:t>
            </a:r>
          </a:p>
          <a:p>
            <a:pPr marL="457200" indent="-457200">
              <a:buFont typeface="Arial" panose="020B0604020202020204" pitchFamily="34" charset="0"/>
              <a:buChar char="•"/>
            </a:pPr>
            <a:r>
              <a:rPr lang="en-US" sz="2800" b="1" dirty="0">
                <a:solidFill>
                  <a:srgbClr val="022759"/>
                </a:solidFill>
                <a:latin typeface="Klein Bold"/>
              </a:rPr>
              <a:t>Court held the gov waived the waiver, but still found PC to search the vehicle</a:t>
            </a:r>
          </a:p>
          <a:p>
            <a:r>
              <a:rPr lang="en-US" sz="2800" b="1" i="1" dirty="0">
                <a:solidFill>
                  <a:schemeClr val="accent5"/>
                </a:solidFill>
                <a:latin typeface="Klein Bold"/>
              </a:rPr>
              <a:t>Ponce</a:t>
            </a:r>
            <a:r>
              <a:rPr lang="en-US" sz="2800" b="1" dirty="0">
                <a:solidFill>
                  <a:srgbClr val="022759"/>
                </a:solidFill>
                <a:latin typeface="Klein Bold"/>
              </a:rPr>
              <a:t>, 168 F.4</a:t>
            </a:r>
            <a:r>
              <a:rPr lang="en-US" sz="2800" b="1" baseline="30000" dirty="0">
                <a:solidFill>
                  <a:srgbClr val="022759"/>
                </a:solidFill>
                <a:latin typeface="Klein Bold"/>
              </a:rPr>
              <a:t>th</a:t>
            </a:r>
            <a:r>
              <a:rPr lang="en-US" sz="2800" b="1" dirty="0">
                <a:solidFill>
                  <a:srgbClr val="022759"/>
                </a:solidFill>
                <a:latin typeface="Klein Bold"/>
              </a:rPr>
              <a:t> 784</a:t>
            </a:r>
          </a:p>
          <a:p>
            <a:pPr marL="457200" indent="-457200">
              <a:buFont typeface="Arial" panose="020B0604020202020204" pitchFamily="34" charset="0"/>
              <a:buChar char="•"/>
            </a:pPr>
            <a:r>
              <a:rPr lang="en-US" sz="2800" b="1" dirty="0">
                <a:solidFill>
                  <a:srgbClr val="022759"/>
                </a:solidFill>
                <a:latin typeface="Klein Bold"/>
              </a:rPr>
              <a:t>Border Patrol exception allows traffic stop, questioning, and visual inspection; search, however, is still subject to consent or PC to search</a:t>
            </a:r>
          </a:p>
          <a:p>
            <a:pPr marL="457200" indent="-457200">
              <a:buFont typeface="Arial" panose="020B0604020202020204" pitchFamily="34" charset="0"/>
              <a:buChar char="•"/>
            </a:pPr>
            <a:r>
              <a:rPr lang="en-US" sz="2800" b="1" dirty="0">
                <a:solidFill>
                  <a:srgbClr val="022759"/>
                </a:solidFill>
                <a:latin typeface="Klein Bold"/>
              </a:rPr>
              <a:t>Consent was to look inside trunk, not the speaker box</a:t>
            </a:r>
          </a:p>
          <a:p>
            <a:pPr marL="457200" indent="-457200">
              <a:buFont typeface="Arial" panose="020B0604020202020204" pitchFamily="34" charset="0"/>
              <a:buChar char="•"/>
            </a:pPr>
            <a:r>
              <a:rPr lang="en-US" sz="2800" b="1" dirty="0">
                <a:solidFill>
                  <a:srgbClr val="022759"/>
                </a:solidFill>
                <a:latin typeface="Klein Bold"/>
              </a:rPr>
              <a:t>Court – consent allowed search where any reasonable person may believe contraband is</a:t>
            </a:r>
          </a:p>
          <a:p>
            <a:r>
              <a:rPr lang="en-US" sz="2800" b="1" i="1" dirty="0">
                <a:solidFill>
                  <a:schemeClr val="accent5"/>
                </a:solidFill>
                <a:latin typeface="Klein Bold"/>
              </a:rPr>
              <a:t>Leonard</a:t>
            </a:r>
            <a:r>
              <a:rPr lang="en-US" sz="2800" b="1" dirty="0">
                <a:solidFill>
                  <a:srgbClr val="022759"/>
                </a:solidFill>
                <a:latin typeface="Klein Bold"/>
              </a:rPr>
              <a:t>, 167 F.4</a:t>
            </a:r>
            <a:r>
              <a:rPr lang="en-US" sz="2800" b="1" baseline="30000" dirty="0">
                <a:solidFill>
                  <a:srgbClr val="022759"/>
                </a:solidFill>
                <a:latin typeface="Klein Bold"/>
              </a:rPr>
              <a:t>th</a:t>
            </a:r>
            <a:r>
              <a:rPr lang="en-US" sz="2800" b="1" dirty="0">
                <a:solidFill>
                  <a:srgbClr val="022759"/>
                </a:solidFill>
                <a:latin typeface="Klein Bold"/>
              </a:rPr>
              <a:t> 284</a:t>
            </a:r>
          </a:p>
          <a:p>
            <a:pPr marL="457200" indent="-457200">
              <a:buFont typeface="Arial" panose="020B0604020202020204" pitchFamily="34" charset="0"/>
              <a:buChar char="•"/>
            </a:pPr>
            <a:r>
              <a:rPr lang="en-US" sz="2800" b="1" dirty="0">
                <a:solidFill>
                  <a:srgbClr val="022759"/>
                </a:solidFill>
                <a:latin typeface="Klein Bold"/>
              </a:rPr>
              <a:t>Police responded to man “in nothing but torn underwear” bleeding on ground; man’s house was nearby, officer went and looked inside and saw guns and drugs, THEN got SW (SW was valid, but officer got information unlawfully); district court suppressed evidence</a:t>
            </a:r>
          </a:p>
          <a:p>
            <a:pPr marL="457200" indent="-457200">
              <a:buFont typeface="Arial" panose="020B0604020202020204" pitchFamily="34" charset="0"/>
              <a:buChar char="•"/>
            </a:pPr>
            <a:r>
              <a:rPr lang="en-US" sz="2800" b="1" dirty="0">
                <a:solidFill>
                  <a:srgbClr val="022759"/>
                </a:solidFill>
                <a:latin typeface="Klein Bold"/>
              </a:rPr>
              <a:t>Gov appealed – good faith, “</a:t>
            </a:r>
            <a:r>
              <a:rPr lang="en-US" sz="2800" b="1" dirty="0">
                <a:solidFill>
                  <a:schemeClr val="accent2"/>
                </a:solidFill>
                <a:latin typeface="Klein Bold"/>
              </a:rPr>
              <a:t>close enough (doctrine) </a:t>
            </a:r>
            <a:r>
              <a:rPr lang="en-US" sz="2800" b="1" dirty="0">
                <a:solidFill>
                  <a:srgbClr val="022759"/>
                </a:solidFill>
                <a:latin typeface="Klein Bold"/>
              </a:rPr>
              <a:t>to the line of validity” = “susceptible to valid criticism, but it is what it is”</a:t>
            </a:r>
          </a:p>
          <a:p>
            <a:pPr marL="914400" lvl="1" indent="-457200">
              <a:buFont typeface="Arial" panose="020B0604020202020204" pitchFamily="34" charset="0"/>
              <a:buChar char="•"/>
            </a:pPr>
            <a:r>
              <a:rPr lang="en-US" b="1" dirty="0">
                <a:solidFill>
                  <a:srgbClr val="022759"/>
                </a:solidFill>
                <a:latin typeface="Klein Bold"/>
              </a:rPr>
              <a:t>Evidence is admissible if the officer's conduct that led to the information in the warrant affidavit was “ ‘close enough to the line of validity’ that an objectively reasonable officer ... would believe that the information” gathered “was not tainted by unconstitutional conduct.” </a:t>
            </a:r>
          </a:p>
          <a:p>
            <a:pPr marL="914400" lvl="1" indent="-457200">
              <a:buFont typeface="Arial" panose="020B0604020202020204" pitchFamily="34" charset="0"/>
              <a:buChar char="•"/>
            </a:pPr>
            <a:r>
              <a:rPr lang="en-US" b="1" dirty="0">
                <a:solidFill>
                  <a:srgbClr val="022759"/>
                </a:solidFill>
                <a:latin typeface="Klein Bold"/>
              </a:rPr>
              <a:t>That is, the warrant itself was valid, but the information the officer used to obtain the warrant was acquired illegally. </a:t>
            </a:r>
          </a:p>
          <a:p>
            <a:pPr marL="457200" indent="-457200">
              <a:buFont typeface="Arial" panose="020B0604020202020204" pitchFamily="34" charset="0"/>
              <a:buChar char="•"/>
            </a:pPr>
            <a:r>
              <a:rPr lang="en-US" sz="2800" b="1" dirty="0">
                <a:solidFill>
                  <a:srgbClr val="022759"/>
                </a:solidFill>
                <a:latin typeface="Klein Bold"/>
              </a:rPr>
              <a:t>Officers had exigent circumstances to enter house – injury, protective sweep, or identify shooter</a:t>
            </a:r>
          </a:p>
          <a:p>
            <a:pPr marL="457200" indent="-457200">
              <a:buFont typeface="Arial" panose="020B0604020202020204" pitchFamily="34" charset="0"/>
              <a:buChar char="•"/>
            </a:pPr>
            <a:r>
              <a:rPr lang="en-US" sz="2000" b="1" dirty="0">
                <a:solidFill>
                  <a:srgbClr val="022759"/>
                </a:solidFill>
                <a:latin typeface="Klein Bold"/>
              </a:rPr>
              <a:t>Judge Oldham dissent – “Close” only counts in horseshoes and hand grenades—not in evidentiary suppression hearings. I would require criminal defendants to show that the officer who illegally discovered the information used to obtain a warrant violated clearly established law. Otherwise, the good faith exception applies and officers may rely on the warrant.</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619904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53659C80-13A5-5DC2-5C1B-519DC2769FC9}"/>
            </a:ext>
          </a:extLst>
        </p:cNvPr>
        <p:cNvGrpSpPr/>
        <p:nvPr/>
      </p:nvGrpSpPr>
      <p:grpSpPr>
        <a:xfrm>
          <a:off x="0" y="0"/>
          <a:ext cx="0" cy="0"/>
          <a:chOff x="0" y="0"/>
          <a:chExt cx="0" cy="0"/>
        </a:xfrm>
      </p:grpSpPr>
      <p:sp>
        <p:nvSpPr>
          <p:cNvPr id="15" name="TextBox 15">
            <a:extLst>
              <a:ext uri="{FF2B5EF4-FFF2-40B4-BE49-F238E27FC236}">
                <a16:creationId xmlns:a16="http://schemas.microsoft.com/office/drawing/2014/main" id="{4407B2FE-9170-3373-CE78-83B9C78A5CA8}"/>
              </a:ext>
            </a:extLst>
          </p:cNvPr>
          <p:cNvSpPr txBox="1"/>
          <p:nvPr/>
        </p:nvSpPr>
        <p:spPr>
          <a:xfrm>
            <a:off x="4267200" y="266700"/>
            <a:ext cx="16230600" cy="833755"/>
          </a:xfrm>
          <a:prstGeom prst="rect">
            <a:avLst/>
          </a:prstGeom>
        </p:spPr>
        <p:txBody>
          <a:bodyPr lIns="0" tIns="0" rIns="0" bIns="0" rtlCol="0" anchor="t">
            <a:spAutoFit/>
          </a:bodyPr>
          <a:lstStyle/>
          <a:p>
            <a:pPr marL="0" marR="0" lvl="0" indent="0" algn="ctr" defTabSz="914400" rtl="0" eaLnBrk="1" fontAlgn="auto" latinLnBrk="0" hangingPunct="1">
              <a:lnSpc>
                <a:spcPts val="6200"/>
              </a:lnSpc>
              <a:spcBef>
                <a:spcPts val="0"/>
              </a:spcBef>
              <a:spcAft>
                <a:spcPts val="0"/>
              </a:spcAft>
              <a:buClrTx/>
              <a:buSzTx/>
              <a:buFontTx/>
              <a:buNone/>
              <a:tabLst/>
              <a:defRPr/>
            </a:pPr>
            <a:r>
              <a:rPr kumimoji="0" lang="en-US" sz="6200" b="1" i="0" u="none" strike="noStrike" kern="1200" cap="none" spc="0" normalizeH="0" baseline="0" noProof="0" dirty="0">
                <a:ln>
                  <a:noFill/>
                </a:ln>
                <a:solidFill>
                  <a:srgbClr val="022759"/>
                </a:solidFill>
                <a:effectLst/>
                <a:uLnTx/>
                <a:uFillTx/>
                <a:latin typeface="Klein Condensed Heavy"/>
                <a:ea typeface="Klein Condensed Heavy"/>
                <a:cs typeface="Klein Condensed Heavy"/>
                <a:sym typeface="Klein Condensed Heavy"/>
              </a:rPr>
              <a:t>REVERSALS and GOOD CASE LAW</a:t>
            </a:r>
            <a:endParaRPr lang="en-US" sz="6200" b="1" dirty="0">
              <a:solidFill>
                <a:srgbClr val="022759"/>
              </a:solidFill>
              <a:latin typeface="Klein Condensed Heavy"/>
              <a:sym typeface="Klein Condensed Heavy"/>
            </a:endParaRPr>
          </a:p>
        </p:txBody>
      </p:sp>
      <p:sp>
        <p:nvSpPr>
          <p:cNvPr id="16" name="TextBox 16">
            <a:extLst>
              <a:ext uri="{FF2B5EF4-FFF2-40B4-BE49-F238E27FC236}">
                <a16:creationId xmlns:a16="http://schemas.microsoft.com/office/drawing/2014/main" id="{0B4C0327-C9BE-BE6D-E8CF-9AB956DE6554}"/>
              </a:ext>
            </a:extLst>
          </p:cNvPr>
          <p:cNvSpPr txBox="1"/>
          <p:nvPr/>
        </p:nvSpPr>
        <p:spPr>
          <a:xfrm>
            <a:off x="381000" y="190500"/>
            <a:ext cx="18288000" cy="10432343"/>
          </a:xfrm>
          <a:prstGeom prst="rect">
            <a:avLst/>
          </a:prstGeom>
        </p:spPr>
        <p:txBody>
          <a:bodyPr wrap="square" lIns="0" tIns="0" rIns="0" bIns="0" rtlCol="0" anchor="t">
            <a:spAutoFit/>
          </a:bodyPr>
          <a:lstStyle/>
          <a:p>
            <a:pPr lvl="0">
              <a:lnSpc>
                <a:spcPts val="3400"/>
              </a:lnSpc>
              <a:defRPr/>
            </a:pPr>
            <a:endParaRPr lang="en-US" sz="2000" b="1" dirty="0">
              <a:solidFill>
                <a:srgbClr val="022759"/>
              </a:solidFill>
              <a:latin typeface="Klein Bold"/>
              <a:ea typeface="Klein Bold"/>
              <a:cs typeface="Klein Bold"/>
              <a:sym typeface="Klein Bold"/>
            </a:endParaRPr>
          </a:p>
          <a:p>
            <a:pPr lvl="0">
              <a:lnSpc>
                <a:spcPts val="3400"/>
              </a:lnSpc>
              <a:defRPr/>
            </a:pPr>
            <a:r>
              <a:rPr lang="en-US" sz="2400" b="1" i="1" dirty="0">
                <a:solidFill>
                  <a:schemeClr val="accent5"/>
                </a:solidFill>
                <a:latin typeface="Klein Bold"/>
                <a:sym typeface="Klein Bold"/>
              </a:rPr>
              <a:t>Johnson</a:t>
            </a:r>
            <a:r>
              <a:rPr lang="en-US" sz="2400" b="1" dirty="0">
                <a:solidFill>
                  <a:srgbClr val="022759"/>
                </a:solidFill>
                <a:latin typeface="Klein Bold"/>
                <a:ea typeface="Klein Bold"/>
                <a:cs typeface="Klein Bold"/>
                <a:sym typeface="Klein Bold"/>
              </a:rPr>
              <a:t>, </a:t>
            </a:r>
            <a:r>
              <a:rPr lang="en-US" sz="2400" b="1" dirty="0">
                <a:solidFill>
                  <a:srgbClr val="022759"/>
                </a:solidFill>
                <a:latin typeface="Klein Bold"/>
                <a:ea typeface="Klein Bold"/>
                <a:cs typeface="Klein Bold"/>
              </a:rPr>
              <a:t>163 F.4th 933</a:t>
            </a:r>
          </a:p>
          <a:p>
            <a:pPr marL="457200" lvl="0" indent="-4572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SR violation led to arrest and warrantless search of vehicle; GF was in car and on scene to drive </a:t>
            </a:r>
          </a:p>
          <a:p>
            <a:pPr marL="457200" lvl="0" indent="-4572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Protective sweep doctrine – allowed if reasonable belief defendant was dangerous and weapon is accessible; same for passenger</a:t>
            </a:r>
          </a:p>
          <a:p>
            <a:pPr marL="457200" indent="-4572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GF had criminal history, but nothing to indicate she was dangerous </a:t>
            </a:r>
            <a:r>
              <a:rPr lang="en-US" sz="2400" b="1" dirty="0">
                <a:solidFill>
                  <a:schemeClr val="accent2"/>
                </a:solidFill>
                <a:latin typeface="Klein Bold"/>
                <a:ea typeface="Klein Bold"/>
                <a:cs typeface="Klein Bold"/>
              </a:rPr>
              <a:t>at that point in time</a:t>
            </a:r>
          </a:p>
          <a:p>
            <a:pPr marL="457200" lvl="0" indent="-4572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Police must point to </a:t>
            </a:r>
            <a:r>
              <a:rPr lang="en-US" sz="2400" b="1" dirty="0">
                <a:solidFill>
                  <a:srgbClr val="C00000"/>
                </a:solidFill>
                <a:latin typeface="Klein Bold"/>
                <a:ea typeface="Klein Bold"/>
                <a:cs typeface="Klein Bold"/>
              </a:rPr>
              <a:t>contemporaneous</a:t>
            </a:r>
            <a:r>
              <a:rPr lang="en-US" sz="2400" b="1" dirty="0">
                <a:solidFill>
                  <a:srgbClr val="022759"/>
                </a:solidFill>
                <a:latin typeface="Klein Bold"/>
                <a:ea typeface="Klein Bold"/>
                <a:cs typeface="Klein Bold"/>
              </a:rPr>
              <a:t> facts to justify danger</a:t>
            </a:r>
          </a:p>
          <a:p>
            <a:pPr marL="457200" lvl="0" indent="-4572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Judge Haynes dissent – would a RPP be warranted that his safety was in danger – felon, lives with def, suspected gang member</a:t>
            </a:r>
          </a:p>
          <a:p>
            <a:pPr lvl="0">
              <a:lnSpc>
                <a:spcPts val="3400"/>
              </a:lnSpc>
              <a:defRPr/>
            </a:pPr>
            <a:r>
              <a:rPr lang="en-US" sz="2400" b="1" i="1" dirty="0">
                <a:solidFill>
                  <a:schemeClr val="accent2"/>
                </a:solidFill>
                <a:latin typeface="Klein Bold"/>
                <a:ea typeface="Klein Bold"/>
                <a:cs typeface="Klein Bold"/>
              </a:rPr>
              <a:t>*But see </a:t>
            </a:r>
            <a:r>
              <a:rPr lang="en-US" sz="2400" b="1" i="1" dirty="0">
                <a:solidFill>
                  <a:schemeClr val="accent5"/>
                </a:solidFill>
                <a:latin typeface="Klein Bold"/>
              </a:rPr>
              <a:t>August</a:t>
            </a:r>
            <a:r>
              <a:rPr lang="en-US" sz="2400" b="1" dirty="0">
                <a:solidFill>
                  <a:srgbClr val="022759"/>
                </a:solidFill>
                <a:latin typeface="Klein Bold"/>
                <a:ea typeface="Klein Bold"/>
                <a:cs typeface="Klein Bold"/>
              </a:rPr>
              <a:t> 136 F.4</a:t>
            </a:r>
            <a:r>
              <a:rPr lang="en-US" sz="2400" b="1" baseline="30000" dirty="0">
                <a:solidFill>
                  <a:srgbClr val="022759"/>
                </a:solidFill>
                <a:latin typeface="Klein Bold"/>
                <a:ea typeface="Klein Bold"/>
                <a:cs typeface="Klein Bold"/>
              </a:rPr>
              <a:t>th</a:t>
            </a:r>
            <a:r>
              <a:rPr lang="en-US" sz="2400" b="1" dirty="0">
                <a:solidFill>
                  <a:srgbClr val="022759"/>
                </a:solidFill>
                <a:latin typeface="Klein Bold"/>
                <a:ea typeface="Klein Bold"/>
                <a:cs typeface="Klein Bold"/>
              </a:rPr>
              <a:t> 595</a:t>
            </a:r>
          </a:p>
          <a:p>
            <a:pPr marL="342900" lvl="0" indent="-3429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Officers respond to gunshots; backyard is cluttered with junk (place to hide weapon); officer detained him and swept the yard and car</a:t>
            </a:r>
          </a:p>
          <a:p>
            <a:pPr marL="342900" lvl="0" indent="-3429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SW granted for house</a:t>
            </a:r>
          </a:p>
          <a:p>
            <a:pPr marL="342900" lvl="0" indent="-3429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Sweeping of the backyard AND his house was reasonable – facts led to affirmance (possible 3</a:t>
            </a:r>
            <a:r>
              <a:rPr lang="en-US" sz="2400" b="1" baseline="30000" dirty="0">
                <a:solidFill>
                  <a:srgbClr val="022759"/>
                </a:solidFill>
                <a:latin typeface="Klein Bold"/>
                <a:ea typeface="Klein Bold"/>
                <a:cs typeface="Klein Bold"/>
              </a:rPr>
              <a:t>rd</a:t>
            </a:r>
            <a:r>
              <a:rPr lang="en-US" sz="2400" b="1" dirty="0">
                <a:solidFill>
                  <a:srgbClr val="022759"/>
                </a:solidFill>
                <a:latin typeface="Klein Bold"/>
                <a:ea typeface="Klein Bold"/>
                <a:cs typeface="Klein Bold"/>
              </a:rPr>
              <a:t> party and contradicting statements)</a:t>
            </a:r>
          </a:p>
          <a:p>
            <a:pPr lvl="0">
              <a:lnSpc>
                <a:spcPts val="3400"/>
              </a:lnSpc>
              <a:defRPr/>
            </a:pPr>
            <a:r>
              <a:rPr lang="en-US" sz="2400" b="1" i="1" dirty="0">
                <a:solidFill>
                  <a:schemeClr val="accent5"/>
                </a:solidFill>
                <a:latin typeface="Klein Bold"/>
              </a:rPr>
              <a:t>Wilson</a:t>
            </a:r>
            <a:r>
              <a:rPr lang="en-US" sz="2400" b="1" dirty="0">
                <a:solidFill>
                  <a:schemeClr val="accent5"/>
                </a:solidFill>
                <a:latin typeface="Klein Bold"/>
                <a:ea typeface="Klein Bold"/>
                <a:cs typeface="Klein Bold"/>
              </a:rPr>
              <a:t> 1</a:t>
            </a:r>
            <a:r>
              <a:rPr lang="en-US" sz="2400" b="1" dirty="0">
                <a:solidFill>
                  <a:srgbClr val="022759"/>
                </a:solidFill>
                <a:latin typeface="Klein Bold"/>
                <a:ea typeface="Klein Bold"/>
                <a:cs typeface="Klein Bold"/>
              </a:rPr>
              <a:t>, 143 F.4th 647</a:t>
            </a:r>
          </a:p>
          <a:p>
            <a:pPr marL="457200" indent="-4572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LA statute for concealed carry = district court found the ‘</a:t>
            </a:r>
            <a:r>
              <a:rPr lang="en-US" sz="2400" b="1" dirty="0" err="1">
                <a:solidFill>
                  <a:srgbClr val="022759"/>
                </a:solidFill>
                <a:latin typeface="Klein Bold"/>
                <a:ea typeface="Klein Bold"/>
                <a:cs typeface="Klein Bold"/>
              </a:rPr>
              <a:t>poss</a:t>
            </a:r>
            <a:r>
              <a:rPr lang="en-US" sz="2400" b="1" dirty="0">
                <a:solidFill>
                  <a:srgbClr val="022759"/>
                </a:solidFill>
                <a:latin typeface="Klein Bold"/>
                <a:ea typeface="Klein Bold"/>
                <a:cs typeface="Klein Bold"/>
              </a:rPr>
              <a:t> of concealed firearms’ as presumptively illegal and therefore the presumption allowed officers to stop anyone in LA</a:t>
            </a:r>
          </a:p>
          <a:p>
            <a:pPr marL="457200" indent="-4572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USMS approached Wilson and saw a bulge in the waist area; Terry seized</a:t>
            </a:r>
          </a:p>
          <a:p>
            <a:pPr marL="457200" lvl="0" indent="-4572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Can police Terry stop a citizen based solely on the fact that he is carrying a concealed gun – NO (6 reasons), but affirmed on other grounds</a:t>
            </a:r>
          </a:p>
          <a:p>
            <a:pPr marL="457200" lvl="0" indent="-4572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*other reasons to stop – wanted to talk to him about fugitive friend involved in drug shootout</a:t>
            </a:r>
          </a:p>
          <a:p>
            <a:pPr marL="457200" lvl="0" indent="-457200">
              <a:lnSpc>
                <a:spcPts val="3400"/>
              </a:lnSpc>
              <a:buFont typeface="Arial" panose="020B0604020202020204" pitchFamily="34" charset="0"/>
              <a:buChar char="•"/>
              <a:defRPr/>
            </a:pPr>
            <a:r>
              <a:rPr lang="en-US" sz="2400" b="1" dirty="0">
                <a:solidFill>
                  <a:srgbClr val="022759"/>
                </a:solidFill>
                <a:latin typeface="Klein Bold"/>
                <a:ea typeface="Klein Bold"/>
                <a:cs typeface="Klein Bold"/>
              </a:rPr>
              <a:t>*Judge Graves dissent – if there were other reasons, then why spend time on the issue?  </a:t>
            </a:r>
          </a:p>
          <a:p>
            <a:pPr marR="0" lvl="0" algn="l" defTabSz="914400" rtl="0" eaLnBrk="1" fontAlgn="auto" latinLnBrk="0" hangingPunct="1">
              <a:lnSpc>
                <a:spcPts val="3400"/>
              </a:lnSpc>
              <a:spcBef>
                <a:spcPts val="0"/>
              </a:spcBef>
              <a:spcAft>
                <a:spcPts val="0"/>
              </a:spcAft>
              <a:buClrTx/>
              <a:buSzTx/>
              <a:tabLst/>
              <a:defRPr/>
            </a:pPr>
            <a:endParaRPr lang="en-US" sz="2000" b="1" dirty="0">
              <a:solidFill>
                <a:srgbClr val="022759"/>
              </a:solidFill>
              <a:latin typeface="Klein Bold"/>
              <a:ea typeface="Klein Bold"/>
              <a:cs typeface="Klein Bold"/>
              <a:sym typeface="Klein Bold"/>
            </a:endParaRPr>
          </a:p>
        </p:txBody>
      </p:sp>
    </p:spTree>
    <p:extLst>
      <p:ext uri="{BB962C8B-B14F-4D97-AF65-F5344CB8AC3E}">
        <p14:creationId xmlns:p14="http://schemas.microsoft.com/office/powerpoint/2010/main" val="2082989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C896D598-7E81-6AC8-A683-DACFEB129CA2}"/>
            </a:ext>
          </a:extLst>
        </p:cNvPr>
        <p:cNvGrpSpPr/>
        <p:nvPr/>
      </p:nvGrpSpPr>
      <p:grpSpPr>
        <a:xfrm>
          <a:off x="0" y="0"/>
          <a:ext cx="0" cy="0"/>
          <a:chOff x="0" y="0"/>
          <a:chExt cx="0" cy="0"/>
        </a:xfrm>
      </p:grpSpPr>
      <p:sp>
        <p:nvSpPr>
          <p:cNvPr id="16" name="TextBox 16">
            <a:extLst>
              <a:ext uri="{FF2B5EF4-FFF2-40B4-BE49-F238E27FC236}">
                <a16:creationId xmlns:a16="http://schemas.microsoft.com/office/drawing/2014/main" id="{6B930BE4-4CCF-DB95-CE59-A634AF387685}"/>
              </a:ext>
            </a:extLst>
          </p:cNvPr>
          <p:cNvSpPr txBox="1"/>
          <p:nvPr/>
        </p:nvSpPr>
        <p:spPr>
          <a:xfrm>
            <a:off x="152400" y="1234767"/>
            <a:ext cx="17830800" cy="893834"/>
          </a:xfrm>
          <a:prstGeom prst="rect">
            <a:avLst/>
          </a:prstGeom>
        </p:spPr>
        <p:txBody>
          <a:bodyPr wrap="square" lIns="0" tIns="0" rIns="0" bIns="0" rtlCol="0" anchor="t">
            <a:spAutoFit/>
          </a:bodyPr>
          <a:lstStyle/>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lang="en-US" sz="2800" b="1" dirty="0">
              <a:solidFill>
                <a:srgbClr val="022759"/>
              </a:solidFill>
              <a:latin typeface="Klein Bold"/>
              <a:ea typeface="Klein Bold"/>
              <a:cs typeface="Klein Bold"/>
              <a:sym typeface="Klein Bold"/>
            </a:endParaRPr>
          </a:p>
          <a:p>
            <a:pPr marL="457200" marR="0" lvl="0" indent="-457200" algn="l" defTabSz="914400" rtl="0" eaLnBrk="1" fontAlgn="auto" latinLnBrk="0" hangingPunct="1">
              <a:lnSpc>
                <a:spcPts val="3400"/>
              </a:lnSpc>
              <a:spcBef>
                <a:spcPts val="0"/>
              </a:spcBef>
              <a:spcAft>
                <a:spcPts val="0"/>
              </a:spcAft>
              <a:buClrTx/>
              <a:buSzTx/>
              <a:buFont typeface="Arial" panose="020B0604020202020204" pitchFamily="34" charset="0"/>
              <a:buChar char="•"/>
              <a:tabLst/>
              <a:defRPr/>
            </a:pPr>
            <a:endParaRPr kumimoji="0" lang="en-US" sz="3400" b="1" i="0" u="none" strike="noStrike" kern="1200" cap="none" spc="0" normalizeH="0" baseline="0" noProof="0" dirty="0">
              <a:ln>
                <a:noFill/>
              </a:ln>
              <a:solidFill>
                <a:srgbClr val="022759"/>
              </a:solidFill>
              <a:effectLst/>
              <a:uLnTx/>
              <a:uFillTx/>
              <a:latin typeface="Klein Bold"/>
              <a:ea typeface="Klein Bold"/>
              <a:cs typeface="Klein Bold"/>
              <a:sym typeface="Klein Bold"/>
            </a:endParaRPr>
          </a:p>
        </p:txBody>
      </p:sp>
      <p:sp>
        <p:nvSpPr>
          <p:cNvPr id="2" name="TextBox 1">
            <a:extLst>
              <a:ext uri="{FF2B5EF4-FFF2-40B4-BE49-F238E27FC236}">
                <a16:creationId xmlns:a16="http://schemas.microsoft.com/office/drawing/2014/main" id="{0E18CB89-31B2-3D0D-0416-A545D4192812}"/>
              </a:ext>
            </a:extLst>
          </p:cNvPr>
          <p:cNvSpPr txBox="1"/>
          <p:nvPr/>
        </p:nvSpPr>
        <p:spPr>
          <a:xfrm>
            <a:off x="152400" y="647700"/>
            <a:ext cx="18288000" cy="7735451"/>
          </a:xfrm>
          <a:prstGeom prst="rect">
            <a:avLst/>
          </a:prstGeom>
          <a:noFill/>
        </p:spPr>
        <p:txBody>
          <a:bodyPr wrap="square" rtlCol="0">
            <a:spAutoFit/>
          </a:bodyPr>
          <a:lstStyle/>
          <a:p>
            <a:pPr lvl="0">
              <a:lnSpc>
                <a:spcPts val="3400"/>
              </a:lnSpc>
              <a:defRPr/>
            </a:pPr>
            <a:r>
              <a:rPr lang="en-US" sz="2800" b="1" i="1" dirty="0">
                <a:solidFill>
                  <a:schemeClr val="accent5"/>
                </a:solidFill>
                <a:latin typeface="Klein Bold"/>
              </a:rPr>
              <a:t>Wilson</a:t>
            </a:r>
            <a:r>
              <a:rPr lang="en-US" sz="2800" b="1" dirty="0">
                <a:solidFill>
                  <a:srgbClr val="022759"/>
                </a:solidFill>
                <a:latin typeface="Klein Bold"/>
                <a:ea typeface="Klein Bold"/>
                <a:cs typeface="Klein Bold"/>
              </a:rPr>
              <a:t> </a:t>
            </a:r>
            <a:r>
              <a:rPr lang="en-US" sz="2800" b="1" dirty="0">
                <a:solidFill>
                  <a:schemeClr val="accent5"/>
                </a:solidFill>
                <a:latin typeface="Klein Bold"/>
                <a:ea typeface="Klein Bold"/>
                <a:cs typeface="Klein Bold"/>
              </a:rPr>
              <a:t>2</a:t>
            </a:r>
            <a:r>
              <a:rPr lang="en-US" sz="2800" b="1" dirty="0">
                <a:solidFill>
                  <a:srgbClr val="022759"/>
                </a:solidFill>
                <a:latin typeface="Klein Bold"/>
                <a:ea typeface="Klein Bold"/>
                <a:cs typeface="Klein Bold"/>
              </a:rPr>
              <a:t>, 153 F.4</a:t>
            </a:r>
            <a:r>
              <a:rPr lang="en-US" sz="2800" b="1" baseline="30000" dirty="0">
                <a:solidFill>
                  <a:srgbClr val="022759"/>
                </a:solidFill>
                <a:latin typeface="Klein Bold"/>
                <a:ea typeface="Klein Bold"/>
                <a:cs typeface="Klein Bold"/>
              </a:rPr>
              <a:t>th</a:t>
            </a:r>
            <a:r>
              <a:rPr lang="en-US" sz="2800" b="1" dirty="0">
                <a:solidFill>
                  <a:srgbClr val="022759"/>
                </a:solidFill>
                <a:latin typeface="Klein Bold"/>
                <a:ea typeface="Klein Bold"/>
                <a:cs typeface="Klein Bold"/>
              </a:rPr>
              <a:t> 478</a:t>
            </a:r>
          </a:p>
          <a:p>
            <a:pPr marL="457200" indent="-457200">
              <a:lnSpc>
                <a:spcPts val="3400"/>
              </a:lnSpc>
              <a:buFont typeface="Arial" panose="020B0604020202020204" pitchFamily="34" charset="0"/>
              <a:buChar char="•"/>
              <a:defRPr/>
            </a:pPr>
            <a:r>
              <a:rPr lang="en-US" sz="2800" b="1" dirty="0">
                <a:solidFill>
                  <a:srgbClr val="022759"/>
                </a:solidFill>
                <a:latin typeface="Klein Bold"/>
                <a:ea typeface="Klein Bold"/>
                <a:cs typeface="Klein Bold"/>
                <a:sym typeface="Klein Bold"/>
              </a:rPr>
              <a:t>Waffle house altercation, Wilson pulls out gun; 2 weeks later SW issued for GFs apt. for </a:t>
            </a:r>
            <a:r>
              <a:rPr lang="en-US" sz="2800" b="1" i="1" dirty="0">
                <a:solidFill>
                  <a:srgbClr val="022759"/>
                </a:solidFill>
                <a:latin typeface="Klein Bold"/>
                <a:ea typeface="Klein Bold"/>
                <a:cs typeface="Klein Bold"/>
                <a:sym typeface="Klein Bold"/>
              </a:rPr>
              <a:t>separate</a:t>
            </a:r>
            <a:r>
              <a:rPr lang="en-US" sz="2800" b="1" dirty="0">
                <a:solidFill>
                  <a:srgbClr val="022759"/>
                </a:solidFill>
                <a:latin typeface="Klein Bold"/>
                <a:ea typeface="Klein Bold"/>
                <a:cs typeface="Klein Bold"/>
                <a:sym typeface="Klein Bold"/>
              </a:rPr>
              <a:t> investigation with WH incident attached</a:t>
            </a:r>
          </a:p>
          <a:p>
            <a:pPr marL="457200" lvl="0" indent="-457200">
              <a:lnSpc>
                <a:spcPts val="3400"/>
              </a:lnSpc>
              <a:buFont typeface="Arial" panose="020B0604020202020204" pitchFamily="34" charset="0"/>
              <a:buChar char="•"/>
              <a:defRPr/>
            </a:pPr>
            <a:r>
              <a:rPr lang="en-US" sz="2800" b="1" dirty="0">
                <a:solidFill>
                  <a:srgbClr val="022759"/>
                </a:solidFill>
                <a:latin typeface="Klein Bold"/>
                <a:ea typeface="Klein Bold"/>
                <a:cs typeface="Klein Bold"/>
                <a:sym typeface="Klein Bold"/>
              </a:rPr>
              <a:t>SW was bare bones and threadbare; </a:t>
            </a:r>
            <a:r>
              <a:rPr lang="en-US" sz="2800" b="1" dirty="0">
                <a:solidFill>
                  <a:schemeClr val="accent2"/>
                </a:solidFill>
                <a:latin typeface="Klein Bold"/>
                <a:ea typeface="Klein Bold"/>
                <a:cs typeface="Klein Bold"/>
                <a:sym typeface="Klein Bold"/>
              </a:rPr>
              <a:t>no nexus established </a:t>
            </a:r>
            <a:r>
              <a:rPr lang="en-US" sz="2800" b="1" dirty="0">
                <a:solidFill>
                  <a:srgbClr val="022759"/>
                </a:solidFill>
                <a:latin typeface="Klein Bold"/>
                <a:ea typeface="Klein Bold"/>
                <a:cs typeface="Klein Bold"/>
                <a:sym typeface="Klein Bold"/>
              </a:rPr>
              <a:t>between offense </a:t>
            </a:r>
            <a:r>
              <a:rPr lang="en-US" sz="2800" b="1" dirty="0">
                <a:solidFill>
                  <a:srgbClr val="002060"/>
                </a:solidFill>
                <a:latin typeface="Klein Bold"/>
                <a:ea typeface="Klein Bold"/>
                <a:cs typeface="Klein Bold"/>
                <a:sym typeface="Klein Bold"/>
              </a:rPr>
              <a:t>and place to be searched; SW was lacking in PC</a:t>
            </a:r>
            <a:r>
              <a:rPr lang="en-US" sz="2800" b="1" dirty="0">
                <a:solidFill>
                  <a:schemeClr val="accent2"/>
                </a:solidFill>
                <a:latin typeface="Klein Bold"/>
                <a:ea typeface="Klein Bold"/>
                <a:cs typeface="Klein Bold"/>
                <a:sym typeface="Klein Bold"/>
              </a:rPr>
              <a:t> </a:t>
            </a:r>
          </a:p>
          <a:p>
            <a:pPr marL="457200" lvl="0" indent="-457200">
              <a:lnSpc>
                <a:spcPts val="3400"/>
              </a:lnSpc>
              <a:buFont typeface="Arial" panose="020B0604020202020204" pitchFamily="34" charset="0"/>
              <a:buChar char="•"/>
              <a:defRPr/>
            </a:pPr>
            <a:r>
              <a:rPr lang="en-US" sz="2800" b="1" dirty="0">
                <a:solidFill>
                  <a:srgbClr val="022759"/>
                </a:solidFill>
                <a:latin typeface="Klein Bold"/>
                <a:sym typeface="Klein Bold"/>
              </a:rPr>
              <a:t>PC to arrest for WH incident is NOT PC to search gf’s house without any suspicion of gun being there (needs factual bridge)</a:t>
            </a:r>
          </a:p>
          <a:p>
            <a:pPr marL="457200" lvl="0" indent="-457200">
              <a:lnSpc>
                <a:spcPts val="3400"/>
              </a:lnSpc>
              <a:buFont typeface="Arial" panose="020B0604020202020204" pitchFamily="34" charset="0"/>
              <a:buChar char="•"/>
              <a:defRPr/>
            </a:pPr>
            <a:r>
              <a:rPr lang="en-US" sz="2800" b="1" dirty="0">
                <a:solidFill>
                  <a:srgbClr val="022759"/>
                </a:solidFill>
                <a:latin typeface="Klein Bold"/>
                <a:ea typeface="Klein Bold"/>
                <a:cs typeface="Klein Bold"/>
                <a:sym typeface="Klein Bold"/>
              </a:rPr>
              <a:t>Judge Willett hated affirming the suppression; Judge Ho dissented </a:t>
            </a:r>
          </a:p>
          <a:p>
            <a:endParaRPr lang="en-US" sz="2800" b="1" i="1" dirty="0">
              <a:solidFill>
                <a:schemeClr val="accent5"/>
              </a:solidFill>
              <a:latin typeface="Klein Bold"/>
            </a:endParaRPr>
          </a:p>
          <a:p>
            <a:r>
              <a:rPr lang="en-US" sz="2800" b="1" i="1" dirty="0">
                <a:solidFill>
                  <a:schemeClr val="accent2"/>
                </a:solidFill>
                <a:latin typeface="Klein Bold"/>
              </a:rPr>
              <a:t>But see </a:t>
            </a:r>
            <a:r>
              <a:rPr lang="en-US" sz="2800" b="1" i="1" dirty="0">
                <a:solidFill>
                  <a:schemeClr val="accent5"/>
                </a:solidFill>
                <a:latin typeface="Klein Bold"/>
              </a:rPr>
              <a:t>Norman</a:t>
            </a:r>
            <a:r>
              <a:rPr lang="en-US" sz="2800" b="1" dirty="0">
                <a:solidFill>
                  <a:srgbClr val="022759"/>
                </a:solidFill>
                <a:latin typeface="Klein Bold"/>
              </a:rPr>
              <a:t>, 129 F.4</a:t>
            </a:r>
            <a:r>
              <a:rPr lang="en-US" sz="2800" b="1" baseline="30000" dirty="0">
                <a:solidFill>
                  <a:srgbClr val="022759"/>
                </a:solidFill>
                <a:latin typeface="Klein Bold"/>
              </a:rPr>
              <a:t>th</a:t>
            </a:r>
            <a:r>
              <a:rPr lang="en-US" sz="2800" b="1" dirty="0">
                <a:solidFill>
                  <a:srgbClr val="022759"/>
                </a:solidFill>
                <a:latin typeface="Klein Bold"/>
              </a:rPr>
              <a:t> 874</a:t>
            </a:r>
          </a:p>
          <a:p>
            <a:pPr marL="457200" indent="-457200">
              <a:buFont typeface="Arial" panose="020B0604020202020204" pitchFamily="34" charset="0"/>
              <a:buChar char="•"/>
            </a:pPr>
            <a:r>
              <a:rPr lang="en-US" sz="2800" b="1" dirty="0">
                <a:solidFill>
                  <a:srgbClr val="022759"/>
                </a:solidFill>
                <a:latin typeface="Klein Bold"/>
              </a:rPr>
              <a:t>SW for Norman’s apt where a drug transaction took place (valid) AND a nearby house based on drug transaction where he slept (invalid); argued bare bones due to lack of </a:t>
            </a:r>
            <a:r>
              <a:rPr lang="en-US" sz="2800" b="1" dirty="0">
                <a:solidFill>
                  <a:schemeClr val="accent2"/>
                </a:solidFill>
                <a:latin typeface="Klein Bold"/>
              </a:rPr>
              <a:t>nexus</a:t>
            </a:r>
            <a:r>
              <a:rPr lang="en-US" sz="2800" b="1" dirty="0">
                <a:solidFill>
                  <a:srgbClr val="022759"/>
                </a:solidFill>
                <a:latin typeface="Klein Bold"/>
              </a:rPr>
              <a:t> with the house</a:t>
            </a:r>
          </a:p>
          <a:p>
            <a:pPr marL="914400" lvl="1" indent="-457200">
              <a:buFont typeface="Arial" panose="020B0604020202020204" pitchFamily="34" charset="0"/>
              <a:buChar char="•"/>
            </a:pPr>
            <a:r>
              <a:rPr lang="en-US" sz="2800" b="1" dirty="0">
                <a:solidFill>
                  <a:srgbClr val="022759"/>
                </a:solidFill>
                <a:latin typeface="Klein Bold"/>
              </a:rPr>
              <a:t>Included 2 </a:t>
            </a:r>
            <a:r>
              <a:rPr lang="en-US" sz="2800" b="1" dirty="0" err="1">
                <a:solidFill>
                  <a:srgbClr val="022759"/>
                </a:solidFill>
                <a:latin typeface="Klein Bold"/>
              </a:rPr>
              <a:t>pgs</a:t>
            </a:r>
            <a:r>
              <a:rPr lang="en-US" sz="2800" b="1" dirty="0">
                <a:solidFill>
                  <a:srgbClr val="022759"/>
                </a:solidFill>
                <a:latin typeface="Klein Bold"/>
              </a:rPr>
              <a:t> of texts re drug transactions and said – meet at apt and residence and travelled between apt and house multiple times at night and during day after transactions</a:t>
            </a:r>
          </a:p>
          <a:p>
            <a:pPr marL="457200" indent="-457200">
              <a:buFont typeface="Arial" panose="020B0604020202020204" pitchFamily="34" charset="0"/>
              <a:buChar char="•"/>
            </a:pPr>
            <a:r>
              <a:rPr lang="en-US" sz="2800" b="1" dirty="0">
                <a:solidFill>
                  <a:srgbClr val="022759"/>
                </a:solidFill>
                <a:latin typeface="Klein Bold"/>
              </a:rPr>
              <a:t>District court suppressed the house warrant evidence based on lack of nexus and bare bones</a:t>
            </a:r>
          </a:p>
          <a:p>
            <a:pPr marL="457200" indent="-457200">
              <a:buFont typeface="Arial" panose="020B0604020202020204" pitchFamily="34" charset="0"/>
              <a:buChar char="•"/>
            </a:pPr>
            <a:r>
              <a:rPr lang="en-US" sz="2800" b="1" dirty="0">
                <a:solidFill>
                  <a:srgbClr val="022759"/>
                </a:solidFill>
                <a:latin typeface="Klein Bold"/>
              </a:rPr>
              <a:t>REVERSED dismissal </a:t>
            </a:r>
            <a:r>
              <a:rPr lang="en-US" sz="2800" b="1" dirty="0" err="1">
                <a:solidFill>
                  <a:srgbClr val="022759"/>
                </a:solidFill>
                <a:latin typeface="Klein Bold"/>
              </a:rPr>
              <a:t>bc</a:t>
            </a:r>
            <a:r>
              <a:rPr lang="en-US" sz="2800" b="1" dirty="0">
                <a:solidFill>
                  <a:srgbClr val="022759"/>
                </a:solidFill>
                <a:latin typeface="Klein Bold"/>
              </a:rPr>
              <a:t> texts did talk about residence and “inference” that drugs would be kept there </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170684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5215C74A-0F2C-380B-6DDB-6F01A9DD0B9C}"/>
            </a:ext>
          </a:extLst>
        </p:cNvPr>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A dog with a police badge attached to its collar">
            <a:extLst>
              <a:ext uri="{FF2B5EF4-FFF2-40B4-BE49-F238E27FC236}">
                <a16:creationId xmlns:a16="http://schemas.microsoft.com/office/drawing/2014/main" id="{2BD7CA43-8E46-BB67-ED4D-8ACE56AAB5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884" b="-1"/>
          <a:stretch/>
        </p:blipFill>
        <p:spPr bwMode="auto">
          <a:xfrm>
            <a:off x="7324533" y="10"/>
            <a:ext cx="10963467" cy="10286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4105" name="Freeform: Shape 4104">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10287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07" name="Freeform: Shape 4106">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30285" cy="10287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5">
            <a:extLst>
              <a:ext uri="{FF2B5EF4-FFF2-40B4-BE49-F238E27FC236}">
                <a16:creationId xmlns:a16="http://schemas.microsoft.com/office/drawing/2014/main" id="{40F07EB0-7FBB-0791-5655-D41FED565037}"/>
              </a:ext>
            </a:extLst>
          </p:cNvPr>
          <p:cNvSpPr txBox="1"/>
          <p:nvPr/>
        </p:nvSpPr>
        <p:spPr>
          <a:xfrm>
            <a:off x="-44196" y="0"/>
            <a:ext cx="9416036" cy="1865376"/>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000" b="1" i="1" dirty="0">
                <a:solidFill>
                  <a:schemeClr val="accent5"/>
                </a:solidFill>
                <a:latin typeface="Klein Bold"/>
                <a:sym typeface="Klein Condensed Heavy"/>
              </a:rPr>
              <a:t>Villarreal</a:t>
            </a:r>
            <a:r>
              <a:rPr lang="en-US" sz="4000" b="1" dirty="0">
                <a:solidFill>
                  <a:srgbClr val="022759"/>
                </a:solidFill>
                <a:latin typeface="Klein Condensed Heavy"/>
                <a:sym typeface="Klein Condensed Heavy"/>
              </a:rPr>
              <a:t>, 16 F.4</a:t>
            </a:r>
            <a:r>
              <a:rPr lang="en-US" sz="4000" b="1" baseline="30000" dirty="0">
                <a:solidFill>
                  <a:srgbClr val="022759"/>
                </a:solidFill>
                <a:latin typeface="Klein Condensed Heavy"/>
                <a:sym typeface="Klein Condensed Heavy"/>
              </a:rPr>
              <a:t>th</a:t>
            </a:r>
            <a:r>
              <a:rPr lang="en-US" sz="4000" b="1" dirty="0">
                <a:solidFill>
                  <a:srgbClr val="022759"/>
                </a:solidFill>
                <a:latin typeface="Klein Condensed Heavy"/>
                <a:sym typeface="Klein Condensed Heavy"/>
              </a:rPr>
              <a:t> 364</a:t>
            </a:r>
          </a:p>
          <a:p>
            <a:pPr>
              <a:lnSpc>
                <a:spcPct val="90000"/>
              </a:lnSpc>
              <a:spcBef>
                <a:spcPct val="0"/>
              </a:spcBef>
              <a:spcAft>
                <a:spcPts val="600"/>
              </a:spcAft>
              <a:defRPr/>
            </a:pPr>
            <a:r>
              <a:rPr lang="en-US" sz="4000" b="1" i="1" dirty="0">
                <a:solidFill>
                  <a:schemeClr val="accent5"/>
                </a:solidFill>
                <a:latin typeface="Klein Bold"/>
                <a:sym typeface="Klein Condensed Heavy"/>
              </a:rPr>
              <a:t>Conchas-Mancilla</a:t>
            </a:r>
            <a:r>
              <a:rPr lang="en-US" sz="4000" b="1" dirty="0">
                <a:solidFill>
                  <a:srgbClr val="022759"/>
                </a:solidFill>
                <a:latin typeface="Klein Condensed Heavy"/>
                <a:sym typeface="Klein Condensed Heavy"/>
              </a:rPr>
              <a:t>, 173 F.4</a:t>
            </a:r>
            <a:r>
              <a:rPr lang="en-US" sz="4000" b="1" baseline="30000" dirty="0">
                <a:solidFill>
                  <a:srgbClr val="022759"/>
                </a:solidFill>
                <a:latin typeface="Klein Condensed Heavy"/>
                <a:sym typeface="Klein Condensed Heavy"/>
              </a:rPr>
              <a:t>th</a:t>
            </a:r>
            <a:r>
              <a:rPr lang="en-US" sz="4000" b="1" dirty="0">
                <a:solidFill>
                  <a:srgbClr val="022759"/>
                </a:solidFill>
                <a:latin typeface="Klein Condensed Heavy"/>
                <a:sym typeface="Klein Condensed Heavy"/>
              </a:rPr>
              <a:t> 200</a:t>
            </a:r>
          </a:p>
        </p:txBody>
      </p:sp>
      <p:sp>
        <p:nvSpPr>
          <p:cNvPr id="4109" name="Rectangle 4108">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6487"/>
            <a:ext cx="192024" cy="9808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11" name="Rectangle 4110">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653" y="3293004"/>
            <a:ext cx="747522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TextBox 16">
            <a:extLst>
              <a:ext uri="{FF2B5EF4-FFF2-40B4-BE49-F238E27FC236}">
                <a16:creationId xmlns:a16="http://schemas.microsoft.com/office/drawing/2014/main" id="{4B6C39C7-494F-BC42-21CE-DAC520849E4A}"/>
              </a:ext>
            </a:extLst>
          </p:cNvPr>
          <p:cNvSpPr txBox="1"/>
          <p:nvPr/>
        </p:nvSpPr>
        <p:spPr>
          <a:xfrm>
            <a:off x="215438" y="1952695"/>
            <a:ext cx="8534401" cy="7707689"/>
          </a:xfrm>
          <a:prstGeom prst="rect">
            <a:avLst/>
          </a:prstGeom>
        </p:spPr>
        <p:txBody>
          <a:bodyPr vert="horz" lIns="91440" tIns="45720" rIns="91440" bIns="45720" rtlCol="0" anchor="t">
            <a:normAutofit fontScale="92500"/>
          </a:bodyPr>
          <a:lstStyle/>
          <a:p>
            <a:pPr marL="0" marR="0" lvl="0" indent="-228600" fontAlgn="auto">
              <a:lnSpc>
                <a:spcPct val="90000"/>
              </a:lnSpc>
              <a:spcBef>
                <a:spcPts val="0"/>
              </a:spcBef>
              <a:spcAft>
                <a:spcPts val="600"/>
              </a:spcAft>
              <a:buClrTx/>
              <a:buSzTx/>
              <a:buFont typeface="Arial" panose="020B0604020202020204" pitchFamily="34" charset="0"/>
              <a:buChar char="•"/>
              <a:tabLst/>
              <a:defRPr/>
            </a:pPr>
            <a:r>
              <a:rPr lang="en-US" sz="2400" b="1" dirty="0">
                <a:solidFill>
                  <a:srgbClr val="022759"/>
                </a:solidFill>
                <a:latin typeface="Klein Bold"/>
                <a:sym typeface="Klein Bold"/>
              </a:rPr>
              <a:t>Villareal was traffic stopped for tag, no DL or insurance, and consented to a K9 sniff; drugs and gun found; argued unreasonably prolonged</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lang="en-US" sz="2400" b="1" dirty="0">
                <a:solidFill>
                  <a:srgbClr val="022759"/>
                </a:solidFill>
                <a:latin typeface="Klein Bold"/>
                <a:sym typeface="Klein Bold"/>
              </a:rPr>
              <a:t>would have been impounded/inventoried = inevitable discovery (challenge the impound policy)</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2400" b="1" dirty="0">
              <a:solidFill>
                <a:srgbClr val="022759"/>
              </a:solidFill>
              <a:latin typeface="Klein Bold"/>
              <a:sym typeface="Klein Bold"/>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r>
              <a:rPr lang="en-US" sz="2400" b="1" dirty="0">
                <a:solidFill>
                  <a:srgbClr val="022759"/>
                </a:solidFill>
                <a:latin typeface="Klein Bold"/>
                <a:sym typeface="Klein Bold"/>
              </a:rPr>
              <a:t>Conchas-Mancilla came to border patrol and K9 alerted; sent to secondary inspection where K9 alerted and drugs found hidden</a:t>
            </a:r>
          </a:p>
          <a:p>
            <a:pPr marL="0" marR="0" lvl="0" indent="-228600" fontAlgn="auto">
              <a:lnSpc>
                <a:spcPct val="90000"/>
              </a:lnSpc>
              <a:spcBef>
                <a:spcPts val="0"/>
              </a:spcBef>
              <a:spcAft>
                <a:spcPts val="600"/>
              </a:spcAft>
              <a:buClrTx/>
              <a:buSzTx/>
              <a:buFont typeface="Arial" panose="020B0604020202020204" pitchFamily="34" charset="0"/>
              <a:buChar char="•"/>
              <a:tabLst/>
              <a:defRPr/>
            </a:pPr>
            <a:r>
              <a:rPr lang="en-US" sz="2400" b="1" dirty="0">
                <a:solidFill>
                  <a:srgbClr val="022759"/>
                </a:solidFill>
                <a:latin typeface="Klein Bold"/>
                <a:sym typeface="Klein Bold"/>
              </a:rPr>
              <a:t>Question – alert v. indicate by K9</a:t>
            </a:r>
          </a:p>
          <a:p>
            <a:pPr indent="-228600">
              <a:lnSpc>
                <a:spcPct val="90000"/>
              </a:lnSpc>
              <a:spcAft>
                <a:spcPts val="600"/>
              </a:spcAft>
              <a:buFont typeface="Arial" panose="020B0604020202020204" pitchFamily="34" charset="0"/>
              <a:buChar char="•"/>
              <a:defRPr/>
            </a:pPr>
            <a:r>
              <a:rPr lang="en-US" sz="2400" b="1" dirty="0">
                <a:solidFill>
                  <a:srgbClr val="022759"/>
                </a:solidFill>
                <a:latin typeface="Klein Bold"/>
              </a:rPr>
              <a:t>An alert is “an instinctual change in body posture that occurs when the canine first encounters a trained odor.” An indication “is a trained behavior—such as sitting, pointing, scratching, or biting—that occurs after the ‘alert,’ when the canine detects contraband or people.”</a:t>
            </a:r>
          </a:p>
          <a:p>
            <a:pPr indent="-228600">
              <a:lnSpc>
                <a:spcPct val="90000"/>
              </a:lnSpc>
              <a:spcAft>
                <a:spcPts val="600"/>
              </a:spcAft>
              <a:buFont typeface="Arial" panose="020B0604020202020204" pitchFamily="34" charset="0"/>
              <a:buChar char="•"/>
              <a:defRPr/>
            </a:pPr>
            <a:r>
              <a:rPr lang="en-US" sz="2400" b="1" dirty="0">
                <a:solidFill>
                  <a:srgbClr val="022759"/>
                </a:solidFill>
                <a:latin typeface="Klein Bold"/>
                <a:sym typeface="Klein Bold"/>
              </a:rPr>
              <a:t>Based argument on Keller FN - </a:t>
            </a:r>
            <a:r>
              <a:rPr lang="en-US" sz="2400" b="1" dirty="0">
                <a:solidFill>
                  <a:srgbClr val="022759"/>
                </a:solidFill>
                <a:latin typeface="Klein Bold"/>
              </a:rPr>
              <a:t>trained and certified dog performing its trained behavior [i.e., an indication] is sufficient by itself to create probable cause for a search,” but the same dog “exhibiting a distinct behavior that is innate or instinctive but not trained [i.e., an alert] may create probable cause in combination with other evidence or testimony</a:t>
            </a:r>
          </a:p>
          <a:p>
            <a:pPr indent="-228600">
              <a:lnSpc>
                <a:spcPct val="90000"/>
              </a:lnSpc>
              <a:spcAft>
                <a:spcPts val="600"/>
              </a:spcAft>
              <a:buFont typeface="Arial" panose="020B0604020202020204" pitchFamily="34" charset="0"/>
              <a:buChar char="•"/>
              <a:defRPr/>
            </a:pPr>
            <a:r>
              <a:rPr lang="en-US" sz="2400" b="1" dirty="0">
                <a:solidFill>
                  <a:srgbClr val="022759"/>
                </a:solidFill>
                <a:latin typeface="Klein Bold"/>
                <a:sym typeface="Klein Bold"/>
              </a:rPr>
              <a:t>Court said ‘totality of circumstances’ test wins</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lang="en-US" sz="2400" b="1" dirty="0">
              <a:solidFill>
                <a:srgbClr val="022759"/>
              </a:solidFill>
              <a:latin typeface="Klein Bold"/>
              <a:sym typeface="Klein Bold"/>
            </a:endParaRPr>
          </a:p>
          <a:p>
            <a:pPr marL="228600" marR="0" lvl="0" fontAlgn="auto">
              <a:lnSpc>
                <a:spcPct val="90000"/>
              </a:lnSpc>
              <a:spcBef>
                <a:spcPts val="0"/>
              </a:spcBef>
              <a:spcAft>
                <a:spcPts val="600"/>
              </a:spcAft>
              <a:buClrTx/>
              <a:buSzTx/>
              <a:tabLst/>
              <a:defRPr/>
            </a:pPr>
            <a:endParaRPr lang="en-US" sz="2400" b="1" dirty="0">
              <a:solidFill>
                <a:srgbClr val="022759"/>
              </a:solidFill>
              <a:latin typeface="Klein Bold"/>
              <a:sym typeface="Klein Bold"/>
            </a:endParaRPr>
          </a:p>
          <a:p>
            <a:pPr marL="45720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900" b="1" i="0" u="none" strike="noStrike" cap="none" spc="0" normalizeH="0" baseline="0" noProof="0" dirty="0">
              <a:ln>
                <a:noFill/>
              </a:ln>
              <a:effectLst/>
              <a:uLnTx/>
              <a:uFillTx/>
              <a:sym typeface="Klein Bold"/>
            </a:endParaRPr>
          </a:p>
        </p:txBody>
      </p:sp>
      <p:sp>
        <p:nvSpPr>
          <p:cNvPr id="2" name="Thought Bubble: Cloud 1">
            <a:extLst>
              <a:ext uri="{FF2B5EF4-FFF2-40B4-BE49-F238E27FC236}">
                <a16:creationId xmlns:a16="http://schemas.microsoft.com/office/drawing/2014/main" id="{0F01BB7D-2F23-4056-309B-5FF74BC8E693}"/>
              </a:ext>
            </a:extLst>
          </p:cNvPr>
          <p:cNvSpPr/>
          <p:nvPr/>
        </p:nvSpPr>
        <p:spPr>
          <a:xfrm>
            <a:off x="15406822" y="59165"/>
            <a:ext cx="2801112" cy="1893530"/>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I’m a good </a:t>
            </a:r>
            <a:r>
              <a:rPr lang="en-US" sz="2800" dirty="0" err="1"/>
              <a:t>boi</a:t>
            </a:r>
            <a:endParaRPr lang="en-US" sz="2800" dirty="0"/>
          </a:p>
        </p:txBody>
      </p:sp>
    </p:spTree>
    <p:extLst>
      <p:ext uri="{BB962C8B-B14F-4D97-AF65-F5344CB8AC3E}">
        <p14:creationId xmlns:p14="http://schemas.microsoft.com/office/powerpoint/2010/main" val="3117785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5F5F1D8A-BE8E-EB38-6DD6-330A33E0E7FC}"/>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C649E10-5B87-73E6-08AE-30B945EB2B20}"/>
              </a:ext>
            </a:extLst>
          </p:cNvPr>
          <p:cNvSpPr txBox="1"/>
          <p:nvPr/>
        </p:nvSpPr>
        <p:spPr>
          <a:xfrm>
            <a:off x="1028700" y="4384418"/>
            <a:ext cx="7886700" cy="2749855"/>
          </a:xfrm>
          <a:prstGeom prst="rect">
            <a:avLst/>
          </a:prstGeom>
        </p:spPr>
        <p:txBody>
          <a:bodyPr wrap="square" lIns="0" tIns="0" rIns="0" bIns="0" rtlCol="0" anchor="t">
            <a:spAutoFit/>
          </a:bodyPr>
          <a:lstStyle/>
          <a:p>
            <a:pPr marL="0" lvl="0" indent="0" algn="l">
              <a:lnSpc>
                <a:spcPts val="10608"/>
              </a:lnSpc>
              <a:spcBef>
                <a:spcPct val="0"/>
              </a:spcBef>
            </a:pPr>
            <a:r>
              <a:rPr lang="en-US" sz="9644" b="1" dirty="0">
                <a:solidFill>
                  <a:srgbClr val="022759"/>
                </a:solidFill>
                <a:latin typeface="Klein Condensed Bold"/>
                <a:ea typeface="Klein Condensed Bold"/>
                <a:cs typeface="Klein Condensed Bold"/>
                <a:sym typeface="Klein Condensed Bold"/>
              </a:rPr>
              <a:t>5</a:t>
            </a:r>
            <a:r>
              <a:rPr lang="en-US" sz="9644" b="1" u="none" dirty="0">
                <a:solidFill>
                  <a:srgbClr val="022759"/>
                </a:solidFill>
                <a:latin typeface="Klein Condensed Bold"/>
                <a:ea typeface="Klein Condensed Bold"/>
                <a:cs typeface="Klein Condensed Bold"/>
                <a:sym typeface="Klein Condensed Bold"/>
              </a:rPr>
              <a:t>th Amendment</a:t>
            </a:r>
          </a:p>
        </p:txBody>
      </p:sp>
      <p:sp>
        <p:nvSpPr>
          <p:cNvPr id="15" name="AutoShape 15">
            <a:extLst>
              <a:ext uri="{FF2B5EF4-FFF2-40B4-BE49-F238E27FC236}">
                <a16:creationId xmlns:a16="http://schemas.microsoft.com/office/drawing/2014/main" id="{7FA82F7B-E0A9-5A53-C462-55414246A450}"/>
              </a:ext>
            </a:extLst>
          </p:cNvPr>
          <p:cNvSpPr/>
          <p:nvPr/>
        </p:nvSpPr>
        <p:spPr>
          <a:xfrm rot="5400000">
            <a:off x="3411657" y="5950262"/>
            <a:ext cx="8663952" cy="0"/>
          </a:xfrm>
          <a:prstGeom prst="line">
            <a:avLst/>
          </a:prstGeom>
          <a:ln w="9525" cap="rnd">
            <a:solidFill>
              <a:srgbClr val="C3CDFF"/>
            </a:solidFill>
            <a:prstDash val="solid"/>
            <a:headEnd type="none" w="sm" len="sm"/>
            <a:tailEnd type="none" w="sm" len="sm"/>
          </a:ln>
        </p:spPr>
        <p:txBody>
          <a:bodyPr/>
          <a:lstStyle/>
          <a:p>
            <a:endParaRPr lang="en-US"/>
          </a:p>
        </p:txBody>
      </p:sp>
      <p:pic>
        <p:nvPicPr>
          <p:cNvPr id="3" name="Picture 2" descr="A cartoon of a person in a car&#10;&#10;Description automatically generated">
            <a:extLst>
              <a:ext uri="{FF2B5EF4-FFF2-40B4-BE49-F238E27FC236}">
                <a16:creationId xmlns:a16="http://schemas.microsoft.com/office/drawing/2014/main" id="{40D36BCB-0CB5-EFFC-6701-ED76C47F80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9600" y="721313"/>
            <a:ext cx="9312532" cy="8844374"/>
          </a:xfrm>
          <a:prstGeom prst="rect">
            <a:avLst/>
          </a:prstGeom>
        </p:spPr>
      </p:pic>
    </p:spTree>
    <p:extLst>
      <p:ext uri="{BB962C8B-B14F-4D97-AF65-F5344CB8AC3E}">
        <p14:creationId xmlns:p14="http://schemas.microsoft.com/office/powerpoint/2010/main" val="4024989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3B12178D-3590-5DC3-032C-2A4087622F32}"/>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AA03EDC-7067-4DFF-B672-541D016AA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EBF3E39-B0BE-496A-8604-9007470FF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1029820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223278B-7C81-2EBD-E8CC-03BA6970BE77}"/>
              </a:ext>
            </a:extLst>
          </p:cNvPr>
          <p:cNvSpPr txBox="1"/>
          <p:nvPr/>
        </p:nvSpPr>
        <p:spPr>
          <a:xfrm>
            <a:off x="152400" y="190500"/>
            <a:ext cx="8991600" cy="10096500"/>
          </a:xfrm>
          <a:prstGeom prst="rect">
            <a:avLst/>
          </a:prstGeom>
        </p:spPr>
        <p:txBody>
          <a:bodyPr vert="horz" lIns="91440" tIns="45720" rIns="91440" bIns="45720" rtlCol="0" anchor="t">
            <a:normAutofit lnSpcReduction="10000"/>
          </a:bodyPr>
          <a:lstStyle/>
          <a:p>
            <a:pPr indent="-228600">
              <a:lnSpc>
                <a:spcPct val="90000"/>
              </a:lnSpc>
              <a:spcAft>
                <a:spcPts val="600"/>
              </a:spcAft>
              <a:buFont typeface="Arial" panose="020B0604020202020204" pitchFamily="34" charset="0"/>
              <a:buChar char="•"/>
            </a:pPr>
            <a:r>
              <a:rPr lang="en-US" sz="3000" b="1" i="1" dirty="0">
                <a:solidFill>
                  <a:srgbClr val="595959"/>
                </a:solidFill>
              </a:rPr>
              <a:t>Weaver</a:t>
            </a:r>
            <a:r>
              <a:rPr lang="en-US" sz="3000" b="1" dirty="0">
                <a:solidFill>
                  <a:srgbClr val="595959"/>
                </a:solidFill>
              </a:rPr>
              <a:t>, 171 F.4th 780</a:t>
            </a:r>
          </a:p>
          <a:p>
            <a:pPr marL="571500" indent="-228600">
              <a:lnSpc>
                <a:spcPct val="90000"/>
              </a:lnSpc>
              <a:spcAft>
                <a:spcPts val="600"/>
              </a:spcAft>
              <a:buFont typeface="Arial" panose="020B0604020202020204" pitchFamily="34" charset="0"/>
              <a:buChar char="•"/>
            </a:pPr>
            <a:r>
              <a:rPr lang="en-US" sz="3000" b="1" dirty="0">
                <a:solidFill>
                  <a:srgbClr val="595959"/>
                </a:solidFill>
              </a:rPr>
              <a:t>After Weaver was arrested, officers interrogated him and read the rights, BUT did not read the Waiver of Rights section</a:t>
            </a:r>
          </a:p>
          <a:p>
            <a:pPr marL="571500" indent="-228600">
              <a:lnSpc>
                <a:spcPct val="90000"/>
              </a:lnSpc>
              <a:spcAft>
                <a:spcPts val="600"/>
              </a:spcAft>
              <a:buFont typeface="Arial" panose="020B0604020202020204" pitchFamily="34" charset="0"/>
              <a:buChar char="•"/>
            </a:pPr>
            <a:r>
              <a:rPr lang="en-US" sz="3000" b="1" dirty="0">
                <a:solidFill>
                  <a:srgbClr val="595959"/>
                </a:solidFill>
              </a:rPr>
              <a:t>Slid the document across and stated, “Just sign this document saying I read the rights to you”</a:t>
            </a:r>
          </a:p>
          <a:p>
            <a:pPr marL="1028700" lvl="1" indent="-228600">
              <a:lnSpc>
                <a:spcPct val="90000"/>
              </a:lnSpc>
              <a:spcAft>
                <a:spcPts val="600"/>
              </a:spcAft>
              <a:buFont typeface="Arial" panose="020B0604020202020204" pitchFamily="34" charset="0"/>
              <a:buChar char="•"/>
            </a:pPr>
            <a:r>
              <a:rPr lang="en-US" sz="3000" b="1" dirty="0">
                <a:solidFill>
                  <a:srgbClr val="595959"/>
                </a:solidFill>
              </a:rPr>
              <a:t>Weaver signed the form under the pretense that it was an acknowledgement that Officer Mittan read his Miranda rights to him. </a:t>
            </a:r>
          </a:p>
          <a:p>
            <a:pPr marL="1028700" lvl="1" indent="-228600">
              <a:lnSpc>
                <a:spcPct val="90000"/>
              </a:lnSpc>
              <a:spcAft>
                <a:spcPts val="600"/>
              </a:spcAft>
              <a:buFont typeface="Arial" panose="020B0604020202020204" pitchFamily="34" charset="0"/>
              <a:buChar char="•"/>
            </a:pPr>
            <a:r>
              <a:rPr lang="en-US" sz="3000" b="1" dirty="0">
                <a:solidFill>
                  <a:srgbClr val="595959"/>
                </a:solidFill>
              </a:rPr>
              <a:t>Officer Mittan did not read the waiver section to Weaver, and Weaver did not appear to read the waiver section. </a:t>
            </a:r>
          </a:p>
          <a:p>
            <a:pPr marL="1028700" lvl="1" indent="-228600">
              <a:lnSpc>
                <a:spcPct val="90000"/>
              </a:lnSpc>
              <a:spcAft>
                <a:spcPts val="600"/>
              </a:spcAft>
              <a:buFont typeface="Arial" panose="020B0604020202020204" pitchFamily="34" charset="0"/>
              <a:buChar char="•"/>
            </a:pPr>
            <a:r>
              <a:rPr lang="en-US" sz="3000" b="1" dirty="0">
                <a:solidFill>
                  <a:srgbClr val="595959"/>
                </a:solidFill>
              </a:rPr>
              <a:t>Consequently, Weaver thought he was acknowledging being informed of his rights while the signature, according to the form, represented an express waiver of his rights. </a:t>
            </a:r>
          </a:p>
          <a:p>
            <a:pPr marL="1028700" lvl="1" indent="-228600">
              <a:lnSpc>
                <a:spcPct val="90000"/>
              </a:lnSpc>
              <a:spcAft>
                <a:spcPts val="600"/>
              </a:spcAft>
              <a:buFont typeface="Arial" panose="020B0604020202020204" pitchFamily="34" charset="0"/>
              <a:buChar char="•"/>
            </a:pPr>
            <a:r>
              <a:rPr lang="en-US" sz="3000" b="1" dirty="0">
                <a:solidFill>
                  <a:srgbClr val="595959"/>
                </a:solidFill>
              </a:rPr>
              <a:t>This was deceptive, as Officer Mittan acknowledges, negating the voluntariness of his express waiver. Although Officer Mittan assures that he was not trying to deceive Weaver, “the state of mind of the police is irrelevant to the question of the intelligence and voluntariness of [the suspect's] election to abandon his rights.” </a:t>
            </a:r>
          </a:p>
          <a:p>
            <a:pPr marL="571500" indent="-228600">
              <a:lnSpc>
                <a:spcPct val="90000"/>
              </a:lnSpc>
              <a:spcAft>
                <a:spcPts val="600"/>
              </a:spcAft>
              <a:buFont typeface="Arial" panose="020B0604020202020204" pitchFamily="34" charset="0"/>
              <a:buChar char="•"/>
            </a:pPr>
            <a:r>
              <a:rPr lang="en-US" sz="3000" b="1" dirty="0">
                <a:solidFill>
                  <a:srgbClr val="595959"/>
                </a:solidFill>
              </a:rPr>
              <a:t>Explicit waiver invalid, but was this an </a:t>
            </a:r>
            <a:r>
              <a:rPr lang="en-US" sz="3000" b="1" dirty="0">
                <a:solidFill>
                  <a:srgbClr val="FF0000"/>
                </a:solidFill>
              </a:rPr>
              <a:t>implicit</a:t>
            </a:r>
            <a:r>
              <a:rPr lang="en-US" sz="3000" b="1" dirty="0">
                <a:solidFill>
                  <a:srgbClr val="595959"/>
                </a:solidFill>
              </a:rPr>
              <a:t> </a:t>
            </a:r>
            <a:r>
              <a:rPr lang="en-US" sz="3000" b="1" dirty="0">
                <a:solidFill>
                  <a:srgbClr val="FF0000"/>
                </a:solidFill>
              </a:rPr>
              <a:t>waiver</a:t>
            </a:r>
            <a:r>
              <a:rPr lang="en-US" sz="3000" b="1" dirty="0">
                <a:solidFill>
                  <a:srgbClr val="595959"/>
                </a:solidFill>
              </a:rPr>
              <a:t> since Weaver just began talking?</a:t>
            </a:r>
          </a:p>
          <a:p>
            <a:pPr marL="457200" indent="-228600">
              <a:lnSpc>
                <a:spcPct val="90000"/>
              </a:lnSpc>
              <a:spcAft>
                <a:spcPts val="600"/>
              </a:spcAft>
              <a:buFont typeface="Arial" panose="020B0604020202020204" pitchFamily="34" charset="0"/>
              <a:buChar char="•"/>
            </a:pPr>
            <a:endParaRPr lang="en-US" sz="3000" dirty="0">
              <a:solidFill>
                <a:srgbClr val="595959"/>
              </a:solidFill>
            </a:endParaRPr>
          </a:p>
        </p:txBody>
      </p:sp>
      <p:pic>
        <p:nvPicPr>
          <p:cNvPr id="4" name="Picture 3">
            <a:extLst>
              <a:ext uri="{FF2B5EF4-FFF2-40B4-BE49-F238E27FC236}">
                <a16:creationId xmlns:a16="http://schemas.microsoft.com/office/drawing/2014/main" id="{8C75488D-8D5D-8723-73FE-33CDE8398929}"/>
              </a:ext>
            </a:extLst>
          </p:cNvPr>
          <p:cNvPicPr>
            <a:picLocks noChangeAspect="1"/>
          </p:cNvPicPr>
          <p:nvPr/>
        </p:nvPicPr>
        <p:blipFill>
          <a:blip r:embed="rId3"/>
          <a:stretch>
            <a:fillRect/>
          </a:stretch>
        </p:blipFill>
        <p:spPr>
          <a:xfrm>
            <a:off x="9524725" y="182654"/>
            <a:ext cx="8491536" cy="9990046"/>
          </a:xfrm>
          <a:prstGeom prst="rect">
            <a:avLst/>
          </a:prstGeom>
        </p:spPr>
      </p:pic>
      <p:sp>
        <p:nvSpPr>
          <p:cNvPr id="16" name="TextBox 16">
            <a:extLst>
              <a:ext uri="{FF2B5EF4-FFF2-40B4-BE49-F238E27FC236}">
                <a16:creationId xmlns:a16="http://schemas.microsoft.com/office/drawing/2014/main" id="{F7343F33-39A8-D328-08D1-D2D82ACFDF72}"/>
              </a:ext>
            </a:extLst>
          </p:cNvPr>
          <p:cNvSpPr txBox="1"/>
          <p:nvPr/>
        </p:nvSpPr>
        <p:spPr>
          <a:xfrm>
            <a:off x="152400" y="1234767"/>
            <a:ext cx="17830800" cy="970779"/>
          </a:xfrm>
          <a:prstGeom prst="rect">
            <a:avLst/>
          </a:prstGeom>
        </p:spPr>
        <p:txBody>
          <a:bodyPr wrap="square" lIns="0" tIns="0" rIns="0" bIns="0" rtlCol="0" anchor="t">
            <a:spAutoFit/>
          </a:bodyPr>
          <a:lstStyle/>
          <a:p>
            <a:pPr marL="457200" marR="0" lvl="0" indent="-457200" algn="l" defTabSz="914400" rtl="0" eaLnBrk="1" fontAlgn="auto" latinLnBrk="0" hangingPunct="1">
              <a:lnSpc>
                <a:spcPts val="3400"/>
              </a:lnSpc>
              <a:spcBef>
                <a:spcPts val="0"/>
              </a:spcBef>
              <a:spcAft>
                <a:spcPts val="600"/>
              </a:spcAft>
              <a:buClrTx/>
              <a:buSzTx/>
              <a:buFont typeface="Arial" panose="020B0604020202020204" pitchFamily="34" charset="0"/>
              <a:buChar char="•"/>
              <a:tabLst/>
              <a:defRPr/>
            </a:pPr>
            <a:endParaRPr lang="en-US" sz="2800" b="1">
              <a:solidFill>
                <a:srgbClr val="022759"/>
              </a:solidFill>
              <a:latin typeface="Klein Bold"/>
              <a:ea typeface="Klein Bold"/>
              <a:cs typeface="Klein Bold"/>
              <a:sym typeface="Klein Bold"/>
            </a:endParaRPr>
          </a:p>
          <a:p>
            <a:pPr marL="457200" marR="0" lvl="0" indent="-457200" algn="l" defTabSz="914400" rtl="0" eaLnBrk="1" fontAlgn="auto" latinLnBrk="0" hangingPunct="1">
              <a:lnSpc>
                <a:spcPts val="3400"/>
              </a:lnSpc>
              <a:spcBef>
                <a:spcPts val="0"/>
              </a:spcBef>
              <a:spcAft>
                <a:spcPts val="600"/>
              </a:spcAft>
              <a:buClrTx/>
              <a:buSzTx/>
              <a:buFont typeface="Arial" panose="020B0604020202020204" pitchFamily="34" charset="0"/>
              <a:buChar char="•"/>
              <a:tabLst/>
              <a:defRPr/>
            </a:pPr>
            <a:endParaRPr kumimoji="0" lang="en-US" sz="3400" b="1" i="0" u="none" strike="noStrike" kern="1200" cap="none" spc="0" normalizeH="0" baseline="0" noProof="0">
              <a:ln>
                <a:noFill/>
              </a:ln>
              <a:solidFill>
                <a:srgbClr val="022759"/>
              </a:solidFill>
              <a:effectLst/>
              <a:uLnTx/>
              <a:uFillTx/>
              <a:latin typeface="Klein Bold"/>
              <a:ea typeface="Klein Bold"/>
              <a:cs typeface="Klein Bold"/>
              <a:sym typeface="Klein Bold"/>
            </a:endParaRPr>
          </a:p>
        </p:txBody>
      </p:sp>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13292581-E8FB-31D3-B829-21C0B0FDF494}"/>
                  </a:ext>
                </a:extLst>
              </p14:cNvPr>
              <p14:cNvContentPartPr/>
              <p14:nvPr/>
            </p14:nvContentPartPr>
            <p14:xfrm>
              <a:off x="13253836" y="5290738"/>
              <a:ext cx="1357560" cy="46440"/>
            </p14:xfrm>
          </p:contentPart>
        </mc:Choice>
        <mc:Fallback xmlns="">
          <p:pic>
            <p:nvPicPr>
              <p:cNvPr id="5" name="Ink 4">
                <a:extLst>
                  <a:ext uri="{FF2B5EF4-FFF2-40B4-BE49-F238E27FC236}">
                    <a16:creationId xmlns:a16="http://schemas.microsoft.com/office/drawing/2014/main" id="{13292581-E8FB-31D3-B829-21C0B0FDF494}"/>
                  </a:ext>
                </a:extLst>
              </p:cNvPr>
              <p:cNvPicPr/>
              <p:nvPr/>
            </p:nvPicPr>
            <p:blipFill>
              <a:blip r:embed="rId5"/>
              <a:stretch>
                <a:fillRect/>
              </a:stretch>
            </p:blipFill>
            <p:spPr>
              <a:xfrm>
                <a:off x="13200196" y="5183098"/>
                <a:ext cx="146520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8D0583CC-1CF5-F598-B972-CA828A292302}"/>
                  </a:ext>
                </a:extLst>
              </p14:cNvPr>
              <p14:cNvContentPartPr/>
              <p14:nvPr/>
            </p14:nvContentPartPr>
            <p14:xfrm>
              <a:off x="10984426" y="5492554"/>
              <a:ext cx="5778660" cy="529848"/>
            </p14:xfrm>
          </p:contentPart>
        </mc:Choice>
        <mc:Fallback xmlns="">
          <p:pic>
            <p:nvPicPr>
              <p:cNvPr id="7" name="Ink 6">
                <a:extLst>
                  <a:ext uri="{FF2B5EF4-FFF2-40B4-BE49-F238E27FC236}">
                    <a16:creationId xmlns:a16="http://schemas.microsoft.com/office/drawing/2014/main" id="{8D0583CC-1CF5-F598-B972-CA828A292302}"/>
                  </a:ext>
                </a:extLst>
              </p:cNvPr>
              <p:cNvPicPr/>
              <p:nvPr/>
            </p:nvPicPr>
            <p:blipFill>
              <a:blip r:embed="rId7"/>
              <a:stretch>
                <a:fillRect/>
              </a:stretch>
            </p:blipFill>
            <p:spPr>
              <a:xfrm>
                <a:off x="10930787" y="5384569"/>
                <a:ext cx="5886299" cy="74545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7A458BE3-1DE7-3D41-C422-C980CB4AA8F7}"/>
                  </a:ext>
                </a:extLst>
              </p14:cNvPr>
              <p14:cNvContentPartPr/>
              <p14:nvPr/>
            </p14:nvContentPartPr>
            <p14:xfrm>
              <a:off x="15997396" y="5634178"/>
              <a:ext cx="360" cy="360"/>
            </p14:xfrm>
          </p:contentPart>
        </mc:Choice>
        <mc:Fallback xmlns="">
          <p:pic>
            <p:nvPicPr>
              <p:cNvPr id="8" name="Ink 7">
                <a:extLst>
                  <a:ext uri="{FF2B5EF4-FFF2-40B4-BE49-F238E27FC236}">
                    <a16:creationId xmlns:a16="http://schemas.microsoft.com/office/drawing/2014/main" id="{7A458BE3-1DE7-3D41-C422-C980CB4AA8F7}"/>
                  </a:ext>
                </a:extLst>
              </p:cNvPr>
              <p:cNvPicPr/>
              <p:nvPr/>
            </p:nvPicPr>
            <p:blipFill>
              <a:blip r:embed="rId9"/>
              <a:stretch>
                <a:fillRect/>
              </a:stretch>
            </p:blipFill>
            <p:spPr>
              <a:xfrm>
                <a:off x="15943396" y="5526178"/>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6AFE5448-0057-A84D-9263-4A2F0F81F1E6}"/>
                  </a:ext>
                </a:extLst>
              </p14:cNvPr>
              <p14:cNvContentPartPr/>
              <p14:nvPr/>
            </p14:nvContentPartPr>
            <p14:xfrm>
              <a:off x="11037316" y="5809498"/>
              <a:ext cx="5717520" cy="28080"/>
            </p14:xfrm>
          </p:contentPart>
        </mc:Choice>
        <mc:Fallback xmlns="">
          <p:pic>
            <p:nvPicPr>
              <p:cNvPr id="10" name="Ink 9">
                <a:extLst>
                  <a:ext uri="{FF2B5EF4-FFF2-40B4-BE49-F238E27FC236}">
                    <a16:creationId xmlns:a16="http://schemas.microsoft.com/office/drawing/2014/main" id="{6AFE5448-0057-A84D-9263-4A2F0F81F1E6}"/>
                  </a:ext>
                </a:extLst>
              </p:cNvPr>
              <p:cNvPicPr/>
              <p:nvPr/>
            </p:nvPicPr>
            <p:blipFill>
              <a:blip r:embed="rId11"/>
              <a:stretch>
                <a:fillRect/>
              </a:stretch>
            </p:blipFill>
            <p:spPr>
              <a:xfrm>
                <a:off x="10983676" y="5701498"/>
                <a:ext cx="582516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E492FF79-7FBD-3CA6-E752-667779AB49EA}"/>
                  </a:ext>
                </a:extLst>
              </p14:cNvPr>
              <p14:cNvContentPartPr/>
              <p14:nvPr/>
            </p14:nvContentPartPr>
            <p14:xfrm>
              <a:off x="11055676" y="5633818"/>
              <a:ext cx="5634720" cy="37080"/>
            </p14:xfrm>
          </p:contentPart>
        </mc:Choice>
        <mc:Fallback xmlns="">
          <p:pic>
            <p:nvPicPr>
              <p:cNvPr id="12" name="Ink 11">
                <a:extLst>
                  <a:ext uri="{FF2B5EF4-FFF2-40B4-BE49-F238E27FC236}">
                    <a16:creationId xmlns:a16="http://schemas.microsoft.com/office/drawing/2014/main" id="{E492FF79-7FBD-3CA6-E752-667779AB49EA}"/>
                  </a:ext>
                </a:extLst>
              </p:cNvPr>
              <p:cNvPicPr/>
              <p:nvPr/>
            </p:nvPicPr>
            <p:blipFill>
              <a:blip r:embed="rId13"/>
              <a:stretch>
                <a:fillRect/>
              </a:stretch>
            </p:blipFill>
            <p:spPr>
              <a:xfrm>
                <a:off x="11001676" y="5526178"/>
                <a:ext cx="5742360" cy="252720"/>
              </a:xfrm>
              <a:prstGeom prst="rect">
                <a:avLst/>
              </a:prstGeom>
            </p:spPr>
          </p:pic>
        </mc:Fallback>
      </mc:AlternateContent>
    </p:spTree>
    <p:extLst>
      <p:ext uri="{BB962C8B-B14F-4D97-AF65-F5344CB8AC3E}">
        <p14:creationId xmlns:p14="http://schemas.microsoft.com/office/powerpoint/2010/main" val="1582581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E7910075-4B09-3DC4-6951-D89A1234AAB4}"/>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0C47E5C6-0AAA-D4B4-11D2-FA144FC69581}"/>
              </a:ext>
            </a:extLst>
          </p:cNvPr>
          <p:cNvSpPr txBox="1"/>
          <p:nvPr/>
        </p:nvSpPr>
        <p:spPr>
          <a:xfrm>
            <a:off x="9753600" y="876300"/>
            <a:ext cx="9448800" cy="4015202"/>
          </a:xfrm>
          <a:prstGeom prst="rect">
            <a:avLst/>
          </a:prstGeom>
        </p:spPr>
        <p:txBody>
          <a:bodyPr wrap="square" lIns="0" tIns="0" rIns="0" bIns="0" rtlCol="0" anchor="t">
            <a:spAutoFit/>
          </a:bodyPr>
          <a:lstStyle/>
          <a:p>
            <a:pPr marL="0" lvl="0" indent="0" algn="l">
              <a:lnSpc>
                <a:spcPts val="10608"/>
              </a:lnSpc>
              <a:spcBef>
                <a:spcPct val="0"/>
              </a:spcBef>
            </a:pPr>
            <a:r>
              <a:rPr lang="en-US" sz="7200" b="1" u="none" dirty="0">
                <a:solidFill>
                  <a:srgbClr val="022759"/>
                </a:solidFill>
                <a:latin typeface="Klein Condensed Bold"/>
                <a:ea typeface="Klein Condensed Bold"/>
                <a:cs typeface="Klein Condensed Bold"/>
                <a:sym typeface="Klein Condensed Bold"/>
              </a:rPr>
              <a:t>Sex, Guns, and Drugs </a:t>
            </a:r>
          </a:p>
          <a:p>
            <a:pPr marL="0" lvl="0" indent="0" algn="l">
              <a:lnSpc>
                <a:spcPts val="10608"/>
              </a:lnSpc>
              <a:spcBef>
                <a:spcPct val="0"/>
              </a:spcBef>
            </a:pPr>
            <a:r>
              <a:rPr lang="en-US" sz="7200" b="1" u="none" dirty="0">
                <a:solidFill>
                  <a:srgbClr val="022759"/>
                </a:solidFill>
                <a:latin typeface="Klein Condensed Bold"/>
                <a:ea typeface="Klein Condensed Bold"/>
                <a:cs typeface="Klein Condensed Bold"/>
                <a:sym typeface="Klein Condensed Bold"/>
              </a:rPr>
              <a:t>Sentencing Enhancements</a:t>
            </a:r>
          </a:p>
        </p:txBody>
      </p:sp>
      <p:sp>
        <p:nvSpPr>
          <p:cNvPr id="15" name="AutoShape 15">
            <a:extLst>
              <a:ext uri="{FF2B5EF4-FFF2-40B4-BE49-F238E27FC236}">
                <a16:creationId xmlns:a16="http://schemas.microsoft.com/office/drawing/2014/main" id="{E603E186-3987-6C11-EA8B-D46080DD9467}"/>
              </a:ext>
            </a:extLst>
          </p:cNvPr>
          <p:cNvSpPr/>
          <p:nvPr/>
        </p:nvSpPr>
        <p:spPr>
          <a:xfrm rot="5400000">
            <a:off x="3411657" y="5950262"/>
            <a:ext cx="8663952" cy="0"/>
          </a:xfrm>
          <a:prstGeom prst="line">
            <a:avLst/>
          </a:prstGeom>
          <a:ln w="9525" cap="rnd">
            <a:solidFill>
              <a:srgbClr val="C3CDFF"/>
            </a:solidFill>
            <a:prstDash val="solid"/>
            <a:headEnd type="none" w="sm" len="sm"/>
            <a:tailEnd type="none" w="sm" len="sm"/>
          </a:ln>
        </p:spPr>
        <p:txBody>
          <a:bodyPr/>
          <a:lstStyle/>
          <a:p>
            <a:endParaRPr lang="en-US"/>
          </a:p>
        </p:txBody>
      </p:sp>
      <p:pic>
        <p:nvPicPr>
          <p:cNvPr id="8198" name="Picture 6" descr="7 charged after guns, drugs found at short-term rental in North Nashville,  TN">
            <a:extLst>
              <a:ext uri="{FF2B5EF4-FFF2-40B4-BE49-F238E27FC236}">
                <a16:creationId xmlns:a16="http://schemas.microsoft.com/office/drawing/2014/main" id="{D8614755-FEA9-7903-C46B-669921CA7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4987"/>
            <a:ext cx="8096626" cy="10037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495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68D9837C-3E31-A9F9-0B4A-A1E538207900}"/>
            </a:ext>
          </a:extLst>
        </p:cNvPr>
        <p:cNvGrpSpPr/>
        <p:nvPr/>
      </p:nvGrpSpPr>
      <p:grpSpPr>
        <a:xfrm>
          <a:off x="0" y="0"/>
          <a:ext cx="0" cy="0"/>
          <a:chOff x="0" y="0"/>
          <a:chExt cx="0" cy="0"/>
        </a:xfrm>
      </p:grpSpPr>
      <p:sp>
        <p:nvSpPr>
          <p:cNvPr id="15" name="AutoShape 15">
            <a:extLst>
              <a:ext uri="{FF2B5EF4-FFF2-40B4-BE49-F238E27FC236}">
                <a16:creationId xmlns:a16="http://schemas.microsoft.com/office/drawing/2014/main" id="{835BA9C8-59A7-EF55-F3CD-703E6AA916D3}"/>
              </a:ext>
            </a:extLst>
          </p:cNvPr>
          <p:cNvSpPr/>
          <p:nvPr/>
        </p:nvSpPr>
        <p:spPr>
          <a:xfrm rot="5400000">
            <a:off x="3411657" y="5950262"/>
            <a:ext cx="8663952" cy="0"/>
          </a:xfrm>
          <a:prstGeom prst="line">
            <a:avLst/>
          </a:prstGeom>
          <a:ln w="9525" cap="rnd">
            <a:solidFill>
              <a:srgbClr val="C3CDFF"/>
            </a:solidFill>
            <a:prstDash val="solid"/>
            <a:headEnd type="none" w="sm" len="sm"/>
            <a:tailEnd type="none" w="sm" len="sm"/>
          </a:ln>
        </p:spPr>
        <p:txBody>
          <a:bodyPr/>
          <a:lstStyle/>
          <a:p>
            <a:endParaRPr lang="en-US"/>
          </a:p>
        </p:txBody>
      </p:sp>
      <p:sp>
        <p:nvSpPr>
          <p:cNvPr id="4" name="TextBox 3">
            <a:extLst>
              <a:ext uri="{FF2B5EF4-FFF2-40B4-BE49-F238E27FC236}">
                <a16:creationId xmlns:a16="http://schemas.microsoft.com/office/drawing/2014/main" id="{3EA0CDF6-7F31-8A56-0C45-3532E30B9356}"/>
              </a:ext>
            </a:extLst>
          </p:cNvPr>
          <p:cNvSpPr txBox="1"/>
          <p:nvPr/>
        </p:nvSpPr>
        <p:spPr>
          <a:xfrm>
            <a:off x="0" y="608775"/>
            <a:ext cx="18059394" cy="10248960"/>
          </a:xfrm>
          <a:prstGeom prst="rect">
            <a:avLst/>
          </a:prstGeom>
          <a:noFill/>
        </p:spPr>
        <p:txBody>
          <a:bodyPr wrap="square">
            <a:spAutoFit/>
          </a:bodyPr>
          <a:lstStyle/>
          <a:p>
            <a:r>
              <a:rPr lang="en-US" sz="2150" b="1" i="1" dirty="0">
                <a:solidFill>
                  <a:schemeClr val="accent5"/>
                </a:solidFill>
                <a:latin typeface="Klein Bold"/>
              </a:rPr>
              <a:t>Lopez</a:t>
            </a:r>
            <a:r>
              <a:rPr lang="en-US" sz="2150" b="1" dirty="0">
                <a:solidFill>
                  <a:srgbClr val="022759"/>
                </a:solidFill>
                <a:latin typeface="Klein Bold"/>
              </a:rPr>
              <a:t>, 168 F.4th 316</a:t>
            </a:r>
          </a:p>
          <a:p>
            <a:pPr marL="342900" indent="-342900">
              <a:buFont typeface="Arial" panose="020B0604020202020204" pitchFamily="34" charset="0"/>
              <a:buChar char="•"/>
            </a:pPr>
            <a:r>
              <a:rPr lang="en-US" sz="2150" b="1" dirty="0">
                <a:solidFill>
                  <a:srgbClr val="022759"/>
                </a:solidFill>
                <a:latin typeface="Klein Bold"/>
              </a:rPr>
              <a:t>2G2.2b3B - </a:t>
            </a:r>
            <a:r>
              <a:rPr lang="en-US" sz="2150" b="1" dirty="0">
                <a:solidFill>
                  <a:schemeClr val="accent2"/>
                </a:solidFill>
                <a:latin typeface="Klein Bold"/>
              </a:rPr>
              <a:t>5-level pecuniary gain </a:t>
            </a:r>
            <a:r>
              <a:rPr lang="en-US" sz="2150" b="1" dirty="0">
                <a:solidFill>
                  <a:srgbClr val="022759"/>
                </a:solidFill>
                <a:latin typeface="Klein Bold"/>
              </a:rPr>
              <a:t>= affirmed; implicit agreement to trade CP for CP; chatroom for CP (worse than P2P network); P2P does not qualify because a pure download does not show intent to receive pecuniary gain; these chat rooms do show intent </a:t>
            </a:r>
          </a:p>
          <a:p>
            <a:pPr marL="342900" indent="-342900">
              <a:buFont typeface="Arial" panose="020B0604020202020204" pitchFamily="34" charset="0"/>
              <a:buChar char="•"/>
            </a:pPr>
            <a:r>
              <a:rPr lang="en-US" sz="2150" b="1" dirty="0">
                <a:solidFill>
                  <a:srgbClr val="022759"/>
                </a:solidFill>
                <a:latin typeface="Klein Bold"/>
              </a:rPr>
              <a:t>2G2.2b5 </a:t>
            </a:r>
            <a:r>
              <a:rPr lang="en-US" sz="2150" b="1" dirty="0">
                <a:solidFill>
                  <a:schemeClr val="accent2"/>
                </a:solidFill>
                <a:latin typeface="Klein Bold"/>
              </a:rPr>
              <a:t>5-level increase for pattern of sexual abuse or exploitation of a minor </a:t>
            </a:r>
            <a:r>
              <a:rPr lang="en-US" sz="2150" b="1" dirty="0">
                <a:solidFill>
                  <a:srgbClr val="022759"/>
                </a:solidFill>
                <a:latin typeface="Klein Bold"/>
              </a:rPr>
              <a:t>– vacated </a:t>
            </a:r>
            <a:r>
              <a:rPr lang="en-US" sz="2150" b="1" dirty="0" err="1">
                <a:solidFill>
                  <a:srgbClr val="022759"/>
                </a:solidFill>
                <a:latin typeface="Klein Bold"/>
              </a:rPr>
              <a:t>bc</a:t>
            </a:r>
            <a:r>
              <a:rPr lang="en-US" sz="2150" b="1" dirty="0">
                <a:solidFill>
                  <a:srgbClr val="022759"/>
                </a:solidFill>
                <a:latin typeface="Klein Bold"/>
              </a:rPr>
              <a:t> there were not 2 prior instances (current offense does not count as one); gov may present evidence at remand</a:t>
            </a:r>
          </a:p>
          <a:p>
            <a:r>
              <a:rPr lang="en-US" sz="2150" b="1" i="1" dirty="0">
                <a:solidFill>
                  <a:schemeClr val="accent5"/>
                </a:solidFill>
                <a:latin typeface="Klein Bold"/>
              </a:rPr>
              <a:t>Fucito</a:t>
            </a:r>
            <a:r>
              <a:rPr lang="en-US" sz="2150" b="1" dirty="0">
                <a:solidFill>
                  <a:srgbClr val="022759"/>
                </a:solidFill>
                <a:latin typeface="Klein Bold"/>
              </a:rPr>
              <a:t>, 129 F.4</a:t>
            </a:r>
            <a:r>
              <a:rPr lang="en-US" sz="2150" b="1" baseline="30000" dirty="0">
                <a:solidFill>
                  <a:srgbClr val="022759"/>
                </a:solidFill>
                <a:latin typeface="Klein Bold"/>
              </a:rPr>
              <a:t>th</a:t>
            </a:r>
            <a:r>
              <a:rPr lang="en-US" sz="2150" b="1" dirty="0">
                <a:solidFill>
                  <a:srgbClr val="022759"/>
                </a:solidFill>
                <a:latin typeface="Klein Bold"/>
              </a:rPr>
              <a:t> 289</a:t>
            </a:r>
          </a:p>
          <a:p>
            <a:pPr marL="342900" indent="-342900">
              <a:buFont typeface="Arial" panose="020B0604020202020204" pitchFamily="34" charset="0"/>
              <a:buChar char="•"/>
            </a:pPr>
            <a:r>
              <a:rPr lang="en-US" sz="2150" b="1" dirty="0">
                <a:solidFill>
                  <a:srgbClr val="022759"/>
                </a:solidFill>
                <a:latin typeface="Klein Bold"/>
              </a:rPr>
              <a:t>Fucito chatting with UC cop and traded CP for possible meetup with minor; </a:t>
            </a:r>
          </a:p>
          <a:p>
            <a:pPr marL="342900" indent="-342900">
              <a:buFont typeface="Arial" panose="020B0604020202020204" pitchFamily="34" charset="0"/>
              <a:buChar char="•"/>
            </a:pPr>
            <a:r>
              <a:rPr lang="en-US" sz="2150" b="1" dirty="0">
                <a:solidFill>
                  <a:srgbClr val="022759"/>
                </a:solidFill>
                <a:latin typeface="Klein Bold"/>
              </a:rPr>
              <a:t>2G2.2b3B – argued no agreement; Court found trading CP for meetup satisfied; no actual gain is not required</a:t>
            </a:r>
          </a:p>
          <a:p>
            <a:pPr marL="342900" indent="-342900">
              <a:buFont typeface="Arial" panose="020B0604020202020204" pitchFamily="34" charset="0"/>
              <a:buChar char="•"/>
            </a:pPr>
            <a:r>
              <a:rPr lang="en-US" sz="2150" b="1" dirty="0">
                <a:solidFill>
                  <a:srgbClr val="022759"/>
                </a:solidFill>
                <a:latin typeface="Klein Bold"/>
              </a:rPr>
              <a:t>600 images enhancement – can they include duplicates?  YES – each image counts; regardless of duplicate or copy</a:t>
            </a:r>
          </a:p>
          <a:p>
            <a:r>
              <a:rPr lang="en-US" sz="2150" b="1" i="1" dirty="0">
                <a:solidFill>
                  <a:schemeClr val="accent5"/>
                </a:solidFill>
                <a:latin typeface="Klein Bold"/>
              </a:rPr>
              <a:t>Quintanilla-Matamoros</a:t>
            </a:r>
            <a:r>
              <a:rPr lang="en-US" sz="2150" b="1" dirty="0">
                <a:solidFill>
                  <a:srgbClr val="022759"/>
                </a:solidFill>
                <a:latin typeface="Klein Bold"/>
              </a:rPr>
              <a:t>, 164 F.4</a:t>
            </a:r>
            <a:r>
              <a:rPr lang="en-US" sz="2150" b="1" baseline="30000" dirty="0">
                <a:solidFill>
                  <a:srgbClr val="022759"/>
                </a:solidFill>
                <a:latin typeface="Klein Bold"/>
              </a:rPr>
              <a:t>th</a:t>
            </a:r>
            <a:r>
              <a:rPr lang="en-US" sz="2150" b="1" dirty="0">
                <a:solidFill>
                  <a:srgbClr val="022759"/>
                </a:solidFill>
                <a:latin typeface="Klein Bold"/>
              </a:rPr>
              <a:t> 366</a:t>
            </a:r>
          </a:p>
          <a:p>
            <a:pPr marL="342900" indent="-342900">
              <a:buFont typeface="Arial" panose="020B0604020202020204" pitchFamily="34" charset="0"/>
              <a:buChar char="•"/>
            </a:pPr>
            <a:r>
              <a:rPr lang="en-US" sz="2150" b="1" dirty="0">
                <a:solidFill>
                  <a:srgbClr val="022759"/>
                </a:solidFill>
                <a:latin typeface="Klein Bold"/>
              </a:rPr>
              <a:t>Tier I or Tier III offender – categorical approach; look at state conviction to see if conduct is broader - TX 22.011</a:t>
            </a:r>
          </a:p>
          <a:p>
            <a:pPr marL="342900" indent="-342900">
              <a:buFont typeface="Arial" panose="020B0604020202020204" pitchFamily="34" charset="0"/>
              <a:buChar char="•"/>
            </a:pPr>
            <a:r>
              <a:rPr lang="en-US" sz="2150" b="1" dirty="0">
                <a:solidFill>
                  <a:srgbClr val="022759"/>
                </a:solidFill>
                <a:latin typeface="Klein Bold"/>
              </a:rPr>
              <a:t>Can be convicted under Texas statute by having consensual intercourse with a child under 17 years old, but not necessarily under 18 U.S.C. §§ 2241 or 2242; does not qualify as Tier II either; this is a Tier I offense (least severe)</a:t>
            </a:r>
          </a:p>
          <a:p>
            <a:pPr marL="342900" indent="-342900">
              <a:buFont typeface="Arial" panose="020B0604020202020204" pitchFamily="34" charset="0"/>
              <a:buChar char="•"/>
            </a:pPr>
            <a:r>
              <a:rPr lang="en-US" sz="2150" b="1" dirty="0">
                <a:solidFill>
                  <a:srgbClr val="022759"/>
                </a:solidFill>
                <a:latin typeface="Klein Bold"/>
              </a:rPr>
              <a:t>Parties agreed to this Tier reduction…Judge Ho concurred in judgment, but not to binding precedent since the reduction was agreed by parties</a:t>
            </a:r>
          </a:p>
          <a:p>
            <a:r>
              <a:rPr lang="en-US" sz="2150" b="1" i="1" dirty="0">
                <a:solidFill>
                  <a:schemeClr val="accent5"/>
                </a:solidFill>
                <a:latin typeface="Klein Bold"/>
              </a:rPr>
              <a:t>Jimenez</a:t>
            </a:r>
            <a:r>
              <a:rPr lang="en-US" sz="2150" b="1" dirty="0">
                <a:solidFill>
                  <a:srgbClr val="022759"/>
                </a:solidFill>
                <a:latin typeface="Klein Bold"/>
              </a:rPr>
              <a:t>, 158 F.4</a:t>
            </a:r>
            <a:r>
              <a:rPr lang="en-US" sz="2150" b="1" baseline="30000" dirty="0">
                <a:solidFill>
                  <a:srgbClr val="022759"/>
                </a:solidFill>
                <a:latin typeface="Klein Bold"/>
              </a:rPr>
              <a:t>th</a:t>
            </a:r>
            <a:r>
              <a:rPr lang="en-US" sz="2150" b="1" dirty="0">
                <a:solidFill>
                  <a:srgbClr val="022759"/>
                </a:solidFill>
                <a:latin typeface="Klein Bold"/>
              </a:rPr>
              <a:t> 628</a:t>
            </a:r>
          </a:p>
          <a:p>
            <a:pPr marL="342900" indent="-342900">
              <a:buFont typeface="Arial" panose="020B0604020202020204" pitchFamily="34" charset="0"/>
              <a:buChar char="•"/>
            </a:pPr>
            <a:r>
              <a:rPr lang="en-US" sz="2150" b="1" dirty="0">
                <a:solidFill>
                  <a:srgbClr val="022759"/>
                </a:solidFill>
                <a:latin typeface="Klein Bold"/>
              </a:rPr>
              <a:t>Sexting with minor, even though nonphysical act, is sexual activity under 2422(b) – enticement</a:t>
            </a:r>
          </a:p>
          <a:p>
            <a:r>
              <a:rPr lang="en-US" sz="2150" b="1" i="1" dirty="0">
                <a:solidFill>
                  <a:schemeClr val="accent5"/>
                </a:solidFill>
                <a:latin typeface="Klein Bold"/>
              </a:rPr>
              <a:t>Lowe</a:t>
            </a:r>
            <a:r>
              <a:rPr lang="en-US" sz="2150" b="1" dirty="0">
                <a:solidFill>
                  <a:srgbClr val="022759"/>
                </a:solidFill>
                <a:latin typeface="Klein Bold"/>
              </a:rPr>
              <a:t>, 165 F.4th 947</a:t>
            </a:r>
          </a:p>
          <a:p>
            <a:pPr marL="285750" indent="-285750">
              <a:buFont typeface="Arial" panose="020B0604020202020204" pitchFamily="34" charset="0"/>
              <a:buChar char="•"/>
            </a:pPr>
            <a:r>
              <a:rPr lang="en-US" sz="2150" b="1" dirty="0">
                <a:solidFill>
                  <a:srgbClr val="022759"/>
                </a:solidFill>
                <a:latin typeface="Klein Bold"/>
              </a:rPr>
              <a:t>Lowe objected to </a:t>
            </a:r>
            <a:r>
              <a:rPr lang="en-US" sz="2150" b="1" dirty="0">
                <a:solidFill>
                  <a:schemeClr val="accent2"/>
                </a:solidFill>
                <a:latin typeface="Klein Bold"/>
              </a:rPr>
              <a:t>2G1.1b3 enhancement</a:t>
            </a:r>
            <a:r>
              <a:rPr lang="en-US" sz="2150" b="1" dirty="0">
                <a:solidFill>
                  <a:srgbClr val="022759"/>
                </a:solidFill>
                <a:latin typeface="Klein Bold"/>
              </a:rPr>
              <a:t>, contending that “distribution” does not include “mere solicitation” and that there was no evidence he had transferred H.H.'s images and videos to others or made them public. The probation officer, citing U.S.S.G. § 2G2.1 (comment n.3), said that the enhancement applied because Lowe had “aided, abetted, and induced the victim to produce child pornography” and send it to him via Snapchat.</a:t>
            </a:r>
          </a:p>
          <a:p>
            <a:pPr marL="285750" indent="-285750">
              <a:buFont typeface="Arial" panose="020B0604020202020204" pitchFamily="34" charset="0"/>
              <a:buChar char="•"/>
            </a:pPr>
            <a:r>
              <a:rPr lang="en-US" sz="2150" b="1" dirty="0">
                <a:solidFill>
                  <a:srgbClr val="022759"/>
                </a:solidFill>
                <a:latin typeface="Klein Bold"/>
              </a:rPr>
              <a:t>It strains credulity to suggest that Lowe, who demanded and coercively obtained child sexual abuse materials, had “merely” solicited them from a child victim. In fact, Lowe became an “active participant” in the distribution—he threatened to expose the female child victim, specified which intimate pictures he desired, demanded when he wanted the images sent, articulated the manner and means of sending them, and coerced the victim into sending additional images when she failed to send precisely what he contemplated. Lowe's painstaking efforts, replete with instances of coercion and control, do not constitute mere solicitation.</a:t>
            </a:r>
          </a:p>
          <a:p>
            <a:pPr marL="342900" indent="-342900">
              <a:buFont typeface="Arial" panose="020B0604020202020204" pitchFamily="34" charset="0"/>
              <a:buChar char="•"/>
            </a:pPr>
            <a:endParaRPr lang="en-US" sz="2150" b="1" dirty="0">
              <a:solidFill>
                <a:srgbClr val="022759"/>
              </a:solidFill>
              <a:latin typeface="Klein Bold"/>
            </a:endParaRPr>
          </a:p>
        </p:txBody>
      </p:sp>
      <p:pic>
        <p:nvPicPr>
          <p:cNvPr id="3" name="Graphic 2" descr="Heart With Arrow with solid fill">
            <a:extLst>
              <a:ext uri="{FF2B5EF4-FFF2-40B4-BE49-F238E27FC236}">
                <a16:creationId xmlns:a16="http://schemas.microsoft.com/office/drawing/2014/main" id="{3C99FD3C-9626-D5FE-005F-8781CB5AF2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72497" y="180439"/>
            <a:ext cx="914400" cy="914400"/>
          </a:xfrm>
          <a:prstGeom prst="rect">
            <a:avLst/>
          </a:prstGeom>
        </p:spPr>
      </p:pic>
    </p:spTree>
    <p:extLst>
      <p:ext uri="{BB962C8B-B14F-4D97-AF65-F5344CB8AC3E}">
        <p14:creationId xmlns:p14="http://schemas.microsoft.com/office/powerpoint/2010/main" val="3411971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5B104C3B-9B5A-0485-AACC-FCC66A6B17C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C4D1D65-5DC4-5410-6B99-6ED000B029C4}"/>
              </a:ext>
            </a:extLst>
          </p:cNvPr>
          <p:cNvSpPr txBox="1"/>
          <p:nvPr/>
        </p:nvSpPr>
        <p:spPr>
          <a:xfrm>
            <a:off x="25400" y="930564"/>
            <a:ext cx="17983200" cy="7909858"/>
          </a:xfrm>
          <a:prstGeom prst="rect">
            <a:avLst/>
          </a:prstGeom>
          <a:noFill/>
        </p:spPr>
        <p:txBody>
          <a:bodyPr wrap="square" rtlCol="0">
            <a:spAutoFit/>
          </a:bodyPr>
          <a:lstStyle/>
          <a:p>
            <a:r>
              <a:rPr lang="en-US" sz="2300" b="1" i="1" dirty="0">
                <a:solidFill>
                  <a:schemeClr val="accent5"/>
                </a:solidFill>
                <a:latin typeface="Klein Bold"/>
              </a:rPr>
              <a:t>Castro</a:t>
            </a:r>
            <a:r>
              <a:rPr lang="en-US" sz="2300" b="1" dirty="0">
                <a:solidFill>
                  <a:srgbClr val="022759"/>
                </a:solidFill>
                <a:latin typeface="Klein Bold"/>
              </a:rPr>
              <a:t>, 159 F.4</a:t>
            </a:r>
            <a:r>
              <a:rPr lang="en-US" sz="2300" b="1" baseline="30000" dirty="0">
                <a:solidFill>
                  <a:srgbClr val="022759"/>
                </a:solidFill>
                <a:latin typeface="Klein Bold"/>
              </a:rPr>
              <a:t>th</a:t>
            </a:r>
            <a:r>
              <a:rPr lang="en-US" sz="2300" b="1" dirty="0">
                <a:solidFill>
                  <a:srgbClr val="022759"/>
                </a:solidFill>
                <a:latin typeface="Klein Bold"/>
              </a:rPr>
              <a:t> 955</a:t>
            </a:r>
          </a:p>
          <a:p>
            <a:pPr marL="342900" indent="-342900">
              <a:buFont typeface="Arial" panose="020B0604020202020204" pitchFamily="34" charset="0"/>
              <a:buChar char="•"/>
            </a:pPr>
            <a:r>
              <a:rPr lang="en-US" sz="2300" b="1" dirty="0">
                <a:solidFill>
                  <a:srgbClr val="022759"/>
                </a:solidFill>
                <a:latin typeface="Klein Bold"/>
              </a:rPr>
              <a:t>Drug distribution; confessed to owning apt in </a:t>
            </a:r>
            <a:r>
              <a:rPr lang="en-US" sz="2300" b="1" dirty="0">
                <a:solidFill>
                  <a:schemeClr val="accent2"/>
                </a:solidFill>
                <a:latin typeface="Klein Bold"/>
              </a:rPr>
              <a:t>furtherance</a:t>
            </a:r>
            <a:r>
              <a:rPr lang="en-US" sz="2300" b="1" dirty="0">
                <a:solidFill>
                  <a:srgbClr val="022759"/>
                </a:solidFill>
                <a:latin typeface="Klein Bold"/>
              </a:rPr>
              <a:t> of drug distribution; found gun and money; 2D1.1b1 (</a:t>
            </a:r>
            <a:r>
              <a:rPr lang="en-US" sz="2300" b="1" dirty="0" err="1">
                <a:solidFill>
                  <a:srgbClr val="022759"/>
                </a:solidFill>
                <a:latin typeface="Klein Bold"/>
              </a:rPr>
              <a:t>poss</a:t>
            </a:r>
            <a:r>
              <a:rPr lang="en-US" sz="2300" b="1" dirty="0">
                <a:solidFill>
                  <a:srgbClr val="022759"/>
                </a:solidFill>
                <a:latin typeface="Klein Bold"/>
              </a:rPr>
              <a:t> of firearm) and 2D1.1b12 (maintaining premises) included; 922g1 and enhancements affirmed</a:t>
            </a:r>
          </a:p>
          <a:p>
            <a:pPr marL="342900" indent="-342900">
              <a:buFont typeface="Arial" panose="020B0604020202020204" pitchFamily="34" charset="0"/>
              <a:buChar char="•"/>
            </a:pPr>
            <a:r>
              <a:rPr lang="en-US" sz="2300" b="1" dirty="0">
                <a:solidFill>
                  <a:srgbClr val="022759"/>
                </a:solidFill>
                <a:latin typeface="Klein Bold"/>
              </a:rPr>
              <a:t>Argued apt not for storing or manufacturing drugs; he did store $1 million and $250k in jewelry (proceeds from drugs) </a:t>
            </a:r>
          </a:p>
          <a:p>
            <a:pPr marL="342900" indent="-342900">
              <a:buFont typeface="Arial" panose="020B0604020202020204" pitchFamily="34" charset="0"/>
              <a:buChar char="•"/>
            </a:pPr>
            <a:r>
              <a:rPr lang="en-US" sz="2300" b="1" dirty="0">
                <a:solidFill>
                  <a:srgbClr val="022759"/>
                </a:solidFill>
                <a:latin typeface="Klein Bold"/>
              </a:rPr>
              <a:t>Judge Dennis is wrong because maintaining that the phrase “including storage of a controlled substance” necessarily implies the exclusion of “storage of proceeds” from the meaning </a:t>
            </a:r>
          </a:p>
          <a:p>
            <a:pPr marL="342900" indent="-342900">
              <a:buFont typeface="Arial" panose="020B0604020202020204" pitchFamily="34" charset="0"/>
              <a:buChar char="•"/>
            </a:pPr>
            <a:r>
              <a:rPr lang="en-US" sz="2300" b="1" dirty="0">
                <a:solidFill>
                  <a:srgbClr val="022759"/>
                </a:solidFill>
                <a:latin typeface="Klein Bold"/>
              </a:rPr>
              <a:t>Judge Dennis dissent - Proceeds are not a controlled substance, and treating the storage of proceeds as dispositive of controlled substance “distribution” rewrites the enhancement</a:t>
            </a:r>
          </a:p>
          <a:p>
            <a:r>
              <a:rPr lang="en-US" sz="2300" b="1" i="1" dirty="0">
                <a:solidFill>
                  <a:schemeClr val="accent5"/>
                </a:solidFill>
                <a:latin typeface="Klein Bold"/>
              </a:rPr>
              <a:t>Cisneros</a:t>
            </a:r>
            <a:r>
              <a:rPr lang="en-US" sz="2300" b="1" dirty="0">
                <a:solidFill>
                  <a:srgbClr val="022759"/>
                </a:solidFill>
                <a:latin typeface="Klein Bold"/>
              </a:rPr>
              <a:t>, 130 F.4</a:t>
            </a:r>
            <a:r>
              <a:rPr lang="en-US" sz="2300" b="1" baseline="30000" dirty="0">
                <a:solidFill>
                  <a:srgbClr val="022759"/>
                </a:solidFill>
                <a:latin typeface="Klein Bold"/>
              </a:rPr>
              <a:t>th</a:t>
            </a:r>
            <a:r>
              <a:rPr lang="en-US" sz="2300" b="1" dirty="0">
                <a:solidFill>
                  <a:srgbClr val="022759"/>
                </a:solidFill>
                <a:latin typeface="Klein Bold"/>
              </a:rPr>
              <a:t> 472</a:t>
            </a:r>
          </a:p>
          <a:p>
            <a:pPr marL="342900" indent="-342900">
              <a:buFont typeface="Arial" panose="020B0604020202020204" pitchFamily="34" charset="0"/>
              <a:buChar char="•"/>
            </a:pPr>
            <a:r>
              <a:rPr lang="en-US" sz="2300" b="1" dirty="0">
                <a:solidFill>
                  <a:srgbClr val="022759"/>
                </a:solidFill>
                <a:latin typeface="Klein Bold"/>
              </a:rPr>
              <a:t>922g </a:t>
            </a:r>
            <a:r>
              <a:rPr lang="en-US" sz="2300" b="1" dirty="0" err="1">
                <a:solidFill>
                  <a:srgbClr val="022759"/>
                </a:solidFill>
                <a:latin typeface="Klein Bold"/>
              </a:rPr>
              <a:t>poss</a:t>
            </a:r>
            <a:r>
              <a:rPr lang="en-US" sz="2300" b="1" dirty="0">
                <a:solidFill>
                  <a:srgbClr val="022759"/>
                </a:solidFill>
                <a:latin typeface="Klein Bold"/>
              </a:rPr>
              <a:t> of ammo and </a:t>
            </a:r>
            <a:r>
              <a:rPr lang="en-US" sz="2300" b="1" dirty="0">
                <a:solidFill>
                  <a:schemeClr val="accent2"/>
                </a:solidFill>
                <a:latin typeface="Klein Bold"/>
              </a:rPr>
              <a:t>2K2.1b6B – furtherance of drug trafficking </a:t>
            </a:r>
            <a:r>
              <a:rPr lang="en-US" sz="2300" b="1" dirty="0">
                <a:solidFill>
                  <a:srgbClr val="022759"/>
                </a:solidFill>
                <a:latin typeface="Klein Bold"/>
              </a:rPr>
              <a:t>– </a:t>
            </a:r>
            <a:r>
              <a:rPr lang="en-US" sz="2300" b="1" dirty="0" err="1">
                <a:solidFill>
                  <a:srgbClr val="022759"/>
                </a:solidFill>
                <a:latin typeface="Klein Bold"/>
              </a:rPr>
              <a:t>bc</a:t>
            </a:r>
            <a:r>
              <a:rPr lang="en-US" sz="2300" b="1" dirty="0">
                <a:solidFill>
                  <a:srgbClr val="022759"/>
                </a:solidFill>
                <a:latin typeface="Klein Bold"/>
              </a:rPr>
              <a:t> it was AMMO and no gun was found and only drug paraphernalia (not drugs); must prove that ammo facilitated trafficking</a:t>
            </a:r>
          </a:p>
          <a:p>
            <a:pPr marL="800100" lvl="1" indent="-342900">
              <a:buFont typeface="Arial" panose="020B0604020202020204" pitchFamily="34" charset="0"/>
              <a:buChar char="•"/>
            </a:pPr>
            <a:r>
              <a:rPr lang="en-US" sz="2300" b="1" dirty="0">
                <a:solidFill>
                  <a:srgbClr val="022759"/>
                </a:solidFill>
                <a:latin typeface="Klein Bold"/>
              </a:rPr>
              <a:t>the “the firearm or ammunition [must have] facilitated, or had the potential of facilitating, another felony offense.</a:t>
            </a:r>
          </a:p>
          <a:p>
            <a:pPr marL="342900" indent="-342900">
              <a:buFont typeface="Arial" panose="020B0604020202020204" pitchFamily="34" charset="0"/>
              <a:buChar char="•"/>
            </a:pPr>
            <a:r>
              <a:rPr lang="en-US" sz="2300" b="1" dirty="0">
                <a:solidFill>
                  <a:srgbClr val="022759"/>
                </a:solidFill>
                <a:latin typeface="Klein Bold"/>
              </a:rPr>
              <a:t>Ammunition has the potential to facilitate when displayed or brandished by implying that he has a gun; must be in plain sight to purchasers or others involved in the trafficking.  </a:t>
            </a:r>
          </a:p>
          <a:p>
            <a:pPr marL="342900" indent="-342900">
              <a:buFont typeface="Arial" panose="020B0604020202020204" pitchFamily="34" charset="0"/>
              <a:buChar char="•"/>
            </a:pPr>
            <a:r>
              <a:rPr lang="en-US" sz="2300" b="1" dirty="0">
                <a:solidFill>
                  <a:srgbClr val="022759"/>
                </a:solidFill>
                <a:latin typeface="Klein Bold"/>
              </a:rPr>
              <a:t>Ammunition that is merely stored in close proximity to drugs or drug paraphernalia, even if easily accessible, does not sufficiently facilitate a drug trafficking offense; vacated enhancement</a:t>
            </a:r>
          </a:p>
          <a:p>
            <a:pPr marL="285750" indent="-285750">
              <a:buFont typeface="Arial" panose="020B0604020202020204" pitchFamily="34" charset="0"/>
              <a:buChar char="•"/>
            </a:pPr>
            <a:endParaRPr lang="en-US" sz="1950" b="1" dirty="0">
              <a:solidFill>
                <a:srgbClr val="022759"/>
              </a:solidFill>
              <a:latin typeface="Klein Bold"/>
            </a:endParaRPr>
          </a:p>
          <a:p>
            <a:pPr marL="285750" indent="-285750">
              <a:buFont typeface="Arial" panose="020B0604020202020204" pitchFamily="34" charset="0"/>
              <a:buChar char="•"/>
            </a:pPr>
            <a:endParaRPr lang="en-US" sz="1950" b="1" dirty="0">
              <a:solidFill>
                <a:srgbClr val="022759"/>
              </a:solidFill>
              <a:latin typeface="Klein Bold"/>
            </a:endParaRPr>
          </a:p>
          <a:p>
            <a:pPr marL="342900" indent="-342900">
              <a:buFont typeface="Arial" panose="020B0604020202020204" pitchFamily="34" charset="0"/>
              <a:buChar char="•"/>
            </a:pPr>
            <a:endParaRPr lang="en-US" sz="1950" b="1" dirty="0">
              <a:solidFill>
                <a:srgbClr val="022759"/>
              </a:solidFill>
              <a:latin typeface="Klein Bold"/>
            </a:endParaRPr>
          </a:p>
          <a:p>
            <a:endParaRPr lang="en-US" sz="1950" b="1" dirty="0">
              <a:solidFill>
                <a:srgbClr val="022759"/>
              </a:solidFill>
              <a:latin typeface="Klein Bold"/>
            </a:endParaRPr>
          </a:p>
          <a:p>
            <a:pPr marL="342900" indent="-342900">
              <a:buFont typeface="Arial" panose="020B0604020202020204" pitchFamily="34" charset="0"/>
              <a:buChar char="•"/>
            </a:pPr>
            <a:endParaRPr lang="en-US" sz="1950" b="1" dirty="0">
              <a:solidFill>
                <a:srgbClr val="022759"/>
              </a:solidFill>
              <a:latin typeface="Klein Bold"/>
            </a:endParaRPr>
          </a:p>
          <a:p>
            <a:pPr marL="342900" indent="-342900">
              <a:buFont typeface="Arial" panose="020B0604020202020204" pitchFamily="34" charset="0"/>
              <a:buChar char="•"/>
            </a:pPr>
            <a:endParaRPr lang="en-US" sz="1950" b="1" dirty="0">
              <a:solidFill>
                <a:srgbClr val="022759"/>
              </a:solidFill>
              <a:latin typeface="Klein Bold"/>
            </a:endParaRPr>
          </a:p>
        </p:txBody>
      </p:sp>
      <p:sp>
        <p:nvSpPr>
          <p:cNvPr id="2" name="TextBox 1">
            <a:extLst>
              <a:ext uri="{FF2B5EF4-FFF2-40B4-BE49-F238E27FC236}">
                <a16:creationId xmlns:a16="http://schemas.microsoft.com/office/drawing/2014/main" id="{BD1EE4B3-22ED-D07D-B7E3-FC81AB76BDD0}"/>
              </a:ext>
            </a:extLst>
          </p:cNvPr>
          <p:cNvSpPr txBox="1"/>
          <p:nvPr/>
        </p:nvSpPr>
        <p:spPr>
          <a:xfrm>
            <a:off x="190504" y="7953048"/>
            <a:ext cx="17906991" cy="2000548"/>
          </a:xfrm>
          <a:prstGeom prst="rect">
            <a:avLst/>
          </a:prstGeom>
          <a:noFill/>
        </p:spPr>
        <p:txBody>
          <a:bodyPr wrap="square">
            <a:spAutoFit/>
          </a:bodyPr>
          <a:lstStyle/>
          <a:p>
            <a:r>
              <a:rPr lang="en-US" sz="2800" b="1" i="1" dirty="0">
                <a:solidFill>
                  <a:schemeClr val="accent5"/>
                </a:solidFill>
                <a:latin typeface="Klein Bold"/>
              </a:rPr>
              <a:t>Valencia</a:t>
            </a:r>
            <a:r>
              <a:rPr lang="en-US" sz="2400" b="1" dirty="0">
                <a:solidFill>
                  <a:srgbClr val="022759"/>
                </a:solidFill>
                <a:latin typeface="Klein Bold"/>
              </a:rPr>
              <a:t>, 137 F.4</a:t>
            </a:r>
            <a:r>
              <a:rPr lang="en-US" sz="2400" b="1" baseline="30000" dirty="0">
                <a:solidFill>
                  <a:srgbClr val="022759"/>
                </a:solidFill>
                <a:latin typeface="Klein Bold"/>
              </a:rPr>
              <a:t>th</a:t>
            </a:r>
            <a:r>
              <a:rPr lang="en-US" sz="2400" b="1" dirty="0">
                <a:solidFill>
                  <a:srgbClr val="022759"/>
                </a:solidFill>
                <a:latin typeface="Klein Bold"/>
              </a:rPr>
              <a:t> 331</a:t>
            </a:r>
          </a:p>
          <a:p>
            <a:pPr marL="285750" indent="-285750">
              <a:buFont typeface="Arial" panose="020B0604020202020204" pitchFamily="34" charset="0"/>
              <a:buChar char="•"/>
            </a:pPr>
            <a:r>
              <a:rPr lang="en-US" sz="2400" b="1" dirty="0">
                <a:solidFill>
                  <a:srgbClr val="022759"/>
                </a:solidFill>
                <a:latin typeface="Klein Bold"/>
              </a:rPr>
              <a:t>4 prior TX burglaries – July 1987, November 1987, and February 1994; no Erlinger issue – all separated </a:t>
            </a:r>
          </a:p>
          <a:p>
            <a:pPr marL="285750" indent="-285750">
              <a:buFont typeface="Arial" panose="020B0604020202020204" pitchFamily="34" charset="0"/>
              <a:buChar char="•"/>
            </a:pPr>
            <a:r>
              <a:rPr lang="en-US" sz="2400" b="1" dirty="0">
                <a:solidFill>
                  <a:srgbClr val="022759"/>
                </a:solidFill>
                <a:latin typeface="Klein Bold"/>
              </a:rPr>
              <a:t>Erlinger – “separate occasions” for ACCA – must be proven by prosecution and found by jury</a:t>
            </a:r>
          </a:p>
          <a:p>
            <a:pPr marL="285750" indent="-285750">
              <a:buFont typeface="Arial" panose="020B0604020202020204" pitchFamily="34" charset="0"/>
              <a:buChar char="•"/>
            </a:pPr>
            <a:r>
              <a:rPr lang="en-US" sz="2400" b="1" dirty="0">
                <a:solidFill>
                  <a:srgbClr val="022759"/>
                </a:solidFill>
                <a:latin typeface="Klein Bold"/>
              </a:rPr>
              <a:t>*can still plead guilty, gov needs to list predicates in Indictment – Erlinger really only comes into play when the priors are close in time</a:t>
            </a:r>
          </a:p>
        </p:txBody>
      </p:sp>
      <p:sp>
        <p:nvSpPr>
          <p:cNvPr id="5" name="TextBox 4">
            <a:extLst>
              <a:ext uri="{FF2B5EF4-FFF2-40B4-BE49-F238E27FC236}">
                <a16:creationId xmlns:a16="http://schemas.microsoft.com/office/drawing/2014/main" id="{C48958B7-393A-353B-80A7-9787285982A7}"/>
              </a:ext>
            </a:extLst>
          </p:cNvPr>
          <p:cNvSpPr txBox="1"/>
          <p:nvPr/>
        </p:nvSpPr>
        <p:spPr>
          <a:xfrm>
            <a:off x="5562600" y="7048500"/>
            <a:ext cx="7315200" cy="1296509"/>
          </a:xfrm>
          <a:prstGeom prst="rect">
            <a:avLst/>
          </a:prstGeom>
        </p:spPr>
        <p:txBody>
          <a:bodyPr wrap="square" lIns="0" tIns="0" rIns="0" bIns="0" rtlCol="0" anchor="t">
            <a:spAutoFit/>
          </a:bodyPr>
          <a:lstStyle/>
          <a:p>
            <a:pPr marL="0" lvl="0" indent="0" algn="l">
              <a:lnSpc>
                <a:spcPts val="10608"/>
              </a:lnSpc>
              <a:spcBef>
                <a:spcPct val="0"/>
              </a:spcBef>
            </a:pPr>
            <a:r>
              <a:rPr lang="en-US" sz="7200" b="1" dirty="0">
                <a:solidFill>
                  <a:srgbClr val="022759"/>
                </a:solidFill>
                <a:latin typeface="Klein Condensed Bold"/>
                <a:ea typeface="Klein Condensed Bold"/>
                <a:cs typeface="Klein Condensed Bold"/>
                <a:sym typeface="Klein Condensed Bold"/>
              </a:rPr>
              <a:t>ACCA and Erlinger</a:t>
            </a:r>
            <a:endParaRPr lang="en-US" sz="7200" b="1" u="none" dirty="0">
              <a:solidFill>
                <a:srgbClr val="022759"/>
              </a:solidFill>
              <a:latin typeface="Klein Condensed Bold"/>
              <a:ea typeface="Klein Condensed Bold"/>
              <a:cs typeface="Klein Condensed Bold"/>
              <a:sym typeface="Klein Condensed Bold"/>
            </a:endParaRPr>
          </a:p>
        </p:txBody>
      </p:sp>
      <p:pic>
        <p:nvPicPr>
          <p:cNvPr id="6" name="Graphic 5" descr="Hookah with solid fill">
            <a:extLst>
              <a:ext uri="{FF2B5EF4-FFF2-40B4-BE49-F238E27FC236}">
                <a16:creationId xmlns:a16="http://schemas.microsoft.com/office/drawing/2014/main" id="{A97F18C3-786D-8354-EA07-4778D232F9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49866" y="6928"/>
            <a:ext cx="1143000" cy="1143000"/>
          </a:xfrm>
          <a:prstGeom prst="rect">
            <a:avLst/>
          </a:prstGeom>
        </p:spPr>
      </p:pic>
      <p:pic>
        <p:nvPicPr>
          <p:cNvPr id="8" name="Graphic 7" descr="Potion with solid fill">
            <a:extLst>
              <a:ext uri="{FF2B5EF4-FFF2-40B4-BE49-F238E27FC236}">
                <a16:creationId xmlns:a16="http://schemas.microsoft.com/office/drawing/2014/main" id="{FAD0F81E-9D4C-847E-61F8-25C3E05856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77200" y="-9990"/>
            <a:ext cx="1143000" cy="1143000"/>
          </a:xfrm>
          <a:prstGeom prst="rect">
            <a:avLst/>
          </a:prstGeom>
        </p:spPr>
      </p:pic>
      <p:pic>
        <p:nvPicPr>
          <p:cNvPr id="10" name="Graphic 9" descr="Smoking with solid fill">
            <a:extLst>
              <a:ext uri="{FF2B5EF4-FFF2-40B4-BE49-F238E27FC236}">
                <a16:creationId xmlns:a16="http://schemas.microsoft.com/office/drawing/2014/main" id="{78F9A1F4-D235-C0BA-0026-8CECD5719E4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04534" y="40457"/>
            <a:ext cx="1143000" cy="1143000"/>
          </a:xfrm>
          <a:prstGeom prst="rect">
            <a:avLst/>
          </a:prstGeom>
        </p:spPr>
      </p:pic>
    </p:spTree>
    <p:extLst>
      <p:ext uri="{BB962C8B-B14F-4D97-AF65-F5344CB8AC3E}">
        <p14:creationId xmlns:p14="http://schemas.microsoft.com/office/powerpoint/2010/main" val="2350393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DDE72478-9070-DABF-C30C-C9BDDBA266B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31B07F-5879-1645-6922-83FF4A79356A}"/>
              </a:ext>
            </a:extLst>
          </p:cNvPr>
          <p:cNvSpPr txBox="1"/>
          <p:nvPr/>
        </p:nvSpPr>
        <p:spPr>
          <a:xfrm>
            <a:off x="4572000" y="190500"/>
            <a:ext cx="9144000" cy="927177"/>
          </a:xfrm>
          <a:prstGeom prst="rect">
            <a:avLst/>
          </a:prstGeom>
          <a:noFill/>
        </p:spPr>
        <p:txBody>
          <a:bodyPr wrap="square">
            <a:spAutoFit/>
          </a:bodyPr>
          <a:lstStyle/>
          <a:p>
            <a:pPr marL="0" marR="0" lvl="0" indent="0" algn="ctr" defTabSz="914400" rtl="0" eaLnBrk="1" fontAlgn="auto" latinLnBrk="0" hangingPunct="1">
              <a:lnSpc>
                <a:spcPts val="6200"/>
              </a:lnSpc>
              <a:spcBef>
                <a:spcPts val="0"/>
              </a:spcBef>
              <a:spcAft>
                <a:spcPts val="0"/>
              </a:spcAft>
              <a:buClrTx/>
              <a:buSzTx/>
              <a:buFontTx/>
              <a:buNone/>
              <a:tabLst/>
              <a:defRPr/>
            </a:pPr>
            <a:r>
              <a:rPr kumimoji="0" lang="en-US" sz="6200" b="1" i="0" u="none" strike="noStrike" kern="1200" cap="none" spc="0" normalizeH="0" baseline="0" noProof="0" dirty="0">
                <a:ln>
                  <a:noFill/>
                </a:ln>
                <a:solidFill>
                  <a:srgbClr val="022759"/>
                </a:solidFill>
                <a:effectLst/>
                <a:uLnTx/>
                <a:uFillTx/>
                <a:latin typeface="Klein Condensed Heavy"/>
                <a:ea typeface="Klein Condensed Heavy"/>
                <a:cs typeface="Klein Condensed Heavy"/>
                <a:sym typeface="Klein Condensed Heavy"/>
              </a:rPr>
              <a:t>Miscellaneous Cases</a:t>
            </a:r>
            <a:endParaRPr kumimoji="0" lang="en-US" sz="6200" b="1" i="0" u="none" strike="noStrike" kern="1200" cap="none" spc="0" normalizeH="0" baseline="0" noProof="0" dirty="0">
              <a:ln>
                <a:noFill/>
              </a:ln>
              <a:solidFill>
                <a:srgbClr val="022759"/>
              </a:solidFill>
              <a:effectLst/>
              <a:uLnTx/>
              <a:uFillTx/>
              <a:latin typeface="Klein Condensed Heavy"/>
              <a:ea typeface="+mn-ea"/>
              <a:cs typeface="+mn-cs"/>
              <a:sym typeface="Klein Condensed Heavy"/>
            </a:endParaRPr>
          </a:p>
        </p:txBody>
      </p:sp>
      <p:sp>
        <p:nvSpPr>
          <p:cNvPr id="5" name="TextBox 4">
            <a:extLst>
              <a:ext uri="{FF2B5EF4-FFF2-40B4-BE49-F238E27FC236}">
                <a16:creationId xmlns:a16="http://schemas.microsoft.com/office/drawing/2014/main" id="{EA2FAA2A-5B25-F925-0AB2-11502C2E80B0}"/>
              </a:ext>
            </a:extLst>
          </p:cNvPr>
          <p:cNvSpPr txBox="1"/>
          <p:nvPr/>
        </p:nvSpPr>
        <p:spPr>
          <a:xfrm>
            <a:off x="76200" y="617967"/>
            <a:ext cx="18135600" cy="10263835"/>
          </a:xfrm>
          <a:prstGeom prst="rect">
            <a:avLst/>
          </a:prstGeom>
          <a:noFill/>
        </p:spPr>
        <p:txBody>
          <a:bodyPr wrap="square">
            <a:spAutoFit/>
          </a:bodyPr>
          <a:lstStyle/>
          <a:p>
            <a:pPr>
              <a:lnSpc>
                <a:spcPct val="107000"/>
              </a:lnSpc>
              <a:spcAft>
                <a:spcPts val="800"/>
              </a:spcAft>
            </a:pPr>
            <a:r>
              <a:rPr lang="en-US" b="1" i="1" dirty="0">
                <a:solidFill>
                  <a:schemeClr val="accent5"/>
                </a:solidFill>
                <a:latin typeface="Klein Bold"/>
                <a:sym typeface="Klein Bold"/>
              </a:rPr>
              <a:t>Sanchez-Zurita</a:t>
            </a:r>
            <a:r>
              <a:rPr lang="en-US" sz="2000" b="1" dirty="0">
                <a:solidFill>
                  <a:srgbClr val="022759"/>
                </a:solidFill>
                <a:latin typeface="Klein Bold"/>
                <a:sym typeface="Klein Bold"/>
              </a:rPr>
              <a:t>, 161 F.4</a:t>
            </a:r>
            <a:r>
              <a:rPr lang="en-US" sz="2000" b="1" baseline="30000" dirty="0">
                <a:solidFill>
                  <a:srgbClr val="022759"/>
                </a:solidFill>
                <a:latin typeface="Klein Bold"/>
                <a:sym typeface="Klein Bold"/>
              </a:rPr>
              <a:t>th</a:t>
            </a:r>
            <a:r>
              <a:rPr lang="en-US" sz="2000" b="1" dirty="0">
                <a:solidFill>
                  <a:srgbClr val="022759"/>
                </a:solidFill>
                <a:latin typeface="Klein Bold"/>
                <a:sym typeface="Klein Bold"/>
              </a:rPr>
              <a:t> 927</a:t>
            </a: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Informal PA, but no formal PA; gov promised it would recommend a within-guidelines sentence via email; court said it was going to vary upwards; gov took no position at sentencing; sentenced to stat max 20 years illegal reentry </a:t>
            </a: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PA is contract law – specific performance; emails were specific enough; Vacated and remanded to new judge</a:t>
            </a:r>
          </a:p>
          <a:p>
            <a:pPr marR="0">
              <a:lnSpc>
                <a:spcPct val="107000"/>
              </a:lnSpc>
              <a:spcAft>
                <a:spcPts val="800"/>
              </a:spcAft>
            </a:pPr>
            <a:r>
              <a:rPr lang="en-US" b="1" i="1" dirty="0">
                <a:solidFill>
                  <a:schemeClr val="accent5"/>
                </a:solidFill>
                <a:latin typeface="Klein Bold"/>
              </a:rPr>
              <a:t>Trotter</a:t>
            </a:r>
            <a:r>
              <a:rPr lang="en-US" sz="2000" b="1" dirty="0">
                <a:solidFill>
                  <a:srgbClr val="022759"/>
                </a:solidFill>
                <a:latin typeface="Klein Bold"/>
              </a:rPr>
              <a:t>, 157 F.4th 767</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rPr>
              <a:t>Formal PA - “[t]he defendant shall be sentenced to a term of imprisonment within the applicable sentencing range under the U.S. Sentencing Guidelines,” but that “[t]he parties understand that the Court is not bound by these stipulations.”</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Gov. stated the guidelines underrepresented the harm caused (fentanyl distribution which caused death); told court to </a:t>
            </a:r>
            <a:r>
              <a:rPr lang="en-US" sz="2000" b="1" dirty="0">
                <a:solidFill>
                  <a:srgbClr val="022759"/>
                </a:solidFill>
                <a:latin typeface="Klein Bold"/>
              </a:rPr>
              <a:t>take a step back” and consider if the Guidelines’ range aligned with how “our fellow citizens” would resolve such cases</a:t>
            </a:r>
            <a:r>
              <a:rPr lang="en-US" sz="2000" b="1" dirty="0">
                <a:solidFill>
                  <a:srgbClr val="022759"/>
                </a:solidFill>
                <a:latin typeface="Klein Bold"/>
                <a:sym typeface="Klein Bold"/>
              </a:rPr>
              <a:t>; sentenced to top end of guidelines; Trotter argues gov breached PA by advocating for a sentence above guidelines</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Vacated and remanded – Trotter, sentence within guidelines (Judge Smith dissent), eligible for a lower sentence – no CH </a:t>
            </a:r>
          </a:p>
          <a:p>
            <a:pPr marR="0">
              <a:lnSpc>
                <a:spcPct val="107000"/>
              </a:lnSpc>
              <a:spcAft>
                <a:spcPts val="800"/>
              </a:spcAft>
            </a:pPr>
            <a:r>
              <a:rPr lang="en-US" b="1" i="1" dirty="0">
                <a:solidFill>
                  <a:schemeClr val="accent5"/>
                </a:solidFill>
                <a:latin typeface="Klein Bold"/>
                <a:sym typeface="Klein Bold"/>
              </a:rPr>
              <a:t>Grace</a:t>
            </a:r>
            <a:r>
              <a:rPr lang="en-US" sz="2000" b="1" dirty="0">
                <a:solidFill>
                  <a:srgbClr val="022759"/>
                </a:solidFill>
                <a:latin typeface="Klein Bold"/>
                <a:sym typeface="Klein Bold"/>
              </a:rPr>
              <a:t>, 170 F.4th 980</a:t>
            </a: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Drug distribution; 31 jurors, 5 black; gov struck 2 due to having 7 sons, one was a convicted felon and didn’t think he was fairly treated; district judge questioned juror to justify peremptory instead of gov reason (error); judge allowed peremptory </a:t>
            </a: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Reason was race neutral; 3 of the 5 black jurors were on jury (2 and 1 alternate)</a:t>
            </a:r>
          </a:p>
          <a:p>
            <a:pPr>
              <a:lnSpc>
                <a:spcPct val="107000"/>
              </a:lnSpc>
              <a:spcAft>
                <a:spcPts val="800"/>
              </a:spcAft>
            </a:pPr>
            <a:r>
              <a:rPr lang="en-US" b="1" i="1" dirty="0">
                <a:solidFill>
                  <a:schemeClr val="accent5"/>
                </a:solidFill>
                <a:latin typeface="Klein Bold"/>
                <a:sym typeface="Klein Bold"/>
              </a:rPr>
              <a:t>Phillips</a:t>
            </a:r>
            <a:r>
              <a:rPr lang="en-US" sz="2000" b="1" dirty="0">
                <a:solidFill>
                  <a:srgbClr val="022759"/>
                </a:solidFill>
                <a:latin typeface="Klein Bold"/>
                <a:sym typeface="Klein Bold"/>
              </a:rPr>
              <a:t>, 2026 WL 1493391</a:t>
            </a: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Led officers on high speed car chase  at 135 mph and with marijuana; safety valve eligible?</a:t>
            </a:r>
          </a:p>
          <a:p>
            <a:pPr marL="342900" indent="-342900">
              <a:lnSpc>
                <a:spcPct val="107000"/>
              </a:lnSpc>
              <a:spcAft>
                <a:spcPts val="800"/>
              </a:spcAft>
              <a:buFont typeface="Arial" panose="020B0604020202020204" pitchFamily="34" charset="0"/>
              <a:buChar char="•"/>
            </a:pPr>
            <a:r>
              <a:rPr lang="en-US" sz="2000" b="1" dirty="0">
                <a:solidFill>
                  <a:schemeClr val="accent2"/>
                </a:solidFill>
                <a:latin typeface="Klein Bold"/>
              </a:rPr>
              <a:t>(2) the defendant did not use violence or credible threats of violence or possess a firearm or other dangerous weapon (or induce another participant to do so) in connection with the offense;</a:t>
            </a:r>
            <a:endParaRPr lang="en-US" sz="2000" b="1" dirty="0">
              <a:solidFill>
                <a:srgbClr val="022759"/>
              </a:solidFill>
              <a:latin typeface="Klein Bold"/>
              <a:sym typeface="Klein Bold"/>
            </a:endParaRP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 G</a:t>
            </a:r>
            <a:r>
              <a:rPr lang="en-US" sz="2000" b="1" dirty="0">
                <a:solidFill>
                  <a:srgbClr val="022759"/>
                </a:solidFill>
                <a:latin typeface="Klein Bold"/>
              </a:rPr>
              <a:t>uidelines do not define “use violence” – common sense understanding – high speed vehicle chase could cause significant injury/violent crash</a:t>
            </a:r>
          </a:p>
          <a:p>
            <a:pPr>
              <a:lnSpc>
                <a:spcPct val="107000"/>
              </a:lnSpc>
              <a:spcAft>
                <a:spcPts val="800"/>
              </a:spcAft>
            </a:pPr>
            <a:r>
              <a:rPr lang="en-US" b="1" i="1" dirty="0">
                <a:solidFill>
                  <a:schemeClr val="accent5"/>
                </a:solidFill>
                <a:latin typeface="Klein Bold"/>
              </a:rPr>
              <a:t>Payne</a:t>
            </a:r>
            <a:r>
              <a:rPr lang="en-US" sz="2000" b="1" dirty="0">
                <a:solidFill>
                  <a:srgbClr val="022759"/>
                </a:solidFill>
                <a:latin typeface="Klein Bold"/>
              </a:rPr>
              <a:t>, 2026 WL 1998619</a:t>
            </a: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rPr>
              <a:t>Expunged MS convictions under MS 99-19-71 can count towards CH (assumed valid expungement, HOWEVER</a:t>
            </a: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rPr>
              <a:t>USSG 4A1.2(j) CMT 10 – expungements counted if unrelated to innocence or errors of law; MS is for rehabilitation = countable for USSG.</a:t>
            </a:r>
          </a:p>
          <a:p>
            <a:pPr>
              <a:lnSpc>
                <a:spcPct val="107000"/>
              </a:lnSpc>
              <a:spcAft>
                <a:spcPts val="800"/>
              </a:spcAft>
            </a:pPr>
            <a:endParaRPr lang="en-US" sz="1200" b="1" dirty="0">
              <a:solidFill>
                <a:srgbClr val="022759"/>
              </a:solidFill>
              <a:latin typeface="Klein Bold"/>
              <a:sym typeface="Klein Bold"/>
            </a:endParaRPr>
          </a:p>
        </p:txBody>
      </p:sp>
    </p:spTree>
    <p:extLst>
      <p:ext uri="{BB962C8B-B14F-4D97-AF65-F5344CB8AC3E}">
        <p14:creationId xmlns:p14="http://schemas.microsoft.com/office/powerpoint/2010/main" val="1826910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C92880C4-CED5-4912-8470-1919B702D80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1557E7D-95A2-65A4-1047-A94F2842C199}"/>
              </a:ext>
            </a:extLst>
          </p:cNvPr>
          <p:cNvSpPr txBox="1"/>
          <p:nvPr/>
        </p:nvSpPr>
        <p:spPr>
          <a:xfrm>
            <a:off x="4572000" y="266700"/>
            <a:ext cx="9144000" cy="927177"/>
          </a:xfrm>
          <a:prstGeom prst="rect">
            <a:avLst/>
          </a:prstGeom>
          <a:noFill/>
        </p:spPr>
        <p:txBody>
          <a:bodyPr wrap="square">
            <a:spAutoFit/>
          </a:bodyPr>
          <a:lstStyle/>
          <a:p>
            <a:pPr marL="0" marR="0" lvl="0" indent="0" algn="ctr" defTabSz="914400" rtl="0" eaLnBrk="1" fontAlgn="auto" latinLnBrk="0" hangingPunct="1">
              <a:lnSpc>
                <a:spcPts val="6200"/>
              </a:lnSpc>
              <a:spcBef>
                <a:spcPts val="0"/>
              </a:spcBef>
              <a:spcAft>
                <a:spcPts val="0"/>
              </a:spcAft>
              <a:buClrTx/>
              <a:buSzTx/>
              <a:buFontTx/>
              <a:buNone/>
              <a:tabLst/>
              <a:defRPr/>
            </a:pPr>
            <a:r>
              <a:rPr kumimoji="0" lang="en-US" sz="6200" b="1" i="0" u="none" strike="noStrike" kern="1200" cap="none" spc="0" normalizeH="0" baseline="0" noProof="0" dirty="0">
                <a:ln>
                  <a:noFill/>
                </a:ln>
                <a:solidFill>
                  <a:srgbClr val="022759"/>
                </a:solidFill>
                <a:effectLst/>
                <a:uLnTx/>
                <a:uFillTx/>
                <a:latin typeface="Klein Condensed Heavy"/>
                <a:ea typeface="Klein Condensed Heavy"/>
                <a:cs typeface="Klein Condensed Heavy"/>
                <a:sym typeface="Klein Condensed Heavy"/>
              </a:rPr>
              <a:t>Miscellaneous Cases</a:t>
            </a:r>
            <a:endParaRPr kumimoji="0" lang="en-US" sz="6200" b="1" i="0" u="none" strike="noStrike" kern="1200" cap="none" spc="0" normalizeH="0" baseline="0" noProof="0" dirty="0">
              <a:ln>
                <a:noFill/>
              </a:ln>
              <a:solidFill>
                <a:srgbClr val="022759"/>
              </a:solidFill>
              <a:effectLst/>
              <a:uLnTx/>
              <a:uFillTx/>
              <a:latin typeface="Klein Condensed Heavy"/>
              <a:ea typeface="+mn-ea"/>
              <a:cs typeface="+mn-cs"/>
              <a:sym typeface="Klein Condensed Heavy"/>
            </a:endParaRPr>
          </a:p>
        </p:txBody>
      </p:sp>
      <p:sp>
        <p:nvSpPr>
          <p:cNvPr id="5" name="TextBox 4">
            <a:extLst>
              <a:ext uri="{FF2B5EF4-FFF2-40B4-BE49-F238E27FC236}">
                <a16:creationId xmlns:a16="http://schemas.microsoft.com/office/drawing/2014/main" id="{2EE29CF1-3F5A-9195-C63B-77007FBA56FB}"/>
              </a:ext>
            </a:extLst>
          </p:cNvPr>
          <p:cNvSpPr txBox="1"/>
          <p:nvPr/>
        </p:nvSpPr>
        <p:spPr>
          <a:xfrm>
            <a:off x="76200" y="876300"/>
            <a:ext cx="18135600" cy="9876230"/>
          </a:xfrm>
          <a:prstGeom prst="rect">
            <a:avLst/>
          </a:prstGeom>
          <a:noFill/>
        </p:spPr>
        <p:txBody>
          <a:bodyPr wrap="square">
            <a:spAutoFit/>
          </a:bodyPr>
          <a:lstStyle/>
          <a:p>
            <a:pPr marL="0" marR="0">
              <a:lnSpc>
                <a:spcPct val="107000"/>
              </a:lnSpc>
              <a:spcAft>
                <a:spcPts val="800"/>
              </a:spcAft>
            </a:pPr>
            <a:r>
              <a:rPr lang="en-US" sz="2000" b="1" i="1" dirty="0">
                <a:solidFill>
                  <a:schemeClr val="accent5"/>
                </a:solidFill>
                <a:latin typeface="Klein Bold"/>
                <a:sym typeface="Klein Bold"/>
              </a:rPr>
              <a:t>Nyandoro</a:t>
            </a:r>
            <a:r>
              <a:rPr lang="en-US" sz="2000" b="1" dirty="0">
                <a:solidFill>
                  <a:srgbClr val="022759"/>
                </a:solidFill>
                <a:latin typeface="Klein Bold"/>
                <a:sym typeface="Klein Bold"/>
              </a:rPr>
              <a:t>, 146 F.4</a:t>
            </a:r>
            <a:r>
              <a:rPr lang="en-US" sz="2000" b="1" baseline="30000" dirty="0">
                <a:solidFill>
                  <a:srgbClr val="022759"/>
                </a:solidFill>
                <a:latin typeface="Klein Bold"/>
                <a:sym typeface="Klein Bold"/>
              </a:rPr>
              <a:t>th</a:t>
            </a:r>
            <a:r>
              <a:rPr lang="en-US" sz="2000" b="1" dirty="0">
                <a:solidFill>
                  <a:srgbClr val="022759"/>
                </a:solidFill>
                <a:latin typeface="Klein Bold"/>
                <a:sym typeface="Klein Bold"/>
              </a:rPr>
              <a:t> 448</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Nyandoro received generous guilty plea; finish rehab and dismissal; fled from police while in rehab</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At sentencing – attempted to withdraw from PA; denied</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No error in failing to allow withdrawal of PA – Nyandoro waited 10 months to request and other 6 factors met (</a:t>
            </a:r>
            <a:r>
              <a:rPr lang="en-US" sz="2000" b="1" i="1" dirty="0">
                <a:solidFill>
                  <a:srgbClr val="022759"/>
                </a:solidFill>
                <a:latin typeface="Klein Bold"/>
                <a:sym typeface="Klein Bold"/>
              </a:rPr>
              <a:t>Carr</a:t>
            </a:r>
            <a:r>
              <a:rPr lang="en-US" sz="2000" b="1" dirty="0">
                <a:solidFill>
                  <a:srgbClr val="022759"/>
                </a:solidFill>
                <a:latin typeface="Klein Bold"/>
                <a:sym typeface="Klein Bold"/>
              </a:rPr>
              <a:t> factors)</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922g3 case – </a:t>
            </a:r>
            <a:r>
              <a:rPr lang="en-US" sz="2000" b="1" i="1" dirty="0">
                <a:solidFill>
                  <a:srgbClr val="022759"/>
                </a:solidFill>
                <a:latin typeface="Klein Bold"/>
                <a:sym typeface="Klein Bold"/>
              </a:rPr>
              <a:t>see Hamani</a:t>
            </a:r>
            <a:r>
              <a:rPr lang="en-US" sz="2000" b="1" dirty="0">
                <a:solidFill>
                  <a:srgbClr val="022759"/>
                </a:solidFill>
                <a:latin typeface="Klein Bold"/>
                <a:sym typeface="Klein Bold"/>
              </a:rPr>
              <a:t>, but here Nyandoro had significant marijuana abuse</a:t>
            </a:r>
          </a:p>
          <a:p>
            <a:pPr marR="0">
              <a:lnSpc>
                <a:spcPct val="107000"/>
              </a:lnSpc>
              <a:spcAft>
                <a:spcPts val="800"/>
              </a:spcAft>
            </a:pPr>
            <a:r>
              <a:rPr lang="en-US" sz="2000" b="1" i="1" dirty="0">
                <a:solidFill>
                  <a:schemeClr val="accent5"/>
                </a:solidFill>
                <a:latin typeface="Klein Bold"/>
                <a:sym typeface="Klein Bold"/>
              </a:rPr>
              <a:t>Carpenter</a:t>
            </a:r>
            <a:r>
              <a:rPr lang="en-US" sz="2000" b="1" dirty="0">
                <a:solidFill>
                  <a:srgbClr val="022759"/>
                </a:solidFill>
                <a:latin typeface="Klein Bold"/>
                <a:sym typeface="Klein Bold"/>
              </a:rPr>
              <a:t>, 140 F.4</a:t>
            </a:r>
            <a:r>
              <a:rPr lang="en-US" sz="2000" b="1" baseline="30000" dirty="0">
                <a:solidFill>
                  <a:srgbClr val="022759"/>
                </a:solidFill>
                <a:latin typeface="Klein Bold"/>
                <a:sym typeface="Klein Bold"/>
              </a:rPr>
              <a:t>th</a:t>
            </a:r>
            <a:r>
              <a:rPr lang="en-US" sz="2000" b="1" dirty="0">
                <a:solidFill>
                  <a:srgbClr val="022759"/>
                </a:solidFill>
                <a:latin typeface="Klein Bold"/>
                <a:sym typeface="Klein Bold"/>
              </a:rPr>
              <a:t> 733</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Healthcare fraud; during jury selection – 7</a:t>
            </a:r>
            <a:r>
              <a:rPr lang="en-US" sz="2000" b="1" baseline="30000" dirty="0">
                <a:solidFill>
                  <a:srgbClr val="022759"/>
                </a:solidFill>
                <a:latin typeface="Klein Bold"/>
                <a:sym typeface="Klein Bold"/>
              </a:rPr>
              <a:t>th</a:t>
            </a:r>
            <a:r>
              <a:rPr lang="en-US" sz="2000" b="1" dirty="0">
                <a:solidFill>
                  <a:srgbClr val="022759"/>
                </a:solidFill>
                <a:latin typeface="Klein Bold"/>
                <a:sym typeface="Klein Bold"/>
              </a:rPr>
              <a:t> grade teacher was selected, but principal requested her back due to STAR tests and she was only math teacher; judge excused juror but did not let her explain why she could stay</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Fed. Rule Crim Pro 24(c) controls; </a:t>
            </a:r>
            <a:r>
              <a:rPr lang="en-US" sz="2000" b="1" dirty="0" err="1">
                <a:solidFill>
                  <a:srgbClr val="022759"/>
                </a:solidFill>
                <a:latin typeface="Klein Bold"/>
              </a:rPr>
              <a:t>Voir</a:t>
            </a:r>
            <a:r>
              <a:rPr lang="en-US" sz="2000" b="1" dirty="0">
                <a:solidFill>
                  <a:srgbClr val="022759"/>
                </a:solidFill>
                <a:latin typeface="Klein Bold"/>
              </a:rPr>
              <a:t> dire - may be dismissed based on “undue hardship or extreme inconvenience; But after their selection, jurors may be excused only if “unable to perform or ... disqualified from performing their duties.” (more stringent standard)</a:t>
            </a: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rPr>
              <a:t>Presumed “prejudice is found ‘if the juror was discharged without factual support or for a legally irrelevant reason.’; district court erred by not making any findings juror was unable to perform; new trial </a:t>
            </a:r>
          </a:p>
          <a:p>
            <a:pPr>
              <a:lnSpc>
                <a:spcPct val="107000"/>
              </a:lnSpc>
              <a:spcAft>
                <a:spcPts val="800"/>
              </a:spcAft>
            </a:pPr>
            <a:r>
              <a:rPr lang="en-US" sz="2000" b="1" i="1" dirty="0">
                <a:solidFill>
                  <a:schemeClr val="accent5"/>
                </a:solidFill>
                <a:latin typeface="Klein Bold"/>
                <a:sym typeface="Klein Bold"/>
              </a:rPr>
              <a:t>Kidd</a:t>
            </a:r>
            <a:r>
              <a:rPr lang="en-US" sz="2000" b="1" dirty="0">
                <a:solidFill>
                  <a:srgbClr val="022759"/>
                </a:solidFill>
                <a:latin typeface="Klein Bold"/>
                <a:sym typeface="Klein Bold"/>
              </a:rPr>
              <a:t>, 127 F.4</a:t>
            </a:r>
            <a:r>
              <a:rPr lang="en-US" sz="2000" b="1" baseline="30000" dirty="0">
                <a:solidFill>
                  <a:srgbClr val="022759"/>
                </a:solidFill>
                <a:latin typeface="Klein Bold"/>
                <a:sym typeface="Klein Bold"/>
              </a:rPr>
              <a:t>th</a:t>
            </a:r>
            <a:r>
              <a:rPr lang="en-US" sz="2000" b="1" dirty="0">
                <a:solidFill>
                  <a:srgbClr val="022759"/>
                </a:solidFill>
                <a:latin typeface="Klein Bold"/>
                <a:sym typeface="Klein Bold"/>
              </a:rPr>
              <a:t> 982</a:t>
            </a: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16 year delay in sentencing – speedy trial or due process violation? </a:t>
            </a: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Due process – length of delay (Kidd), defendant must raise issue (neutral), prejudice (none)</a:t>
            </a:r>
          </a:p>
          <a:p>
            <a:pPr marL="34290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No prejudice due to serving other sentences – ‘suffered great anxiety’ – no, because he was unaware he had not been sentenced</a:t>
            </a:r>
          </a:p>
          <a:p>
            <a:pPr>
              <a:lnSpc>
                <a:spcPct val="107000"/>
              </a:lnSpc>
              <a:spcAft>
                <a:spcPts val="800"/>
              </a:spcAft>
            </a:pPr>
            <a:r>
              <a:rPr lang="en-US" sz="2000" b="1" i="1" dirty="0">
                <a:solidFill>
                  <a:schemeClr val="accent5"/>
                </a:solidFill>
                <a:latin typeface="Klein Bold"/>
                <a:sym typeface="Klein Bold"/>
              </a:rPr>
              <a:t>Dubois</a:t>
            </a:r>
            <a:r>
              <a:rPr lang="en-US" sz="2000" b="1" dirty="0">
                <a:solidFill>
                  <a:srgbClr val="022759"/>
                </a:solidFill>
                <a:latin typeface="Klein Bold"/>
                <a:sym typeface="Klein Bold"/>
              </a:rPr>
              <a:t>, 164 F.4</a:t>
            </a:r>
            <a:r>
              <a:rPr lang="en-US" sz="2000" b="1" baseline="30000" dirty="0">
                <a:solidFill>
                  <a:srgbClr val="022759"/>
                </a:solidFill>
                <a:latin typeface="Klein Bold"/>
                <a:sym typeface="Klein Bold"/>
              </a:rPr>
              <a:t>th</a:t>
            </a:r>
            <a:r>
              <a:rPr lang="en-US" sz="2000" b="1" dirty="0">
                <a:solidFill>
                  <a:srgbClr val="022759"/>
                </a:solidFill>
                <a:latin typeface="Klein Bold"/>
                <a:sym typeface="Klein Bold"/>
              </a:rPr>
              <a:t> 418</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Judgment – 10 months; SR – must participate in substance abuse program </a:t>
            </a:r>
            <a:r>
              <a:rPr lang="en-US" sz="2000" b="1" dirty="0">
                <a:solidFill>
                  <a:schemeClr val="accent2"/>
                </a:solidFill>
                <a:latin typeface="Klein Bold"/>
                <a:sym typeface="Klein Bold"/>
              </a:rPr>
              <a:t>EITHER inpatient or outpatient as </a:t>
            </a:r>
            <a:r>
              <a:rPr lang="en-US" sz="2000" b="1" u="sng" dirty="0">
                <a:solidFill>
                  <a:schemeClr val="accent2"/>
                </a:solidFill>
                <a:latin typeface="Klein Bold"/>
                <a:sym typeface="Klein Bold"/>
              </a:rPr>
              <a:t>determined by PO</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sym typeface="Klein Bold"/>
              </a:rPr>
              <a:t>Court giving determination of inpatient or outpatient to PO is delegation of power and error = vacate and remand</a:t>
            </a:r>
          </a:p>
          <a:p>
            <a:pPr marL="342900" marR="0" indent="-342900">
              <a:lnSpc>
                <a:spcPct val="107000"/>
              </a:lnSpc>
              <a:spcAft>
                <a:spcPts val="800"/>
              </a:spcAft>
              <a:buFont typeface="Arial" panose="020B0604020202020204" pitchFamily="34" charset="0"/>
              <a:buChar char="•"/>
            </a:pPr>
            <a:r>
              <a:rPr lang="en-US" sz="2000" b="1" dirty="0">
                <a:solidFill>
                  <a:srgbClr val="022759"/>
                </a:solidFill>
                <a:latin typeface="Klein Bold"/>
              </a:rPr>
              <a:t>PO may properly make decisions about the “modality, intensity, and duration” of a defendant's treatment when these bear on the “details” of the sentence, but NOT a deprivation of liberty</a:t>
            </a:r>
          </a:p>
          <a:p>
            <a:pPr marL="342900" marR="0" indent="-342900">
              <a:lnSpc>
                <a:spcPct val="107000"/>
              </a:lnSpc>
              <a:spcAft>
                <a:spcPts val="800"/>
              </a:spcAft>
              <a:buFont typeface="Arial" panose="020B0604020202020204" pitchFamily="34" charset="0"/>
              <a:buChar char="•"/>
            </a:pPr>
            <a:r>
              <a:rPr lang="en-US" sz="2000" b="1" dirty="0">
                <a:solidFill>
                  <a:schemeClr val="accent2"/>
                </a:solidFill>
                <a:latin typeface="Klein Bold"/>
              </a:rPr>
              <a:t>look at length of prison sentence – shorter sentence = impermissible delegation; here – 10 months is short</a:t>
            </a:r>
          </a:p>
          <a:p>
            <a:pPr>
              <a:lnSpc>
                <a:spcPct val="107000"/>
              </a:lnSpc>
              <a:spcAft>
                <a:spcPts val="800"/>
              </a:spcAft>
            </a:pPr>
            <a:endParaRPr lang="en-US" sz="2400" b="1" dirty="0">
              <a:solidFill>
                <a:srgbClr val="022759"/>
              </a:solidFill>
              <a:latin typeface="Klein Bold"/>
              <a:sym typeface="Klein Bold"/>
            </a:endParaRPr>
          </a:p>
          <a:p>
            <a:pPr marL="0" marR="0">
              <a:lnSpc>
                <a:spcPct val="107000"/>
              </a:lnSpc>
              <a:spcAft>
                <a:spcPts val="800"/>
              </a:spcAft>
            </a:pPr>
            <a:endParaRPr lang="en-US" sz="1200" b="1" dirty="0">
              <a:solidFill>
                <a:srgbClr val="022759"/>
              </a:solidFill>
              <a:latin typeface="Klein Bold"/>
              <a:sym typeface="Klein Bold"/>
            </a:endParaRPr>
          </a:p>
        </p:txBody>
      </p:sp>
    </p:spTree>
    <p:extLst>
      <p:ext uri="{BB962C8B-B14F-4D97-AF65-F5344CB8AC3E}">
        <p14:creationId xmlns:p14="http://schemas.microsoft.com/office/powerpoint/2010/main" val="4184086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0DB6090C-A319-AB16-58E5-B7FF298397CC}"/>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16B58758-E795-5462-D803-740A108BFA9D}"/>
              </a:ext>
            </a:extLst>
          </p:cNvPr>
          <p:cNvSpPr txBox="1"/>
          <p:nvPr/>
        </p:nvSpPr>
        <p:spPr>
          <a:xfrm>
            <a:off x="609600" y="140958"/>
            <a:ext cx="17792699" cy="1477328"/>
          </a:xfrm>
          <a:prstGeom prst="rect">
            <a:avLst/>
          </a:prstGeom>
        </p:spPr>
        <p:txBody>
          <a:bodyPr wrap="square" lIns="0" tIns="0" rIns="0" bIns="0" rtlCol="0" anchor="t">
            <a:spAutoFit/>
          </a:bodyPr>
          <a:lstStyle/>
          <a:p>
            <a:r>
              <a:rPr lang="en-US" sz="9600" b="1" dirty="0">
                <a:solidFill>
                  <a:srgbClr val="022759"/>
                </a:solidFill>
                <a:latin typeface="Klein Bold"/>
              </a:rPr>
              <a:t>Sentencing and Restitution </a:t>
            </a:r>
          </a:p>
        </p:txBody>
      </p:sp>
      <p:sp>
        <p:nvSpPr>
          <p:cNvPr id="15" name="AutoShape 15">
            <a:extLst>
              <a:ext uri="{FF2B5EF4-FFF2-40B4-BE49-F238E27FC236}">
                <a16:creationId xmlns:a16="http://schemas.microsoft.com/office/drawing/2014/main" id="{8A3AF036-F75D-D3DF-2265-3330ECF65E13}"/>
              </a:ext>
            </a:extLst>
          </p:cNvPr>
          <p:cNvSpPr/>
          <p:nvPr/>
        </p:nvSpPr>
        <p:spPr>
          <a:xfrm rot="5400000">
            <a:off x="3411657" y="5950262"/>
            <a:ext cx="8663952" cy="0"/>
          </a:xfrm>
          <a:prstGeom prst="line">
            <a:avLst/>
          </a:prstGeom>
          <a:ln w="9525" cap="rnd">
            <a:solidFill>
              <a:srgbClr val="C3CDFF"/>
            </a:solidFill>
            <a:prstDash val="solid"/>
            <a:headEnd type="none" w="sm" len="sm"/>
            <a:tailEnd type="none" w="sm" len="sm"/>
          </a:ln>
        </p:spPr>
        <p:txBody>
          <a:bodyPr/>
          <a:lstStyle/>
          <a:p>
            <a:endParaRPr lang="en-US"/>
          </a:p>
        </p:txBody>
      </p:sp>
      <p:pic>
        <p:nvPicPr>
          <p:cNvPr id="1026" name="Picture 2" descr="Restitution Cartoons and Comics - funny pictures from CartoonStock">
            <a:extLst>
              <a:ext uri="{FF2B5EF4-FFF2-40B4-BE49-F238E27FC236}">
                <a16:creationId xmlns:a16="http://schemas.microsoft.com/office/drawing/2014/main" id="{51CC1F5A-47B2-0D8C-5D9C-046244015C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8665" y="1470849"/>
            <a:ext cx="7964935" cy="864110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E7F0A7C-35BE-4ED8-F373-0BAE4AA04DF6}"/>
              </a:ext>
            </a:extLst>
          </p:cNvPr>
          <p:cNvPicPr>
            <a:picLocks noChangeAspect="1"/>
          </p:cNvPicPr>
          <p:nvPr/>
        </p:nvPicPr>
        <p:blipFill>
          <a:blip r:embed="rId4"/>
          <a:stretch>
            <a:fillRect/>
          </a:stretch>
        </p:blipFill>
        <p:spPr>
          <a:xfrm>
            <a:off x="723982" y="1460177"/>
            <a:ext cx="8155354" cy="8753478"/>
          </a:xfrm>
          <a:prstGeom prst="rect">
            <a:avLst/>
          </a:prstGeom>
        </p:spPr>
      </p:pic>
    </p:spTree>
    <p:extLst>
      <p:ext uri="{BB962C8B-B14F-4D97-AF65-F5344CB8AC3E}">
        <p14:creationId xmlns:p14="http://schemas.microsoft.com/office/powerpoint/2010/main" val="3515097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CA31D614-E3D3-D16F-BB03-9541F9B2564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DA2A485-E407-D1BA-8F19-810538456E29}"/>
              </a:ext>
            </a:extLst>
          </p:cNvPr>
          <p:cNvSpPr txBox="1"/>
          <p:nvPr/>
        </p:nvSpPr>
        <p:spPr>
          <a:xfrm>
            <a:off x="37605" y="394329"/>
            <a:ext cx="18269197" cy="11614975"/>
          </a:xfrm>
          <a:prstGeom prst="rect">
            <a:avLst/>
          </a:prstGeom>
          <a:noFill/>
        </p:spPr>
        <p:txBody>
          <a:bodyPr wrap="square">
            <a:spAutoFit/>
          </a:bodyPr>
          <a:lstStyle/>
          <a:p>
            <a:pPr>
              <a:spcAft>
                <a:spcPts val="800"/>
              </a:spcAft>
            </a:pPr>
            <a:r>
              <a:rPr lang="en-US" sz="2000" b="1" i="1" dirty="0">
                <a:solidFill>
                  <a:schemeClr val="accent5"/>
                </a:solidFill>
                <a:latin typeface="Klein Bold"/>
                <a:sym typeface="Klein Bold"/>
              </a:rPr>
              <a:t>Currier</a:t>
            </a:r>
            <a:r>
              <a:rPr lang="en-US" sz="2000" b="1" dirty="0">
                <a:solidFill>
                  <a:srgbClr val="022759"/>
                </a:solidFill>
                <a:latin typeface="Klein Bold"/>
                <a:sym typeface="Klein Bold"/>
              </a:rPr>
              <a:t>, 160 F.4</a:t>
            </a:r>
            <a:r>
              <a:rPr lang="en-US" sz="2000" b="1" baseline="30000" dirty="0">
                <a:solidFill>
                  <a:srgbClr val="022759"/>
                </a:solidFill>
                <a:latin typeface="Klein Bold"/>
                <a:sym typeface="Klein Bold"/>
              </a:rPr>
              <a:t>th</a:t>
            </a:r>
            <a:r>
              <a:rPr lang="en-US" sz="2000" b="1" dirty="0">
                <a:solidFill>
                  <a:srgbClr val="022759"/>
                </a:solidFill>
                <a:latin typeface="Klein Bold"/>
                <a:sym typeface="Klein Bold"/>
              </a:rPr>
              <a:t> 656</a:t>
            </a:r>
          </a:p>
          <a:p>
            <a:pPr marL="342900" indent="-342900">
              <a:spcAft>
                <a:spcPts val="800"/>
              </a:spcAft>
              <a:buFont typeface="Arial" panose="020B0604020202020204" pitchFamily="34" charset="0"/>
              <a:buChar char="•"/>
            </a:pPr>
            <a:r>
              <a:rPr lang="en-US" sz="2000" b="1" dirty="0">
                <a:solidFill>
                  <a:srgbClr val="022759"/>
                </a:solidFill>
                <a:latin typeface="Klein Bold"/>
              </a:rPr>
              <a:t>Oral – “same conditions as previously imposed at last SR”; but now also included one re full time employment or job search; previous SR only required work regularly unless excused by PO; this was a discretionary condition, not a mandatory condition</a:t>
            </a:r>
          </a:p>
          <a:p>
            <a:pPr marL="342900" indent="-342900">
              <a:spcAft>
                <a:spcPts val="800"/>
              </a:spcAft>
              <a:buFont typeface="Arial" panose="020B0604020202020204" pitchFamily="34" charset="0"/>
              <a:buChar char="•"/>
            </a:pPr>
            <a:r>
              <a:rPr lang="en-US" sz="2000" b="1" dirty="0">
                <a:solidFill>
                  <a:srgbClr val="022759"/>
                </a:solidFill>
                <a:latin typeface="Klein Bold"/>
              </a:rPr>
              <a:t>Vacate and remand, but excised or amended? </a:t>
            </a:r>
          </a:p>
          <a:p>
            <a:pPr marL="342900" indent="-342900">
              <a:spcAft>
                <a:spcPts val="800"/>
              </a:spcAft>
              <a:buFont typeface="Arial" panose="020B0604020202020204" pitchFamily="34" charset="0"/>
              <a:buChar char="•"/>
            </a:pPr>
            <a:r>
              <a:rPr lang="en-US" sz="2000" b="1" dirty="0">
                <a:solidFill>
                  <a:srgbClr val="022759"/>
                </a:solidFill>
                <a:latin typeface="Klein Bold"/>
              </a:rPr>
              <a:t>*Today, we embrace and apply a </a:t>
            </a:r>
            <a:r>
              <a:rPr lang="en-US" sz="2000" b="1" dirty="0">
                <a:solidFill>
                  <a:schemeClr val="accent2"/>
                </a:solidFill>
                <a:latin typeface="Klein Bold"/>
              </a:rPr>
              <a:t>bright-line rule</a:t>
            </a:r>
            <a:r>
              <a:rPr lang="en-US" sz="2000" b="1" dirty="0">
                <a:solidFill>
                  <a:srgbClr val="022759"/>
                </a:solidFill>
                <a:latin typeface="Klein Bold"/>
              </a:rPr>
              <a:t>: Any discretionary condition in a written judgment that conflicts with the sentence as orally pronounced must be excised on remand. </a:t>
            </a:r>
          </a:p>
          <a:p>
            <a:pPr>
              <a:spcAft>
                <a:spcPts val="800"/>
              </a:spcAft>
            </a:pPr>
            <a:r>
              <a:rPr lang="en-US" sz="2000" b="1" i="1" dirty="0">
                <a:solidFill>
                  <a:schemeClr val="accent5"/>
                </a:solidFill>
                <a:latin typeface="Klein Bold"/>
                <a:sym typeface="Klein Bold"/>
              </a:rPr>
              <a:t>Baxter</a:t>
            </a:r>
            <a:r>
              <a:rPr lang="en-US" sz="2000" b="1" dirty="0">
                <a:solidFill>
                  <a:srgbClr val="022759"/>
                </a:solidFill>
                <a:latin typeface="Klein Bold"/>
                <a:sym typeface="Klein Bold"/>
              </a:rPr>
              <a:t>, 150 F.4</a:t>
            </a:r>
            <a:r>
              <a:rPr lang="en-US" sz="2000" b="1" baseline="30000" dirty="0">
                <a:solidFill>
                  <a:srgbClr val="022759"/>
                </a:solidFill>
                <a:latin typeface="Klein Bold"/>
                <a:sym typeface="Klein Bold"/>
              </a:rPr>
              <a:t>th</a:t>
            </a:r>
            <a:r>
              <a:rPr lang="en-US" sz="2000" b="1" dirty="0">
                <a:solidFill>
                  <a:srgbClr val="022759"/>
                </a:solidFill>
                <a:latin typeface="Klein Bold"/>
                <a:sym typeface="Klein Bold"/>
              </a:rPr>
              <a:t> 386</a:t>
            </a:r>
          </a:p>
          <a:p>
            <a:pPr marL="342900" indent="-342900">
              <a:buFont typeface="Arial" panose="020B0604020202020204" pitchFamily="34" charset="0"/>
              <a:buChar char="•"/>
            </a:pPr>
            <a:r>
              <a:rPr lang="en-US" sz="2000" b="1" dirty="0">
                <a:solidFill>
                  <a:srgbClr val="022759"/>
                </a:solidFill>
                <a:latin typeface="Klein Bold"/>
                <a:sym typeface="Klein Bold"/>
              </a:rPr>
              <a:t>SR revocation - </a:t>
            </a:r>
            <a:r>
              <a:rPr lang="en-US" sz="2000" b="1" dirty="0">
                <a:solidFill>
                  <a:srgbClr val="022759"/>
                </a:solidFill>
                <a:latin typeface="Klein Bold"/>
              </a:rPr>
              <a:t>written judgment stated “[a]</a:t>
            </a:r>
            <a:r>
              <a:rPr lang="en-US" sz="2000" b="1" dirty="0" err="1">
                <a:solidFill>
                  <a:srgbClr val="022759"/>
                </a:solidFill>
                <a:latin typeface="Klein Bold"/>
              </a:rPr>
              <a:t>ll</a:t>
            </a:r>
            <a:r>
              <a:rPr lang="en-US" sz="2000" b="1" dirty="0">
                <a:solidFill>
                  <a:srgbClr val="022759"/>
                </a:solidFill>
                <a:latin typeface="Klein Bold"/>
              </a:rPr>
              <a:t> previous conditions of supervision remain the same.” – but these were not orally pronounced (all about drug treatment)</a:t>
            </a:r>
          </a:p>
          <a:p>
            <a:pPr marL="342900" indent="-342900">
              <a:buFont typeface="Arial" panose="020B0604020202020204" pitchFamily="34" charset="0"/>
              <a:buChar char="•"/>
            </a:pPr>
            <a:r>
              <a:rPr lang="en-US" sz="2000" b="1" dirty="0">
                <a:solidFill>
                  <a:srgbClr val="022759"/>
                </a:solidFill>
                <a:latin typeface="Klein Bold"/>
              </a:rPr>
              <a:t>All affirmed except for the DISCRETIONARY condition about ‘submission to search’; the others were mandatory</a:t>
            </a:r>
          </a:p>
          <a:p>
            <a:r>
              <a:rPr lang="en-US" sz="2000" b="1" i="1" dirty="0">
                <a:solidFill>
                  <a:schemeClr val="accent5"/>
                </a:solidFill>
                <a:latin typeface="Klein Bold"/>
              </a:rPr>
              <a:t>King</a:t>
            </a:r>
            <a:r>
              <a:rPr lang="en-US" sz="2000" b="1" dirty="0">
                <a:solidFill>
                  <a:srgbClr val="022759"/>
                </a:solidFill>
                <a:latin typeface="Klein Bold"/>
              </a:rPr>
              <a:t>, 155 F.4</a:t>
            </a:r>
            <a:r>
              <a:rPr lang="en-US" sz="2000" b="1" baseline="30000" dirty="0">
                <a:solidFill>
                  <a:srgbClr val="022759"/>
                </a:solidFill>
                <a:latin typeface="Klein Bold"/>
              </a:rPr>
              <a:t>th</a:t>
            </a:r>
            <a:r>
              <a:rPr lang="en-US" sz="2000" b="1" dirty="0">
                <a:solidFill>
                  <a:srgbClr val="022759"/>
                </a:solidFill>
                <a:latin typeface="Klein Bold"/>
              </a:rPr>
              <a:t> 341</a:t>
            </a:r>
          </a:p>
          <a:p>
            <a:pPr marL="342900" indent="-342900">
              <a:buFont typeface="Arial" panose="020B0604020202020204" pitchFamily="34" charset="0"/>
              <a:buChar char="•"/>
            </a:pPr>
            <a:r>
              <a:rPr lang="en-US" sz="2000" b="1" dirty="0">
                <a:solidFill>
                  <a:srgbClr val="022759"/>
                </a:solidFill>
                <a:latin typeface="Klein Bold"/>
              </a:rPr>
              <a:t>USSG 5G1.3b1 – presentence credit</a:t>
            </a:r>
          </a:p>
          <a:p>
            <a:pPr marL="342900" indent="-342900">
              <a:buFont typeface="Arial" panose="020B0604020202020204" pitchFamily="34" charset="0"/>
              <a:buChar char="•"/>
            </a:pPr>
            <a:r>
              <a:rPr lang="en-US" sz="2000" b="1" dirty="0">
                <a:solidFill>
                  <a:srgbClr val="022759"/>
                </a:solidFill>
                <a:latin typeface="Klein Bold"/>
              </a:rPr>
              <a:t>71-month sentence “with credit for time already served awaiting this sentence,” and that the sentence would run concurrent to King's parole revocation sentences in two state criminal cases; further it did not want King “to spend any more time in jail other than what [it] just gave” him</a:t>
            </a:r>
          </a:p>
          <a:p>
            <a:pPr marL="342900" indent="-342900">
              <a:buFont typeface="Arial" panose="020B0604020202020204" pitchFamily="34" charset="0"/>
              <a:buChar char="•"/>
            </a:pPr>
            <a:r>
              <a:rPr lang="en-US" sz="2000" b="1" dirty="0">
                <a:solidFill>
                  <a:srgbClr val="022759"/>
                </a:solidFill>
                <a:latin typeface="Klein Bold"/>
              </a:rPr>
              <a:t>written judgment stated only that the sentence is to run concurrent with the two state parole revocation sentences.</a:t>
            </a:r>
          </a:p>
          <a:p>
            <a:pPr marL="342900" indent="-342900">
              <a:buFont typeface="Arial" panose="020B0604020202020204" pitchFamily="34" charset="0"/>
              <a:buChar char="•"/>
            </a:pPr>
            <a:r>
              <a:rPr lang="en-US" sz="2000" b="1" dirty="0">
                <a:solidFill>
                  <a:srgbClr val="022759"/>
                </a:solidFill>
                <a:latin typeface="Klein Bold"/>
              </a:rPr>
              <a:t>other confusing procedural parts, but overall – vacated and remanded for clarification re whether it would have imposed the same sentence regardless of how the pre-sentence detention was credited, or whether the district court intended some other result</a:t>
            </a:r>
          </a:p>
          <a:p>
            <a:r>
              <a:rPr lang="en-US" sz="2000" b="1" i="1" dirty="0">
                <a:solidFill>
                  <a:schemeClr val="accent5"/>
                </a:solidFill>
                <a:latin typeface="Klein Bold"/>
              </a:rPr>
              <a:t>Lezama-Ramirez</a:t>
            </a:r>
            <a:r>
              <a:rPr lang="en-US" sz="2000" b="1" dirty="0">
                <a:solidFill>
                  <a:srgbClr val="022759"/>
                </a:solidFill>
                <a:latin typeface="Klein Bold"/>
              </a:rPr>
              <a:t>, 173 F.4</a:t>
            </a:r>
            <a:r>
              <a:rPr lang="en-US" sz="2000" b="1" baseline="30000" dirty="0">
                <a:solidFill>
                  <a:srgbClr val="022759"/>
                </a:solidFill>
                <a:latin typeface="Klein Bold"/>
              </a:rPr>
              <a:t>th</a:t>
            </a:r>
            <a:r>
              <a:rPr lang="en-US" sz="2000" b="1" dirty="0">
                <a:solidFill>
                  <a:srgbClr val="022759"/>
                </a:solidFill>
                <a:latin typeface="Klein Bold"/>
              </a:rPr>
              <a:t> 191</a:t>
            </a:r>
          </a:p>
          <a:p>
            <a:pPr marL="342900" indent="-342900">
              <a:buFont typeface="Arial" panose="020B0604020202020204" pitchFamily="34" charset="0"/>
              <a:buChar char="•"/>
            </a:pPr>
            <a:r>
              <a:rPr lang="en-US" sz="2000" b="1" dirty="0">
                <a:solidFill>
                  <a:schemeClr val="accent2"/>
                </a:solidFill>
                <a:latin typeface="Klein Bold"/>
              </a:rPr>
              <a:t>Conditions listed in the PSR provided notice of standard and special conditions</a:t>
            </a:r>
            <a:r>
              <a:rPr lang="en-US" sz="2000" b="1" dirty="0">
                <a:solidFill>
                  <a:srgbClr val="022759"/>
                </a:solidFill>
                <a:latin typeface="Klein Bold"/>
              </a:rPr>
              <a:t>, </a:t>
            </a:r>
            <a:r>
              <a:rPr lang="en-US" sz="2000" b="1" dirty="0" err="1">
                <a:solidFill>
                  <a:srgbClr val="022759"/>
                </a:solidFill>
                <a:latin typeface="Klein Bold"/>
              </a:rPr>
              <a:t>esp</a:t>
            </a:r>
            <a:r>
              <a:rPr lang="en-US" sz="2000" b="1" dirty="0">
                <a:solidFill>
                  <a:srgbClr val="022759"/>
                </a:solidFill>
                <a:latin typeface="Klein Bold"/>
              </a:rPr>
              <a:t> when no objection made - affirmed</a:t>
            </a:r>
          </a:p>
          <a:p>
            <a:pPr marL="342900" indent="-342900">
              <a:buFont typeface="Arial" panose="020B0604020202020204" pitchFamily="34" charset="0"/>
              <a:buChar char="•"/>
            </a:pPr>
            <a:r>
              <a:rPr lang="en-US" sz="2000" b="1" dirty="0">
                <a:solidFill>
                  <a:srgbClr val="022759"/>
                </a:solidFill>
                <a:latin typeface="Klein Bold"/>
              </a:rPr>
              <a:t>However, at sentencing, judge orally VARIED pronouncement of two conditions – must be vacated</a:t>
            </a:r>
          </a:p>
          <a:p>
            <a:r>
              <a:rPr lang="en-US" sz="2000" b="1" i="1" dirty="0">
                <a:solidFill>
                  <a:schemeClr val="accent5"/>
                </a:solidFill>
                <a:latin typeface="Klein Bold"/>
              </a:rPr>
              <a:t>Mendoza</a:t>
            </a:r>
            <a:r>
              <a:rPr lang="en-US" sz="2000" b="1" dirty="0">
                <a:solidFill>
                  <a:srgbClr val="022759"/>
                </a:solidFill>
                <a:latin typeface="Klein Bold"/>
              </a:rPr>
              <a:t>, 170 F.4</a:t>
            </a:r>
            <a:r>
              <a:rPr lang="en-US" sz="2000" b="1" baseline="30000" dirty="0">
                <a:solidFill>
                  <a:srgbClr val="022759"/>
                </a:solidFill>
                <a:latin typeface="Klein Bold"/>
              </a:rPr>
              <a:t>th</a:t>
            </a:r>
            <a:r>
              <a:rPr lang="en-US" sz="2000" b="1" dirty="0">
                <a:solidFill>
                  <a:srgbClr val="022759"/>
                </a:solidFill>
                <a:latin typeface="Klein Bold"/>
              </a:rPr>
              <a:t> 921</a:t>
            </a:r>
          </a:p>
          <a:p>
            <a:pPr marL="342900" indent="-342900">
              <a:buFont typeface="Arial" panose="020B0604020202020204" pitchFamily="34" charset="0"/>
              <a:buChar char="•"/>
            </a:pPr>
            <a:r>
              <a:rPr lang="en-US" sz="2000" b="1" dirty="0">
                <a:solidFill>
                  <a:srgbClr val="022759"/>
                </a:solidFill>
                <a:latin typeface="Klein Bold"/>
              </a:rPr>
              <a:t>Restitution amount and home confinement condition left open for 90 days at gov request – gov never requested; after 90 days, written judgment included financial disclosure and credit approval conditions, only related to restitution </a:t>
            </a:r>
          </a:p>
          <a:p>
            <a:pPr marL="342900" indent="-342900">
              <a:buFont typeface="Arial" panose="020B0604020202020204" pitchFamily="34" charset="0"/>
              <a:buChar char="•"/>
            </a:pPr>
            <a:r>
              <a:rPr lang="en-US" sz="2000" b="1" dirty="0">
                <a:solidFill>
                  <a:srgbClr val="022759"/>
                </a:solidFill>
                <a:latin typeface="Klein Bold"/>
              </a:rPr>
              <a:t>Vacated all of the contested conditions</a:t>
            </a:r>
          </a:p>
          <a:p>
            <a:pPr marL="342900" indent="-342900">
              <a:buFont typeface="Arial" panose="020B0604020202020204" pitchFamily="34" charset="0"/>
              <a:buChar char="•"/>
            </a:pPr>
            <a:r>
              <a:rPr lang="en-US" sz="2000" b="1" dirty="0">
                <a:solidFill>
                  <a:srgbClr val="022759"/>
                </a:solidFill>
                <a:latin typeface="Klein Bold"/>
              </a:rPr>
              <a:t>*also, because government failed to request restitution hearing, no restitution was ever ordered and two conditions were not related</a:t>
            </a:r>
          </a:p>
          <a:p>
            <a:pPr>
              <a:spcAft>
                <a:spcPts val="800"/>
              </a:spcAft>
            </a:pPr>
            <a:r>
              <a:rPr lang="en-US" sz="2000" b="1" i="1" dirty="0">
                <a:solidFill>
                  <a:schemeClr val="accent5"/>
                </a:solidFill>
                <a:latin typeface="Klein Bold"/>
                <a:sym typeface="Klein Bold"/>
              </a:rPr>
              <a:t>Quezada-Atayde</a:t>
            </a:r>
            <a:r>
              <a:rPr lang="en-US" sz="2000" b="1" dirty="0">
                <a:solidFill>
                  <a:srgbClr val="022759"/>
                </a:solidFill>
                <a:latin typeface="Klein Bold"/>
                <a:sym typeface="Klein Bold"/>
              </a:rPr>
              <a:t>, 148 F.4th 360</a:t>
            </a:r>
          </a:p>
          <a:p>
            <a:pPr marL="342900" indent="-342900">
              <a:spcAft>
                <a:spcPts val="800"/>
              </a:spcAft>
              <a:buFont typeface="Arial" panose="020B0604020202020204" pitchFamily="34" charset="0"/>
              <a:buChar char="•"/>
            </a:pPr>
            <a:r>
              <a:rPr lang="en-US" sz="2000" b="1" dirty="0">
                <a:solidFill>
                  <a:srgbClr val="022759"/>
                </a:solidFill>
                <a:latin typeface="Klein Bold"/>
                <a:sym typeface="Klein Bold"/>
              </a:rPr>
              <a:t>Special condition re reporting to ICE until deportation; included in </a:t>
            </a:r>
            <a:r>
              <a:rPr lang="en-US" sz="2000" b="1" dirty="0">
                <a:solidFill>
                  <a:schemeClr val="accent2"/>
                </a:solidFill>
                <a:latin typeface="Klein Bold"/>
                <a:sym typeface="Klein Bold"/>
              </a:rPr>
              <a:t>PSR appendix </a:t>
            </a:r>
            <a:r>
              <a:rPr lang="en-US" sz="2000" b="1" dirty="0">
                <a:solidFill>
                  <a:srgbClr val="022759"/>
                </a:solidFill>
                <a:latin typeface="Klein Bold"/>
                <a:sym typeface="Klein Bold"/>
              </a:rPr>
              <a:t>but not read by court, but acknowledged by defense</a:t>
            </a:r>
          </a:p>
          <a:p>
            <a:pPr marL="342900" indent="-342900">
              <a:spcAft>
                <a:spcPts val="800"/>
              </a:spcAft>
              <a:buFont typeface="Arial" panose="020B0604020202020204" pitchFamily="34" charset="0"/>
              <a:buChar char="•"/>
            </a:pPr>
            <a:r>
              <a:rPr lang="en-US" sz="2000" b="1" dirty="0">
                <a:solidFill>
                  <a:srgbClr val="022759"/>
                </a:solidFill>
                <a:latin typeface="Klein Bold"/>
                <a:sym typeface="Klein Bold"/>
              </a:rPr>
              <a:t>Defense counsel did not object to PSR or at sentencing; plain error – none </a:t>
            </a:r>
            <a:r>
              <a:rPr lang="en-US" sz="2000" b="1" dirty="0" err="1">
                <a:solidFill>
                  <a:srgbClr val="022759"/>
                </a:solidFill>
                <a:latin typeface="Klein Bold"/>
                <a:sym typeface="Klein Bold"/>
              </a:rPr>
              <a:t>bc</a:t>
            </a:r>
            <a:r>
              <a:rPr lang="en-US" sz="2000" b="1" dirty="0">
                <a:solidFill>
                  <a:srgbClr val="022759"/>
                </a:solidFill>
                <a:latin typeface="Klein Bold"/>
                <a:sym typeface="Klein Bold"/>
              </a:rPr>
              <a:t> notice was there; affirmed</a:t>
            </a:r>
          </a:p>
          <a:p>
            <a:pPr>
              <a:lnSpc>
                <a:spcPct val="107000"/>
              </a:lnSpc>
              <a:spcAft>
                <a:spcPts val="800"/>
              </a:spcAft>
            </a:pPr>
            <a:endParaRPr lang="en-US" sz="1600" b="1" dirty="0">
              <a:solidFill>
                <a:srgbClr val="022759"/>
              </a:solidFill>
              <a:latin typeface="Klein Bold"/>
              <a:sym typeface="Klein Bold"/>
            </a:endParaRPr>
          </a:p>
          <a:p>
            <a:pPr marL="342900" indent="-342900">
              <a:buFont typeface="Arial" panose="020B0604020202020204" pitchFamily="34" charset="0"/>
              <a:buChar char="•"/>
            </a:pPr>
            <a:endParaRPr lang="en-US" sz="1600" dirty="0"/>
          </a:p>
          <a:p>
            <a:endParaRPr lang="en-US" sz="1600" dirty="0"/>
          </a:p>
          <a:p>
            <a:pPr marL="342900" indent="-342900">
              <a:lnSpc>
                <a:spcPct val="107000"/>
              </a:lnSpc>
              <a:spcAft>
                <a:spcPts val="800"/>
              </a:spcAft>
              <a:buFont typeface="Arial" panose="020B0604020202020204" pitchFamily="34" charset="0"/>
              <a:buChar char="•"/>
            </a:pPr>
            <a:endParaRPr lang="en-US" sz="2000" b="1" dirty="0">
              <a:solidFill>
                <a:srgbClr val="022759"/>
              </a:solidFill>
              <a:latin typeface="Klein Bold"/>
              <a:sym typeface="Klein Bold"/>
            </a:endParaRPr>
          </a:p>
          <a:p>
            <a:pPr>
              <a:lnSpc>
                <a:spcPct val="107000"/>
              </a:lnSpc>
              <a:spcAft>
                <a:spcPts val="800"/>
              </a:spcAft>
            </a:pPr>
            <a:endParaRPr lang="en-US" sz="1100" b="1" dirty="0">
              <a:solidFill>
                <a:srgbClr val="022759"/>
              </a:solidFill>
              <a:latin typeface="Klein Bold"/>
              <a:sym typeface="Klein Bold"/>
            </a:endParaRPr>
          </a:p>
        </p:txBody>
      </p:sp>
      <p:sp>
        <p:nvSpPr>
          <p:cNvPr id="2" name="TextBox 5">
            <a:extLst>
              <a:ext uri="{FF2B5EF4-FFF2-40B4-BE49-F238E27FC236}">
                <a16:creationId xmlns:a16="http://schemas.microsoft.com/office/drawing/2014/main" id="{A3830B3D-1108-5466-1340-B05050ACD586}"/>
              </a:ext>
            </a:extLst>
          </p:cNvPr>
          <p:cNvSpPr txBox="1"/>
          <p:nvPr/>
        </p:nvSpPr>
        <p:spPr>
          <a:xfrm>
            <a:off x="10515600" y="-190500"/>
            <a:ext cx="8534400" cy="1250342"/>
          </a:xfrm>
          <a:prstGeom prst="rect">
            <a:avLst/>
          </a:prstGeom>
        </p:spPr>
        <p:txBody>
          <a:bodyPr wrap="square" lIns="0" tIns="0" rIns="0" bIns="0" rtlCol="0" anchor="t">
            <a:spAutoFit/>
          </a:bodyPr>
          <a:lstStyle/>
          <a:p>
            <a:pPr marL="0" lvl="0" indent="0" algn="l">
              <a:lnSpc>
                <a:spcPts val="10608"/>
              </a:lnSpc>
              <a:spcBef>
                <a:spcPct val="0"/>
              </a:spcBef>
            </a:pPr>
            <a:r>
              <a:rPr lang="en-US" sz="5400" b="1" u="none" dirty="0">
                <a:solidFill>
                  <a:srgbClr val="022759"/>
                </a:solidFill>
                <a:latin typeface="Klein Condensed Bold"/>
                <a:ea typeface="Klein Condensed Bold"/>
                <a:cs typeface="Klein Condensed Bold"/>
                <a:sym typeface="Klein Condensed Bold"/>
              </a:rPr>
              <a:t>Oral v. Written Conditions</a:t>
            </a:r>
          </a:p>
        </p:txBody>
      </p:sp>
    </p:spTree>
    <p:extLst>
      <p:ext uri="{BB962C8B-B14F-4D97-AF65-F5344CB8AC3E}">
        <p14:creationId xmlns:p14="http://schemas.microsoft.com/office/powerpoint/2010/main" val="1395475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FBDBB13F-8935-C887-8105-692F7C19646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65E71AE-F31C-84D5-BEE0-894BE6B42A51}"/>
              </a:ext>
            </a:extLst>
          </p:cNvPr>
          <p:cNvSpPr txBox="1"/>
          <p:nvPr/>
        </p:nvSpPr>
        <p:spPr>
          <a:xfrm>
            <a:off x="0" y="47996"/>
            <a:ext cx="18211800" cy="11489171"/>
          </a:xfrm>
          <a:prstGeom prst="rect">
            <a:avLst/>
          </a:prstGeom>
          <a:noFill/>
        </p:spPr>
        <p:txBody>
          <a:bodyPr wrap="square">
            <a:spAutoFit/>
          </a:bodyPr>
          <a:lstStyle/>
          <a:p>
            <a:pPr>
              <a:lnSpc>
                <a:spcPct val="107000"/>
              </a:lnSpc>
              <a:spcAft>
                <a:spcPts val="800"/>
              </a:spcAft>
            </a:pPr>
            <a:r>
              <a:rPr lang="en-US" sz="2000" b="1" i="1" dirty="0">
                <a:solidFill>
                  <a:schemeClr val="accent5"/>
                </a:solidFill>
                <a:latin typeface="Klein Bold"/>
                <a:sym typeface="Klein Bold"/>
              </a:rPr>
              <a:t>Lucas</a:t>
            </a:r>
            <a:r>
              <a:rPr lang="en-US" sz="1950" b="1" dirty="0">
                <a:solidFill>
                  <a:srgbClr val="022759"/>
                </a:solidFill>
                <a:latin typeface="Klein Bold"/>
                <a:sym typeface="Klein Bold"/>
              </a:rPr>
              <a:t>, 134 F.4</a:t>
            </a:r>
            <a:r>
              <a:rPr lang="en-US" sz="1950" b="1" baseline="30000" dirty="0">
                <a:solidFill>
                  <a:srgbClr val="022759"/>
                </a:solidFill>
                <a:latin typeface="Klein Bold"/>
                <a:sym typeface="Klein Bold"/>
              </a:rPr>
              <a:t>th</a:t>
            </a:r>
            <a:r>
              <a:rPr lang="en-US" sz="1950" b="1" dirty="0">
                <a:solidFill>
                  <a:srgbClr val="022759"/>
                </a:solidFill>
                <a:latin typeface="Klein Bold"/>
                <a:sym typeface="Klein Bold"/>
              </a:rPr>
              <a:t> 810</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sym typeface="Klein Bold"/>
              </a:rPr>
              <a:t>Appeal waiver in wire fraud re MVRA and VWPA; challenged restitution owed based on ‘sentence cannot exceed stat max’; </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rPr>
              <a:t>restitution orders under the VWPA are not subject to the same statutory limits as the MVRA, if a defendant agrees to allow the district court to determine restitution under the VWPA, he cannot appeal that order as exceeding the statutory maximum. And under the MVRA, a defendant may only challenge whether the district court had the authority to issue restitution in the first place; he may not challenge the district court's calculations. </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rPr>
              <a:t>Further, we have clarified that a defendant cannot challenge the methods used by a district court to conduct its restitution analysis at all so long as the district court performed some sort of analysis; a defendant may only challenge a restitution order if the district court failed to conduct the necessary analysis entirely. </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sym typeface="Klein Bold"/>
              </a:rPr>
              <a:t>*look at what restitution is ordered under – MVRA or VWPA</a:t>
            </a:r>
          </a:p>
          <a:p>
            <a:pPr>
              <a:lnSpc>
                <a:spcPct val="107000"/>
              </a:lnSpc>
              <a:spcAft>
                <a:spcPts val="800"/>
              </a:spcAft>
            </a:pPr>
            <a:r>
              <a:rPr lang="en-US" sz="2000" b="1" i="1" dirty="0">
                <a:solidFill>
                  <a:schemeClr val="accent5"/>
                </a:solidFill>
                <a:latin typeface="Klein Bold"/>
                <a:sym typeface="Klein Bold"/>
              </a:rPr>
              <a:t>West</a:t>
            </a:r>
            <a:r>
              <a:rPr lang="en-US" sz="1950" b="1" dirty="0">
                <a:solidFill>
                  <a:srgbClr val="022759"/>
                </a:solidFill>
                <a:latin typeface="Klein Bold"/>
                <a:sym typeface="Klein Bold"/>
              </a:rPr>
              <a:t>, 137 F.4</a:t>
            </a:r>
            <a:r>
              <a:rPr lang="en-US" sz="1950" b="1" baseline="30000" dirty="0">
                <a:solidFill>
                  <a:srgbClr val="022759"/>
                </a:solidFill>
                <a:latin typeface="Klein Bold"/>
                <a:sym typeface="Klein Bold"/>
              </a:rPr>
              <a:t>th</a:t>
            </a:r>
            <a:r>
              <a:rPr lang="en-US" sz="1950" b="1" dirty="0">
                <a:solidFill>
                  <a:srgbClr val="022759"/>
                </a:solidFill>
                <a:latin typeface="Klein Bold"/>
                <a:sym typeface="Klein Bold"/>
              </a:rPr>
              <a:t> 395</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sym typeface="Klein Bold"/>
              </a:rPr>
              <a:t>CP $6000 restitution; appeal waiver – allowed to appeal a sentence exceeding the “statutory maximum”; no </a:t>
            </a:r>
            <a:r>
              <a:rPr lang="en-US" sz="1950" b="1" i="1" dirty="0">
                <a:solidFill>
                  <a:srgbClr val="022759"/>
                </a:solidFill>
                <a:latin typeface="Klein Bold"/>
                <a:sym typeface="Klein Bold"/>
              </a:rPr>
              <a:t>Paroline</a:t>
            </a:r>
            <a:r>
              <a:rPr lang="en-US" sz="1950" b="1" dirty="0">
                <a:solidFill>
                  <a:srgbClr val="022759"/>
                </a:solidFill>
                <a:latin typeface="Klein Bold"/>
                <a:sym typeface="Klein Bold"/>
              </a:rPr>
              <a:t> analysis can violate SM</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sym typeface="Klein Bold"/>
              </a:rPr>
              <a:t>Paroline – restitution orders </a:t>
            </a:r>
            <a:r>
              <a:rPr lang="en-US" sz="1950" b="1" dirty="0">
                <a:solidFill>
                  <a:srgbClr val="022759"/>
                </a:solidFill>
                <a:latin typeface="Klein Bold"/>
              </a:rPr>
              <a:t>are proper “only to the extent the defendant's offense proximately caused a victim's losses</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rPr>
              <a:t>where no proximate-cause was conducted, there is no basis upon which the court can order any amount of restitution</a:t>
            </a:r>
          </a:p>
          <a:p>
            <a:pPr marL="342900" indent="-342900">
              <a:lnSpc>
                <a:spcPct val="107000"/>
              </a:lnSpc>
              <a:spcAft>
                <a:spcPts val="800"/>
              </a:spcAft>
              <a:buFont typeface="Arial" panose="020B0604020202020204" pitchFamily="34" charset="0"/>
              <a:buChar char="•"/>
            </a:pPr>
            <a:r>
              <a:rPr lang="en-US" sz="1950" b="1" dirty="0">
                <a:solidFill>
                  <a:schemeClr val="accent2"/>
                </a:solidFill>
                <a:latin typeface="Klein Bold"/>
                <a:sym typeface="Klein Bold"/>
              </a:rPr>
              <a:t>En BANC denial </a:t>
            </a:r>
            <a:r>
              <a:rPr lang="en-US" sz="1950" b="1" dirty="0">
                <a:solidFill>
                  <a:srgbClr val="022759"/>
                </a:solidFill>
                <a:latin typeface="Klein Bold"/>
                <a:sym typeface="Klein Bold"/>
              </a:rPr>
              <a:t>– 138 F.4</a:t>
            </a:r>
            <a:r>
              <a:rPr lang="en-US" sz="1950" b="1" baseline="30000" dirty="0">
                <a:solidFill>
                  <a:srgbClr val="022759"/>
                </a:solidFill>
                <a:latin typeface="Klein Bold"/>
                <a:sym typeface="Klein Bold"/>
              </a:rPr>
              <a:t>th</a:t>
            </a:r>
            <a:r>
              <a:rPr lang="en-US" sz="1950" b="1" dirty="0">
                <a:solidFill>
                  <a:srgbClr val="022759"/>
                </a:solidFill>
                <a:latin typeface="Klein Bold"/>
                <a:sym typeface="Klein Bold"/>
              </a:rPr>
              <a:t> 357 – dissents and concurrences – wanted rehearing to address appeal waiver</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rPr>
              <a:t>The panel decision holds that, in fact, appeal waivers mean nothing when the underlying decision was “illegal.” </a:t>
            </a:r>
            <a:r>
              <a:rPr lang="en-US" sz="1950" b="1" i="1" dirty="0">
                <a:solidFill>
                  <a:srgbClr val="022759"/>
                </a:solidFill>
                <a:latin typeface="Klein Bold"/>
              </a:rPr>
              <a:t>West</a:t>
            </a:r>
            <a:r>
              <a:rPr lang="en-US" sz="1950" b="1" dirty="0">
                <a:solidFill>
                  <a:srgbClr val="022759"/>
                </a:solidFill>
                <a:latin typeface="Klein Bold"/>
              </a:rPr>
              <a:t>, 99 F.4th at 780. With respect, that is deeply wrong. The whole point of an appeal waiver is that it prevents us from determining whether the district court erred. Saying appeal waivers matter only when we decide the district court got it right is like saying precedent matters only when we agree with it.</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rPr>
              <a:t>To sum up our precedent: Under </a:t>
            </a:r>
            <a:r>
              <a:rPr lang="en-US" sz="1950" b="1" i="1" dirty="0">
                <a:solidFill>
                  <a:srgbClr val="022759"/>
                </a:solidFill>
                <a:latin typeface="Klein Bold"/>
              </a:rPr>
              <a:t>Bond</a:t>
            </a:r>
            <a:r>
              <a:rPr lang="en-US" sz="1950" b="1" dirty="0">
                <a:solidFill>
                  <a:srgbClr val="022759"/>
                </a:solidFill>
                <a:latin typeface="Klein Bold"/>
              </a:rPr>
              <a:t>, an appeal waiver cannot be avoided by arguing that a sentence is “illegal” or “erroneous.” But if a restitution award is “erroneous,” then the appeal waiver is meaningless under </a:t>
            </a:r>
            <a:r>
              <a:rPr lang="en-US" sz="1950" b="1" i="1" dirty="0">
                <a:solidFill>
                  <a:srgbClr val="022759"/>
                </a:solidFill>
                <a:latin typeface="Klein Bold"/>
              </a:rPr>
              <a:t>Leal</a:t>
            </a:r>
            <a:r>
              <a:rPr lang="en-US" sz="1950" b="1" dirty="0">
                <a:solidFill>
                  <a:srgbClr val="022759"/>
                </a:solidFill>
                <a:latin typeface="Klein Bold"/>
              </a:rPr>
              <a:t> and </a:t>
            </a:r>
            <a:r>
              <a:rPr lang="en-US" sz="1950" b="1" i="1" dirty="0">
                <a:solidFill>
                  <a:srgbClr val="022759"/>
                </a:solidFill>
                <a:latin typeface="Klein Bold"/>
              </a:rPr>
              <a:t>Winchel</a:t>
            </a:r>
            <a:r>
              <a:rPr lang="en-US" sz="1950" b="1" dirty="0">
                <a:solidFill>
                  <a:srgbClr val="022759"/>
                </a:solidFill>
                <a:latin typeface="Klein Bold"/>
              </a:rPr>
              <a:t>. But under Alfred and Meredith, some appeals of “erroneous” restitution awards are nonetheless barred by appeal waivers, while under West still others are not. For anyone hoping to strike a plea deal under this cloud of uncertainty, for any judge hoping to accept plea deals under this cloud of uncertainty, and for any appellate panel hoping to know the extent of its post-plea-deal power under this cloud of uncertainty: Good luck.</a:t>
            </a:r>
          </a:p>
          <a:p>
            <a:pPr>
              <a:lnSpc>
                <a:spcPct val="107000"/>
              </a:lnSpc>
              <a:spcAft>
                <a:spcPts val="800"/>
              </a:spcAft>
            </a:pPr>
            <a:r>
              <a:rPr lang="en-US" sz="2000" b="1" i="1" dirty="0">
                <a:solidFill>
                  <a:schemeClr val="accent5"/>
                </a:solidFill>
                <a:latin typeface="Klein Bold"/>
                <a:sym typeface="Klein Bold"/>
              </a:rPr>
              <a:t>Ulysses Rubalcava</a:t>
            </a:r>
            <a:r>
              <a:rPr lang="en-US" sz="1950" b="1" dirty="0">
                <a:solidFill>
                  <a:srgbClr val="022759"/>
                </a:solidFill>
                <a:latin typeface="Klein Bold"/>
                <a:sym typeface="Klein Bold"/>
              </a:rPr>
              <a:t>, 160 F.4</a:t>
            </a:r>
            <a:r>
              <a:rPr lang="en-US" sz="1950" b="1" baseline="30000" dirty="0">
                <a:solidFill>
                  <a:srgbClr val="022759"/>
                </a:solidFill>
                <a:latin typeface="Klein Bold"/>
                <a:sym typeface="Klein Bold"/>
              </a:rPr>
              <a:t>th</a:t>
            </a:r>
            <a:r>
              <a:rPr lang="en-US" sz="1950" b="1" dirty="0">
                <a:solidFill>
                  <a:srgbClr val="022759"/>
                </a:solidFill>
                <a:latin typeface="Klein Bold"/>
                <a:sym typeface="Klein Bold"/>
              </a:rPr>
              <a:t> 664</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sym typeface="Klein Bold"/>
              </a:rPr>
              <a:t>CP production; restitution $55,000 – $10k in restitution (Paroline), $30k based on AVAA; had $450,000 injury money in a trust;</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sym typeface="Klein Bold"/>
              </a:rPr>
              <a:t>Restitution affirmed – Ulysess proximately caused injuries to his daughters – therapy and counseling bill estimates were sufficient </a:t>
            </a:r>
          </a:p>
          <a:p>
            <a:pPr marL="342900" indent="-342900">
              <a:lnSpc>
                <a:spcPct val="107000"/>
              </a:lnSpc>
              <a:spcAft>
                <a:spcPts val="800"/>
              </a:spcAft>
              <a:buFont typeface="Arial" panose="020B0604020202020204" pitchFamily="34" charset="0"/>
              <a:buChar char="•"/>
            </a:pPr>
            <a:r>
              <a:rPr lang="en-US" sz="1950" b="1" dirty="0">
                <a:solidFill>
                  <a:srgbClr val="022759"/>
                </a:solidFill>
                <a:latin typeface="Klein Bold"/>
                <a:sym typeface="Klein Bold"/>
              </a:rPr>
              <a:t>AVAA affirmed – court allowed to look at trust fund for financial purposes</a:t>
            </a:r>
          </a:p>
          <a:p>
            <a:pPr marL="342900" indent="-342900">
              <a:lnSpc>
                <a:spcPct val="107000"/>
              </a:lnSpc>
              <a:spcAft>
                <a:spcPts val="800"/>
              </a:spcAft>
              <a:buFont typeface="Arial" panose="020B0604020202020204" pitchFamily="34" charset="0"/>
              <a:buChar char="•"/>
            </a:pPr>
            <a:endParaRPr lang="en-US" sz="1950" b="1" dirty="0">
              <a:solidFill>
                <a:srgbClr val="022759"/>
              </a:solidFill>
              <a:latin typeface="Klein Bold"/>
              <a:sym typeface="Klein Bold"/>
            </a:endParaRPr>
          </a:p>
          <a:p>
            <a:pPr>
              <a:lnSpc>
                <a:spcPct val="107000"/>
              </a:lnSpc>
              <a:spcAft>
                <a:spcPts val="800"/>
              </a:spcAft>
            </a:pPr>
            <a:endParaRPr lang="en-US" sz="1950" b="1" dirty="0">
              <a:solidFill>
                <a:srgbClr val="022759"/>
              </a:solidFill>
              <a:latin typeface="Klein Bold"/>
              <a:sym typeface="Klein Bold"/>
            </a:endParaRPr>
          </a:p>
        </p:txBody>
      </p:sp>
      <p:sp>
        <p:nvSpPr>
          <p:cNvPr id="2" name="TextBox 1">
            <a:extLst>
              <a:ext uri="{FF2B5EF4-FFF2-40B4-BE49-F238E27FC236}">
                <a16:creationId xmlns:a16="http://schemas.microsoft.com/office/drawing/2014/main" id="{B0D673CB-292D-58BB-0AF0-CF2E1FBFC4B8}"/>
              </a:ext>
            </a:extLst>
          </p:cNvPr>
          <p:cNvSpPr txBox="1"/>
          <p:nvPr/>
        </p:nvSpPr>
        <p:spPr>
          <a:xfrm>
            <a:off x="15498288" y="190500"/>
            <a:ext cx="2819400" cy="523220"/>
          </a:xfrm>
          <a:prstGeom prst="rect">
            <a:avLst/>
          </a:prstGeom>
          <a:noFill/>
        </p:spPr>
        <p:txBody>
          <a:bodyPr wrap="square" rtlCol="0">
            <a:spAutoFit/>
          </a:bodyPr>
          <a:lstStyle/>
          <a:p>
            <a:r>
              <a:rPr lang="en-US" sz="2800" b="1" dirty="0">
                <a:solidFill>
                  <a:srgbClr val="022759"/>
                </a:solidFill>
                <a:latin typeface="Klein Bold"/>
              </a:rPr>
              <a:t>Restitution</a:t>
            </a:r>
            <a:endParaRPr lang="en-US" sz="1950" b="1" dirty="0">
              <a:solidFill>
                <a:srgbClr val="022759"/>
              </a:solidFill>
              <a:latin typeface="Klein Bold"/>
            </a:endParaRPr>
          </a:p>
        </p:txBody>
      </p:sp>
    </p:spTree>
    <p:extLst>
      <p:ext uri="{BB962C8B-B14F-4D97-AF65-F5344CB8AC3E}">
        <p14:creationId xmlns:p14="http://schemas.microsoft.com/office/powerpoint/2010/main" val="598060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0CA30B8F-A492-E924-B59E-DE5E8604F419}"/>
            </a:ext>
          </a:extLst>
        </p:cNvPr>
        <p:cNvGrpSpPr/>
        <p:nvPr/>
      </p:nvGrpSpPr>
      <p:grpSpPr>
        <a:xfrm>
          <a:off x="0" y="0"/>
          <a:ext cx="0" cy="0"/>
          <a:chOff x="0" y="0"/>
          <a:chExt cx="0" cy="0"/>
        </a:xfrm>
      </p:grpSpPr>
      <p:pic>
        <p:nvPicPr>
          <p:cNvPr id="12" name="Picture 11" descr="Fireworks in the sky&#10;&#10;Description automatically generated">
            <a:extLst>
              <a:ext uri="{FF2B5EF4-FFF2-40B4-BE49-F238E27FC236}">
                <a16:creationId xmlns:a16="http://schemas.microsoft.com/office/drawing/2014/main" id="{4183B5C2-C43E-0DE9-C30F-FCABC195146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73171" y="-140544"/>
            <a:ext cx="17541658" cy="10427544"/>
          </a:xfrm>
          <a:prstGeom prst="rect">
            <a:avLst/>
          </a:prstGeom>
        </p:spPr>
      </p:pic>
      <p:sp>
        <p:nvSpPr>
          <p:cNvPr id="13" name="TextBox 12">
            <a:extLst>
              <a:ext uri="{FF2B5EF4-FFF2-40B4-BE49-F238E27FC236}">
                <a16:creationId xmlns:a16="http://schemas.microsoft.com/office/drawing/2014/main" id="{6C48D850-FEDD-9C8B-6BD7-EE63C19831BE}"/>
              </a:ext>
            </a:extLst>
          </p:cNvPr>
          <p:cNvSpPr txBox="1"/>
          <p:nvPr/>
        </p:nvSpPr>
        <p:spPr>
          <a:xfrm>
            <a:off x="6324600" y="6450656"/>
            <a:ext cx="5638800" cy="230832"/>
          </a:xfrm>
          <a:prstGeom prst="rect">
            <a:avLst/>
          </a:prstGeom>
          <a:noFill/>
        </p:spPr>
        <p:txBody>
          <a:bodyPr wrap="square" rtlCol="0">
            <a:spAutoFit/>
          </a:bodyPr>
          <a:lstStyle/>
          <a:p>
            <a:r>
              <a:rPr lang="en-US" sz="900">
                <a:hlinkClick r:id="rId5" tooltip="https://lemonscottage.blogspot.com/2020/07/weather.html"/>
              </a:rPr>
              <a:t>This Photo</a:t>
            </a:r>
            <a:r>
              <a:rPr lang="en-US" sz="900"/>
              <a:t> by Unknown Author is licensed under </a:t>
            </a:r>
            <a:r>
              <a:rPr lang="en-US" sz="900">
                <a:hlinkClick r:id="rId6" tooltip="https://creativecommons.org/licenses/by-nc-nd/3.0/"/>
              </a:rPr>
              <a:t>CC BY-NC-ND</a:t>
            </a:r>
            <a:endParaRPr lang="en-US" sz="900"/>
          </a:p>
        </p:txBody>
      </p:sp>
      <p:sp>
        <p:nvSpPr>
          <p:cNvPr id="3" name="TextBox 2">
            <a:extLst>
              <a:ext uri="{FF2B5EF4-FFF2-40B4-BE49-F238E27FC236}">
                <a16:creationId xmlns:a16="http://schemas.microsoft.com/office/drawing/2014/main" id="{667A5B04-B4BF-5973-59AE-A9177B994824}"/>
              </a:ext>
            </a:extLst>
          </p:cNvPr>
          <p:cNvSpPr txBox="1"/>
          <p:nvPr/>
        </p:nvSpPr>
        <p:spPr>
          <a:xfrm>
            <a:off x="1981200" y="1866900"/>
            <a:ext cx="15544800" cy="5359159"/>
          </a:xfrm>
          <a:prstGeom prst="rect">
            <a:avLst/>
          </a:prstGeom>
          <a:noFill/>
        </p:spPr>
        <p:txBody>
          <a:bodyPr wrap="square">
            <a:spAutoFit/>
          </a:bodyPr>
          <a:lstStyle/>
          <a:p>
            <a:r>
              <a:rPr lang="en-US" sz="9600" b="1" dirty="0">
                <a:solidFill>
                  <a:srgbClr val="FFFF00"/>
                </a:solidFill>
                <a:latin typeface="Klein Condensed Heavy"/>
              </a:rPr>
              <a:t>Wake up!</a:t>
            </a:r>
          </a:p>
          <a:p>
            <a:endParaRPr lang="en-US" sz="9600" b="1" dirty="0">
              <a:solidFill>
                <a:srgbClr val="FFFF00"/>
              </a:solidFill>
              <a:latin typeface="Klein Condensed Heavy"/>
            </a:endParaRPr>
          </a:p>
          <a:p>
            <a:r>
              <a:rPr lang="en-US" sz="9600" b="1" dirty="0">
                <a:solidFill>
                  <a:srgbClr val="FFFF00"/>
                </a:solidFill>
                <a:latin typeface="Klein Condensed Heavy"/>
              </a:rPr>
              <a:t>We’re finally done!</a:t>
            </a:r>
          </a:p>
          <a:p>
            <a:pPr marL="0" marR="0" lvl="0" indent="0" algn="ctr" defTabSz="914400" rtl="0" eaLnBrk="1" fontAlgn="auto" latinLnBrk="0" hangingPunct="1">
              <a:lnSpc>
                <a:spcPts val="6200"/>
              </a:lnSpc>
              <a:spcBef>
                <a:spcPts val="0"/>
              </a:spcBef>
              <a:spcAft>
                <a:spcPts val="0"/>
              </a:spcAft>
              <a:buClrTx/>
              <a:buSzTx/>
              <a:buFontTx/>
              <a:buNone/>
              <a:tabLst/>
              <a:defRPr/>
            </a:pPr>
            <a:endParaRPr kumimoji="0" lang="en-US" sz="6200" b="1" i="0" u="none" strike="noStrike" kern="1200" cap="none" spc="0" normalizeH="0" baseline="0" noProof="0" dirty="0">
              <a:ln>
                <a:noFill/>
              </a:ln>
              <a:solidFill>
                <a:srgbClr val="022759"/>
              </a:solidFill>
              <a:effectLst/>
              <a:uLnTx/>
              <a:uFillTx/>
              <a:latin typeface="Klein Condensed Heavy"/>
              <a:ea typeface="+mn-ea"/>
              <a:cs typeface="+mn-cs"/>
              <a:sym typeface="Klein Condensed Heavy"/>
            </a:endParaRPr>
          </a:p>
        </p:txBody>
      </p:sp>
      <p:sp>
        <p:nvSpPr>
          <p:cNvPr id="5" name="TextBox 4">
            <a:extLst>
              <a:ext uri="{FF2B5EF4-FFF2-40B4-BE49-F238E27FC236}">
                <a16:creationId xmlns:a16="http://schemas.microsoft.com/office/drawing/2014/main" id="{C8C57236-068C-27AB-E2E4-74DD3AD43B67}"/>
              </a:ext>
            </a:extLst>
          </p:cNvPr>
          <p:cNvSpPr txBox="1"/>
          <p:nvPr/>
        </p:nvSpPr>
        <p:spPr>
          <a:xfrm>
            <a:off x="152400" y="1409700"/>
            <a:ext cx="18135600" cy="286745"/>
          </a:xfrm>
          <a:prstGeom prst="rect">
            <a:avLst/>
          </a:prstGeom>
          <a:noFill/>
        </p:spPr>
        <p:txBody>
          <a:bodyPr wrap="square">
            <a:spAutoFit/>
          </a:bodyPr>
          <a:lstStyle/>
          <a:p>
            <a:pPr marL="0" marR="0">
              <a:lnSpc>
                <a:spcPct val="107000"/>
              </a:lnSpc>
              <a:spcAft>
                <a:spcPts val="800"/>
              </a:spcAft>
            </a:pPr>
            <a:endParaRPr lang="en-US" sz="1200" b="1" dirty="0">
              <a:solidFill>
                <a:srgbClr val="022759"/>
              </a:solidFill>
              <a:latin typeface="Klein Bold"/>
              <a:sym typeface="Klein Bold"/>
            </a:endParaRPr>
          </a:p>
        </p:txBody>
      </p:sp>
      <p:pic>
        <p:nvPicPr>
          <p:cNvPr id="6" name="Online Media 5" title="Airhorns - Sound Effect (HD)">
            <a:hlinkClick r:id="" action="ppaction://media"/>
            <a:extLst>
              <a:ext uri="{FF2B5EF4-FFF2-40B4-BE49-F238E27FC236}">
                <a16:creationId xmlns:a16="http://schemas.microsoft.com/office/drawing/2014/main" id="{2475563E-BCFE-04AD-EB97-A5FBF4AB7465}"/>
              </a:ext>
            </a:extLst>
          </p:cNvPr>
          <p:cNvPicPr>
            <a:picLocks noRot="1" noChangeAspect="1"/>
          </p:cNvPicPr>
          <p:nvPr>
            <a:videoFile r:link="rId1"/>
          </p:nvPr>
        </p:nvPicPr>
        <p:blipFill>
          <a:blip r:embed="rId7"/>
          <a:stretch>
            <a:fillRect/>
          </a:stretch>
        </p:blipFill>
        <p:spPr>
          <a:xfrm>
            <a:off x="16220036" y="9118600"/>
            <a:ext cx="2067964" cy="1168400"/>
          </a:xfrm>
          <a:prstGeom prst="rect">
            <a:avLst/>
          </a:prstGeom>
        </p:spPr>
      </p:pic>
    </p:spTree>
    <p:extLst>
      <p:ext uri="{BB962C8B-B14F-4D97-AF65-F5344CB8AC3E}">
        <p14:creationId xmlns:p14="http://schemas.microsoft.com/office/powerpoint/2010/main" val="2341945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16854</TotalTime>
  <Words>7357</Words>
  <Application>Microsoft Office PowerPoint</Application>
  <PresentationFormat>Custom</PresentationFormat>
  <Paragraphs>410</Paragraphs>
  <Slides>27</Slides>
  <Notes>27</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Klein Condensed Bold</vt:lpstr>
      <vt:lpstr>Klein Condensed Heavy</vt:lpstr>
      <vt:lpstr>Calibri</vt:lpstr>
      <vt:lpstr>Klein Bold</vt:lpstr>
      <vt:lpstr>Klein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5th Circuit Year in Review</dc:title>
  <dc:creator>Kiger Sigh</dc:creator>
  <cp:lastModifiedBy>Kiger Sigh</cp:lastModifiedBy>
  <cp:revision>163</cp:revision>
  <dcterms:created xsi:type="dcterms:W3CDTF">2006-08-16T00:00:00Z</dcterms:created>
  <dcterms:modified xsi:type="dcterms:W3CDTF">2026-07-17T15:44:50Z</dcterms:modified>
  <dc:identifier>DAGgC3rsS5I</dc:identifier>
</cp:coreProperties>
</file>