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3" r:id="rId2"/>
  </p:sldMasterIdLst>
  <p:sldIdLst>
    <p:sldId id="256" r:id="rId3"/>
    <p:sldId id="281" r:id="rId4"/>
    <p:sldId id="293" r:id="rId5"/>
    <p:sldId id="257" r:id="rId6"/>
    <p:sldId id="268" r:id="rId7"/>
    <p:sldId id="279" r:id="rId8"/>
    <p:sldId id="270" r:id="rId9"/>
    <p:sldId id="276" r:id="rId10"/>
    <p:sldId id="271" r:id="rId11"/>
    <p:sldId id="272" r:id="rId12"/>
    <p:sldId id="275" r:id="rId13"/>
    <p:sldId id="280" r:id="rId14"/>
    <p:sldId id="288" r:id="rId15"/>
    <p:sldId id="321" r:id="rId16"/>
    <p:sldId id="322" r:id="rId17"/>
    <p:sldId id="273" r:id="rId18"/>
    <p:sldId id="277" r:id="rId19"/>
    <p:sldId id="278" r:id="rId20"/>
    <p:sldId id="274" r:id="rId21"/>
    <p:sldId id="294" r:id="rId22"/>
    <p:sldId id="258" r:id="rId23"/>
    <p:sldId id="323" r:id="rId24"/>
    <p:sldId id="292" r:id="rId25"/>
    <p:sldId id="305" r:id="rId26"/>
    <p:sldId id="306" r:id="rId27"/>
    <p:sldId id="301" r:id="rId28"/>
    <p:sldId id="308" r:id="rId29"/>
    <p:sldId id="307" r:id="rId30"/>
    <p:sldId id="319" r:id="rId31"/>
    <p:sldId id="309" r:id="rId32"/>
    <p:sldId id="304" r:id="rId33"/>
    <p:sldId id="313" r:id="rId34"/>
    <p:sldId id="314" r:id="rId35"/>
    <p:sldId id="315" r:id="rId36"/>
    <p:sldId id="300" r:id="rId37"/>
    <p:sldId id="316" r:id="rId38"/>
    <p:sldId id="328" r:id="rId39"/>
    <p:sldId id="317" r:id="rId40"/>
    <p:sldId id="324" r:id="rId41"/>
    <p:sldId id="331" r:id="rId42"/>
    <p:sldId id="327" r:id="rId43"/>
    <p:sldId id="332" r:id="rId44"/>
    <p:sldId id="296" r:id="rId45"/>
    <p:sldId id="311" r:id="rId46"/>
    <p:sldId id="318" r:id="rId47"/>
    <p:sldId id="320" r:id="rId48"/>
    <p:sldId id="329" r:id="rId49"/>
    <p:sldId id="330" r:id="rId50"/>
    <p:sldId id="290" r:id="rId51"/>
    <p:sldId id="297" r:id="rId52"/>
    <p:sldId id="283" r:id="rId53"/>
    <p:sldId id="286" r:id="rId54"/>
    <p:sldId id="298" r:id="rId55"/>
    <p:sldId id="291" r:id="rId56"/>
    <p:sldId id="325" r:id="rId57"/>
    <p:sldId id="326"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FCB84E-327C-2E5F-C83C-692C8158D001}" name="Samantha Kuhn" initials="SK" userId="S-1-5-21-3610372667-3605521422-1665728577-1513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03" d="100"/>
          <a:sy n="103" d="100"/>
        </p:scale>
        <p:origin x="126" y="5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1987363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4233552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032921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009151-A2AA-43E5-A37A-9B4C54F88B3D}"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2528876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009151-A2AA-43E5-A37A-9B4C54F88B3D}" type="datetimeFigureOut">
              <a:rPr lang="en-US" smtClean="0"/>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4134549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009151-A2AA-43E5-A37A-9B4C54F88B3D}" type="datetimeFigureOut">
              <a:rPr lang="en-US" smtClean="0"/>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1627805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009151-A2AA-43E5-A37A-9B4C54F88B3D}" type="datetimeFigureOut">
              <a:rPr lang="en-US" smtClean="0"/>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136703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009151-A2AA-43E5-A37A-9B4C54F88B3D}"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9413236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009151-A2AA-43E5-A37A-9B4C54F88B3D}"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34041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42449789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11748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3308515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0245565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70716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41480552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4015725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6803315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4099666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5166478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2009151-A2AA-43E5-A37A-9B4C54F88B3D}"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0371503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2009151-A2AA-43E5-A37A-9B4C54F88B3D}" type="datetimeFigureOut">
              <a:rPr lang="en-US" smtClean="0"/>
              <a:t>12/4/2025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6890933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2009151-A2AA-43E5-A37A-9B4C54F88B3D}" type="datetimeFigureOut">
              <a:rPr lang="en-US" smtClean="0"/>
              <a:t>12/4/2025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152788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009151-A2AA-43E5-A37A-9B4C54F88B3D}" type="datetimeFigureOut">
              <a:rPr lang="en-US" smtClean="0"/>
              <a:t>12/4/2025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7675139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2009151-A2AA-43E5-A37A-9B4C54F88B3D}"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3563510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2009151-A2AA-43E5-A37A-9B4C54F88B3D}" type="datetimeFigureOut">
              <a:rPr lang="en-US" smtClean="0"/>
              <a:t>12/4/2025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13001774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25309208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096184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2735792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924376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5192654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18581249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2009151-A2AA-43E5-A37A-9B4C54F88B3D}" type="datetimeFigureOut">
              <a:rPr lang="en-US" smtClean="0"/>
              <a:t>12/4/2025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7FE089-B137-43B6-AA5D-1D8B37A04C58}" type="slidenum">
              <a:rPr lang="en-US" smtClean="0"/>
              <a:t>‹#›</a:t>
            </a:fld>
            <a:endParaRPr lang="en-US"/>
          </a:p>
        </p:txBody>
      </p:sp>
    </p:spTree>
    <p:extLst>
      <p:ext uri="{BB962C8B-B14F-4D97-AF65-F5344CB8AC3E}">
        <p14:creationId xmlns:p14="http://schemas.microsoft.com/office/powerpoint/2010/main" val="3287236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2009151-A2AA-43E5-A37A-9B4C54F88B3D}" type="datetimeFigureOut">
              <a:rPr lang="en-US" smtClean="0"/>
              <a:t>12/4/2025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C7FE089-B137-43B6-AA5D-1D8B37A04C58}" type="slidenum">
              <a:rPr lang="en-US" smtClean="0"/>
              <a:t>‹#›</a:t>
            </a:fld>
            <a:endParaRPr lang="en-US"/>
          </a:p>
        </p:txBody>
      </p:sp>
    </p:spTree>
    <p:extLst>
      <p:ext uri="{BB962C8B-B14F-4D97-AF65-F5344CB8AC3E}">
        <p14:creationId xmlns:p14="http://schemas.microsoft.com/office/powerpoint/2010/main" val="10374063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2009151-A2AA-43E5-A37A-9B4C54F88B3D}" type="datetimeFigureOut">
              <a:rPr lang="en-US" smtClean="0"/>
              <a:t>12/4/2025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C7FE089-B137-43B6-AA5D-1D8B37A04C58}" type="slidenum">
              <a:rPr lang="en-US" smtClean="0"/>
              <a:t>‹#›</a:t>
            </a:fld>
            <a:endParaRPr lang="en-US"/>
          </a:p>
        </p:txBody>
      </p:sp>
    </p:spTree>
    <p:extLst>
      <p:ext uri="{BB962C8B-B14F-4D97-AF65-F5344CB8AC3E}">
        <p14:creationId xmlns:p14="http://schemas.microsoft.com/office/powerpoint/2010/main" val="1138765347"/>
      </p:ext>
    </p:extLst>
  </p:cSld>
  <p:clrMap bg1="dk1" tx1="lt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A9DB-F2CE-F804-0EDF-5D188082C3FC}"/>
              </a:ext>
            </a:extLst>
          </p:cNvPr>
          <p:cNvSpPr>
            <a:spLocks noGrp="1"/>
          </p:cNvSpPr>
          <p:nvPr>
            <p:ph type="ctrTitle"/>
          </p:nvPr>
        </p:nvSpPr>
        <p:spPr>
          <a:xfrm>
            <a:off x="1507067" y="1395541"/>
            <a:ext cx="7766936" cy="1646302"/>
          </a:xfrm>
        </p:spPr>
        <p:txBody>
          <a:bodyPr anchor="ctr"/>
          <a:lstStyle/>
          <a:p>
            <a:pPr algn="ctr"/>
            <a:r>
              <a:rPr lang="en-US" dirty="0"/>
              <a:t>Fifth Circuit Update:</a:t>
            </a:r>
            <a:br>
              <a:rPr lang="en-US" dirty="0"/>
            </a:br>
            <a:r>
              <a:rPr lang="en-US" sz="2800" i="1" dirty="0">
                <a:solidFill>
                  <a:schemeClr val="accent2"/>
                </a:solidFill>
              </a:rPr>
              <a:t>Recent Developments and Emerging Issues</a:t>
            </a:r>
            <a:endParaRPr lang="en-US" dirty="0">
              <a:solidFill>
                <a:schemeClr val="accent2"/>
              </a:solidFill>
            </a:endParaRPr>
          </a:p>
        </p:txBody>
      </p:sp>
      <p:sp>
        <p:nvSpPr>
          <p:cNvPr id="3" name="Subtitle 2">
            <a:extLst>
              <a:ext uri="{FF2B5EF4-FFF2-40B4-BE49-F238E27FC236}">
                <a16:creationId xmlns:a16="http://schemas.microsoft.com/office/drawing/2014/main" id="{0EB06453-81C1-814C-1175-D7C086ED093B}"/>
              </a:ext>
            </a:extLst>
          </p:cNvPr>
          <p:cNvSpPr>
            <a:spLocks noGrp="1"/>
          </p:cNvSpPr>
          <p:nvPr>
            <p:ph type="subTitle" idx="1"/>
          </p:nvPr>
        </p:nvSpPr>
        <p:spPr>
          <a:xfrm>
            <a:off x="1507067" y="3816158"/>
            <a:ext cx="7766936" cy="1867921"/>
          </a:xfrm>
        </p:spPr>
        <p:txBody>
          <a:bodyPr numCol="2" anchor="ctr">
            <a:normAutofit/>
          </a:bodyPr>
          <a:lstStyle/>
          <a:p>
            <a:pPr algn="ctr">
              <a:spcBef>
                <a:spcPts val="0"/>
              </a:spcBef>
            </a:pPr>
            <a:r>
              <a:rPr lang="en-US" sz="2200" dirty="0">
                <a:solidFill>
                  <a:schemeClr val="tx1"/>
                </a:solidFill>
              </a:rPr>
              <a:t>Samantha Kuhn</a:t>
            </a:r>
          </a:p>
          <a:p>
            <a:pPr algn="ctr">
              <a:spcBef>
                <a:spcPts val="0"/>
              </a:spcBef>
            </a:pPr>
            <a:r>
              <a:rPr lang="en-US" i="1" dirty="0">
                <a:solidFill>
                  <a:schemeClr val="tx1"/>
                </a:solidFill>
              </a:rPr>
              <a:t>Assistant Federal Public Defender,</a:t>
            </a:r>
          </a:p>
          <a:p>
            <a:pPr algn="ctr">
              <a:spcBef>
                <a:spcPts val="0"/>
              </a:spcBef>
            </a:pPr>
            <a:r>
              <a:rPr lang="en-US" dirty="0">
                <a:solidFill>
                  <a:schemeClr val="tx1"/>
                </a:solidFill>
              </a:rPr>
              <a:t>Eastern District of Louisiana</a:t>
            </a:r>
          </a:p>
          <a:p>
            <a:pPr algn="ctr"/>
            <a:r>
              <a:rPr lang="en-US" sz="1600" dirty="0"/>
              <a:t>samantha_kuhn@fd.org | 504-589-7942</a:t>
            </a:r>
          </a:p>
          <a:p>
            <a:pPr algn="ctr"/>
            <a:endParaRPr lang="en-US" sz="2200" dirty="0">
              <a:solidFill>
                <a:schemeClr val="tx1"/>
              </a:solidFill>
            </a:endParaRPr>
          </a:p>
          <a:p>
            <a:pPr algn="ctr"/>
            <a:r>
              <a:rPr lang="en-US" sz="2200" dirty="0">
                <a:solidFill>
                  <a:schemeClr val="tx1"/>
                </a:solidFill>
              </a:rPr>
              <a:t>Steven Spires</a:t>
            </a:r>
          </a:p>
          <a:p>
            <a:pPr algn="ctr">
              <a:spcBef>
                <a:spcPts val="0"/>
              </a:spcBef>
            </a:pPr>
            <a:r>
              <a:rPr lang="en-US" i="1" dirty="0">
                <a:solidFill>
                  <a:schemeClr val="tx1"/>
                </a:solidFill>
              </a:rPr>
              <a:t>Research &amp; Writing Attorney</a:t>
            </a:r>
          </a:p>
          <a:p>
            <a:pPr algn="ctr">
              <a:spcBef>
                <a:spcPts val="0"/>
              </a:spcBef>
            </a:pPr>
            <a:r>
              <a:rPr lang="en-US" dirty="0">
                <a:solidFill>
                  <a:schemeClr val="tx1"/>
                </a:solidFill>
              </a:rPr>
              <a:t>Eastern District of Louisiana</a:t>
            </a:r>
            <a:endParaRPr lang="en-US" i="1" dirty="0">
              <a:solidFill>
                <a:schemeClr val="tx1"/>
              </a:solidFill>
            </a:endParaRPr>
          </a:p>
          <a:p>
            <a:pPr algn="ctr"/>
            <a:r>
              <a:rPr lang="en-US" sz="1600" dirty="0"/>
              <a:t>steven_spires@fd.org | 504-589-7933</a:t>
            </a:r>
          </a:p>
          <a:p>
            <a:endParaRPr lang="en-US" dirty="0"/>
          </a:p>
        </p:txBody>
      </p:sp>
    </p:spTree>
    <p:extLst>
      <p:ext uri="{BB962C8B-B14F-4D97-AF65-F5344CB8AC3E}">
        <p14:creationId xmlns:p14="http://schemas.microsoft.com/office/powerpoint/2010/main" val="1417951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1D6FC-956A-3DA2-1118-72690380FA36}"/>
              </a:ext>
            </a:extLst>
          </p:cNvPr>
          <p:cNvSpPr>
            <a:spLocks noGrp="1"/>
          </p:cNvSpPr>
          <p:nvPr>
            <p:ph type="title"/>
          </p:nvPr>
        </p:nvSpPr>
        <p:spPr>
          <a:xfrm>
            <a:off x="677334" y="609600"/>
            <a:ext cx="8596668" cy="903890"/>
          </a:xfrm>
        </p:spPr>
        <p:txBody>
          <a:bodyPr/>
          <a:lstStyle/>
          <a:p>
            <a:r>
              <a:rPr lang="en-US" dirty="0"/>
              <a:t>Overview </a:t>
            </a:r>
          </a:p>
        </p:txBody>
      </p:sp>
      <p:sp>
        <p:nvSpPr>
          <p:cNvPr id="3" name="Content Placeholder 2">
            <a:extLst>
              <a:ext uri="{FF2B5EF4-FFF2-40B4-BE49-F238E27FC236}">
                <a16:creationId xmlns:a16="http://schemas.microsoft.com/office/drawing/2014/main" id="{2A968649-8A26-6D0B-5140-F90E304455D3}"/>
              </a:ext>
            </a:extLst>
          </p:cNvPr>
          <p:cNvSpPr>
            <a:spLocks noGrp="1"/>
          </p:cNvSpPr>
          <p:nvPr>
            <p:ph idx="1"/>
          </p:nvPr>
        </p:nvSpPr>
        <p:spPr>
          <a:xfrm>
            <a:off x="677334" y="1576552"/>
            <a:ext cx="8596668" cy="4926723"/>
          </a:xfrm>
        </p:spPr>
        <p:txBody>
          <a:bodyPr>
            <a:normAutofit/>
          </a:bodyPr>
          <a:lstStyle/>
          <a:p>
            <a:pPr>
              <a:lnSpc>
                <a:spcPct val="150000"/>
              </a:lnSpc>
            </a:pPr>
            <a:r>
              <a:rPr lang="en-US" sz="2400" dirty="0"/>
              <a:t>Second Amendment / §922(g) </a:t>
            </a:r>
          </a:p>
          <a:p>
            <a:pPr>
              <a:lnSpc>
                <a:spcPct val="150000"/>
              </a:lnSpc>
            </a:pPr>
            <a:r>
              <a:rPr lang="en-US" sz="2400" dirty="0"/>
              <a:t>Fourth Amendment</a:t>
            </a:r>
          </a:p>
          <a:p>
            <a:pPr>
              <a:lnSpc>
                <a:spcPct val="150000"/>
              </a:lnSpc>
            </a:pPr>
            <a:r>
              <a:rPr lang="en-US" sz="2400" dirty="0"/>
              <a:t>Sentencing Guidelines</a:t>
            </a:r>
          </a:p>
          <a:p>
            <a:pPr>
              <a:lnSpc>
                <a:spcPct val="150000"/>
              </a:lnSpc>
            </a:pPr>
            <a:r>
              <a:rPr lang="en-US" sz="2400" dirty="0"/>
              <a:t>Plea Agreements and Appeal Waivers</a:t>
            </a:r>
          </a:p>
          <a:p>
            <a:pPr>
              <a:lnSpc>
                <a:spcPct val="150000"/>
              </a:lnSpc>
            </a:pPr>
            <a:r>
              <a:rPr lang="en-US" sz="2400" dirty="0"/>
              <a:t>Armed Career Criminal Act (ACCA)</a:t>
            </a:r>
          </a:p>
          <a:p>
            <a:pPr>
              <a:lnSpc>
                <a:spcPct val="150000"/>
              </a:lnSpc>
            </a:pPr>
            <a:r>
              <a:rPr lang="en-US" sz="2400" dirty="0"/>
              <a:t>Statutes of Limitations</a:t>
            </a:r>
          </a:p>
          <a:p>
            <a:pPr>
              <a:lnSpc>
                <a:spcPct val="150000"/>
              </a:lnSpc>
            </a:pPr>
            <a:endParaRPr lang="en-US" sz="2400" dirty="0"/>
          </a:p>
        </p:txBody>
      </p:sp>
    </p:spTree>
    <p:extLst>
      <p:ext uri="{BB962C8B-B14F-4D97-AF65-F5344CB8AC3E}">
        <p14:creationId xmlns:p14="http://schemas.microsoft.com/office/powerpoint/2010/main" val="3309882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C681E8-8607-6149-B7C9-5106EDA329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dirty="0"/>
              <a:t>FIFTH CIRCUIT UPDATE:</a:t>
            </a:r>
          </a:p>
        </p:txBody>
      </p:sp>
      <p:sp>
        <p:nvSpPr>
          <p:cNvPr id="5" name="Text Placeholder 4">
            <a:extLst>
              <a:ext uri="{FF2B5EF4-FFF2-40B4-BE49-F238E27FC236}">
                <a16:creationId xmlns:a16="http://schemas.microsoft.com/office/drawing/2014/main" id="{2C142215-43F2-0CD0-248B-6DDE8F902BC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3600" dirty="0"/>
              <a:t>Second Amendment / §922(g)  </a:t>
            </a:r>
            <a:endParaRPr lang="en-US" sz="1800" dirty="0">
              <a:solidFill>
                <a:schemeClr val="tx1"/>
              </a:solidFill>
            </a:endParaRPr>
          </a:p>
        </p:txBody>
      </p:sp>
    </p:spTree>
    <p:extLst>
      <p:ext uri="{BB962C8B-B14F-4D97-AF65-F5344CB8AC3E}">
        <p14:creationId xmlns:p14="http://schemas.microsoft.com/office/powerpoint/2010/main" val="3323110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4C3D13C-5D73-E008-E964-A361BA232C4F}"/>
              </a:ext>
            </a:extLst>
          </p:cNvPr>
          <p:cNvSpPr>
            <a:spLocks noGrp="1"/>
          </p:cNvSpPr>
          <p:nvPr>
            <p:ph type="title"/>
          </p:nvPr>
        </p:nvSpPr>
        <p:spPr/>
        <p:txBody>
          <a:bodyPr>
            <a:normAutofit/>
          </a:bodyPr>
          <a:lstStyle/>
          <a:p>
            <a:pPr algn="ctr"/>
            <a:r>
              <a:rPr lang="en-US" dirty="0"/>
              <a:t>Second Amendment &amp; Firearm Offenses</a:t>
            </a:r>
            <a:br>
              <a:rPr lang="en-US" dirty="0"/>
            </a:br>
            <a:r>
              <a:rPr lang="en-US" sz="2800" i="1" dirty="0">
                <a:solidFill>
                  <a:schemeClr val="accent2">
                    <a:lumMod val="75000"/>
                  </a:schemeClr>
                </a:solidFill>
              </a:rPr>
              <a:t>Background</a:t>
            </a:r>
            <a:endParaRPr lang="en-US" i="1" dirty="0">
              <a:solidFill>
                <a:schemeClr val="accent2">
                  <a:lumMod val="75000"/>
                </a:schemeClr>
              </a:solidFill>
            </a:endParaRPr>
          </a:p>
        </p:txBody>
      </p:sp>
      <p:sp>
        <p:nvSpPr>
          <p:cNvPr id="7" name="Content Placeholder 6">
            <a:extLst>
              <a:ext uri="{FF2B5EF4-FFF2-40B4-BE49-F238E27FC236}">
                <a16:creationId xmlns:a16="http://schemas.microsoft.com/office/drawing/2014/main" id="{9B903671-D19F-FC52-526D-74215A4AFA97}"/>
              </a:ext>
            </a:extLst>
          </p:cNvPr>
          <p:cNvSpPr>
            <a:spLocks noGrp="1"/>
          </p:cNvSpPr>
          <p:nvPr>
            <p:ph idx="1"/>
          </p:nvPr>
        </p:nvSpPr>
        <p:spPr>
          <a:xfrm>
            <a:off x="677334" y="1930400"/>
            <a:ext cx="8596668" cy="4536412"/>
          </a:xfrm>
        </p:spPr>
        <p:txBody>
          <a:bodyPr>
            <a:normAutofit/>
          </a:bodyPr>
          <a:lstStyle/>
          <a:p>
            <a:pPr marL="0" indent="0" algn="ctr">
              <a:buNone/>
            </a:pPr>
            <a:r>
              <a:rPr lang="en-US" b="1" i="1" dirty="0"/>
              <a:t>New York State Rifle &amp; Pistol </a:t>
            </a:r>
            <a:r>
              <a:rPr lang="en-US" b="1" i="1" dirty="0" err="1"/>
              <a:t>Ass’n</a:t>
            </a:r>
            <a:r>
              <a:rPr lang="en-US" b="1" i="1" dirty="0"/>
              <a:t>, Inc. v. </a:t>
            </a:r>
            <a:r>
              <a:rPr lang="en-US" b="1" i="1" dirty="0" err="1"/>
              <a:t>Bruen</a:t>
            </a:r>
            <a:r>
              <a:rPr lang="en-US" b="1" dirty="0"/>
              <a:t>, 597 U.S. 1 (2022) </a:t>
            </a:r>
          </a:p>
          <a:p>
            <a:r>
              <a:rPr lang="en-US" dirty="0"/>
              <a:t>Supreme Court announces new test: firearm regulations must be consistent with historical tradition. No more means-end scrutiny.</a:t>
            </a:r>
          </a:p>
          <a:p>
            <a:endParaRPr lang="en-US" dirty="0"/>
          </a:p>
          <a:p>
            <a:pPr marL="0" indent="0" algn="ctr">
              <a:buNone/>
            </a:pPr>
            <a:r>
              <a:rPr lang="en-US" b="1" i="1" dirty="0"/>
              <a:t>United States v. Rahimi</a:t>
            </a:r>
            <a:r>
              <a:rPr lang="en-US" b="1" dirty="0"/>
              <a:t>,</a:t>
            </a:r>
            <a:r>
              <a:rPr lang="en-US" b="1" i="1" dirty="0"/>
              <a:t> </a:t>
            </a:r>
            <a:r>
              <a:rPr lang="en-US" b="1" i="0" dirty="0">
                <a:solidFill>
                  <a:srgbClr val="3D3D3D"/>
                </a:solidFill>
                <a:effectLst/>
              </a:rPr>
              <a:t>602 U.S. 680</a:t>
            </a:r>
            <a:r>
              <a:rPr lang="en-US" b="1" i="1" dirty="0"/>
              <a:t> </a:t>
            </a:r>
            <a:r>
              <a:rPr lang="en-US" b="1" dirty="0"/>
              <a:t>(2024)</a:t>
            </a:r>
            <a:endParaRPr lang="en-US" b="1" i="1" dirty="0"/>
          </a:p>
          <a:p>
            <a:r>
              <a:rPr lang="en-US" dirty="0"/>
              <a:t>Emphasized courts should use analogical reasoning when evaluating historical and modern laws, focusing on both “how” and “why” a law restricts the Second Amendment right.</a:t>
            </a:r>
          </a:p>
          <a:p>
            <a:r>
              <a:rPr lang="en-US" dirty="0"/>
              <a:t>Court also showed preference for “as applied” over “facial” challenges. Need to show that law unconstitutional as to specific defendant’s circumstances.</a:t>
            </a:r>
          </a:p>
          <a:p>
            <a:pPr marL="0" indent="0">
              <a:buNone/>
            </a:pPr>
            <a:endParaRPr lang="en-US" dirty="0"/>
          </a:p>
          <a:p>
            <a:pPr marL="0" indent="0">
              <a:buNone/>
            </a:pPr>
            <a:r>
              <a:rPr lang="en-US" sz="1600" dirty="0"/>
              <a:t>*Post-</a:t>
            </a:r>
            <a:r>
              <a:rPr lang="en-US" sz="1600" i="1" dirty="0" err="1"/>
              <a:t>Bruen</a:t>
            </a:r>
            <a:r>
              <a:rPr lang="en-US" sz="1600" dirty="0"/>
              <a:t>, district courts routinely denied 2A motions to dismiss, especially § 922(g)(1), and usually deferred to pre-</a:t>
            </a:r>
            <a:r>
              <a:rPr lang="en-US" sz="1600" i="1" dirty="0" err="1"/>
              <a:t>Bruen</a:t>
            </a:r>
            <a:r>
              <a:rPr lang="en-US" sz="1600" i="1" dirty="0"/>
              <a:t> </a:t>
            </a:r>
            <a:r>
              <a:rPr lang="en-US" sz="1600" dirty="0"/>
              <a:t>Circuit precedent.</a:t>
            </a:r>
          </a:p>
          <a:p>
            <a:endParaRPr lang="en-US" dirty="0"/>
          </a:p>
          <a:p>
            <a:pPr lvl="1"/>
            <a:endParaRPr lang="en-US" dirty="0"/>
          </a:p>
        </p:txBody>
      </p:sp>
    </p:spTree>
    <p:extLst>
      <p:ext uri="{BB962C8B-B14F-4D97-AF65-F5344CB8AC3E}">
        <p14:creationId xmlns:p14="http://schemas.microsoft.com/office/powerpoint/2010/main" val="12037840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ED18-9123-3F17-687F-59A25249BDC0}"/>
              </a:ext>
            </a:extLst>
          </p:cNvPr>
          <p:cNvSpPr>
            <a:spLocks noGrp="1"/>
          </p:cNvSpPr>
          <p:nvPr>
            <p:ph type="title"/>
          </p:nvPr>
        </p:nvSpPr>
        <p:spPr>
          <a:xfrm>
            <a:off x="677334" y="609600"/>
            <a:ext cx="8596668" cy="1140372"/>
          </a:xfrm>
        </p:spPr>
        <p:txBody>
          <a:bodyPr>
            <a:noAutofit/>
          </a:bodyPr>
          <a:lstStyle/>
          <a:p>
            <a:pPr algn="ctr"/>
            <a:r>
              <a:rPr lang="en-US" i="1" dirty="0"/>
              <a:t>United States v. Diaz</a:t>
            </a:r>
            <a:br>
              <a:rPr lang="en-US" sz="2800" i="1" dirty="0"/>
            </a:br>
            <a:r>
              <a:rPr lang="en-US" sz="2800" dirty="0"/>
              <a:t>116 F.4th 458 (5th Cir. 2024)</a:t>
            </a:r>
            <a:endParaRPr lang="en-US" dirty="0"/>
          </a:p>
        </p:txBody>
      </p:sp>
      <p:sp>
        <p:nvSpPr>
          <p:cNvPr id="3" name="Content Placeholder 2">
            <a:extLst>
              <a:ext uri="{FF2B5EF4-FFF2-40B4-BE49-F238E27FC236}">
                <a16:creationId xmlns:a16="http://schemas.microsoft.com/office/drawing/2014/main" id="{B41A7D74-74EA-6C31-4BCD-03F1E06CF600}"/>
              </a:ext>
            </a:extLst>
          </p:cNvPr>
          <p:cNvSpPr>
            <a:spLocks noGrp="1"/>
          </p:cNvSpPr>
          <p:nvPr>
            <p:ph idx="1"/>
          </p:nvPr>
        </p:nvSpPr>
        <p:spPr>
          <a:xfrm>
            <a:off x="677333" y="1868215"/>
            <a:ext cx="9270708" cy="4173148"/>
          </a:xfrm>
        </p:spPr>
        <p:txBody>
          <a:bodyPr>
            <a:normAutofit/>
          </a:bodyPr>
          <a:lstStyle/>
          <a:p>
            <a:r>
              <a:rPr lang="en-US" sz="2000" dirty="0"/>
              <a:t>First preserved § 922(g)(1) case decided by the Fifth Circuit post-</a:t>
            </a:r>
            <a:r>
              <a:rPr lang="en-US" sz="2000" i="1" dirty="0" err="1"/>
              <a:t>Bruen</a:t>
            </a:r>
            <a:r>
              <a:rPr lang="en-US" sz="2000" dirty="0"/>
              <a:t>.</a:t>
            </a:r>
          </a:p>
          <a:p>
            <a:pPr marL="0" indent="0">
              <a:buNone/>
            </a:pPr>
            <a:endParaRPr lang="en-US" sz="1000" dirty="0"/>
          </a:p>
          <a:p>
            <a:r>
              <a:rPr lang="en-US" sz="2000" dirty="0"/>
              <a:t>Key holdings:</a:t>
            </a:r>
          </a:p>
          <a:p>
            <a:pPr lvl="1"/>
            <a:r>
              <a:rPr lang="en-US" i="1" dirty="0" err="1"/>
              <a:t>Bruen</a:t>
            </a:r>
            <a:r>
              <a:rPr lang="en-US" dirty="0" err="1"/>
              <a:t>’s</a:t>
            </a:r>
            <a:r>
              <a:rPr lang="en-US" dirty="0"/>
              <a:t> new framework rendered prior precedent “obsolete.”</a:t>
            </a:r>
          </a:p>
          <a:p>
            <a:pPr lvl="1"/>
            <a:r>
              <a:rPr lang="en-US" dirty="0"/>
              <a:t>Felons are part of “the people” and have Second Amendment rights. </a:t>
            </a:r>
          </a:p>
          <a:p>
            <a:pPr lvl="1"/>
            <a:r>
              <a:rPr lang="en-US" dirty="0"/>
              <a:t>Statute is facially constitutional.</a:t>
            </a:r>
          </a:p>
          <a:p>
            <a:pPr lvl="1"/>
            <a:r>
              <a:rPr lang="en-US" i="1" dirty="0"/>
              <a:t>May</a:t>
            </a:r>
            <a:r>
              <a:rPr lang="en-US" dirty="0"/>
              <a:t> be unconstitutional as applied based on defendant’s prior felony conviction.</a:t>
            </a:r>
          </a:p>
          <a:p>
            <a:pPr lvl="1"/>
            <a:r>
              <a:rPr lang="en-US" dirty="0"/>
              <a:t>Under </a:t>
            </a:r>
            <a:r>
              <a:rPr lang="en-US" i="1" dirty="0" err="1"/>
              <a:t>Bruen</a:t>
            </a:r>
            <a:r>
              <a:rPr lang="en-US" dirty="0"/>
              <a:t>, burden on gov’t to prove constitutionally, and gov’t cannot rely on dicta about felons in other cases; need historical evidence.</a:t>
            </a:r>
          </a:p>
          <a:p>
            <a:pPr lvl="1"/>
            <a:endParaRPr lang="en-US" sz="1000" dirty="0"/>
          </a:p>
          <a:p>
            <a:r>
              <a:rPr lang="en-US" sz="2000" dirty="0"/>
              <a:t>Other circuits have announced totally different, conflicting tests.</a:t>
            </a:r>
          </a:p>
        </p:txBody>
      </p:sp>
    </p:spTree>
    <p:extLst>
      <p:ext uri="{BB962C8B-B14F-4D97-AF65-F5344CB8AC3E}">
        <p14:creationId xmlns:p14="http://schemas.microsoft.com/office/powerpoint/2010/main" val="659666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D11F2A-4C7F-12D8-CBA7-00EAB792F914}"/>
              </a:ext>
            </a:extLst>
          </p:cNvPr>
          <p:cNvSpPr>
            <a:spLocks noGrp="1"/>
          </p:cNvSpPr>
          <p:nvPr>
            <p:ph idx="1"/>
          </p:nvPr>
        </p:nvSpPr>
        <p:spPr>
          <a:xfrm>
            <a:off x="677334" y="1828800"/>
            <a:ext cx="8596668" cy="4548351"/>
          </a:xfrm>
        </p:spPr>
        <p:txBody>
          <a:bodyPr>
            <a:normAutofit/>
          </a:bodyPr>
          <a:lstStyle/>
          <a:p>
            <a:pPr marL="0" indent="0" algn="ctr">
              <a:spcAft>
                <a:spcPts val="600"/>
              </a:spcAft>
              <a:buNone/>
            </a:pPr>
            <a:r>
              <a:rPr lang="en-US" b="1" dirty="0"/>
              <a:t>Focus on prior felony convictions</a:t>
            </a:r>
          </a:p>
          <a:p>
            <a:pPr>
              <a:spcAft>
                <a:spcPts val="600"/>
              </a:spcAft>
            </a:pPr>
            <a:r>
              <a:rPr lang="en-US" sz="1600" dirty="0"/>
              <a:t>Permanent disarmament imposed by § 922(g)(1) fits within historical tradition of permanently punishing certain felons via death penalty and/or estate forfeiture.</a:t>
            </a:r>
          </a:p>
          <a:p>
            <a:pPr>
              <a:spcAft>
                <a:spcPts val="600"/>
              </a:spcAft>
            </a:pPr>
            <a:r>
              <a:rPr lang="en-US" sz="1600" dirty="0"/>
              <a:t>But simply classifying a crime as a felony today is not enough, because not all felons today would have been felons at the Founding. </a:t>
            </a:r>
          </a:p>
          <a:p>
            <a:pPr>
              <a:spcAft>
                <a:spcPts val="600"/>
              </a:spcAft>
            </a:pPr>
            <a:r>
              <a:rPr lang="en-US" sz="1600" dirty="0"/>
              <a:t>Gov’t must prove that disarming specific defendant fits within this tradition by using historical evidence to show that his convictions are analogous to Founding-era felonies.</a:t>
            </a:r>
          </a:p>
          <a:p>
            <a:pPr>
              <a:spcAft>
                <a:spcPts val="600"/>
              </a:spcAft>
            </a:pPr>
            <a:r>
              <a:rPr lang="en-US" sz="1600" dirty="0"/>
              <a:t>Look at prior felony convictions—not misdemeanors, uncharged/acquitted conduct, or contemporaneous offenses.</a:t>
            </a:r>
          </a:p>
          <a:p>
            <a:pPr>
              <a:spcAft>
                <a:spcPts val="600"/>
              </a:spcAft>
            </a:pPr>
            <a:r>
              <a:rPr lang="en-US" sz="1600" dirty="0"/>
              <a:t>Mr. Diaz could be disarmed based on conviction for “car theft,” which Court said was analogous to “horse theft,” a capital felony at the Founding. (By contrast, his prior felon-in-possession charge did not qualify.)</a:t>
            </a:r>
          </a:p>
          <a:p>
            <a:pPr>
              <a:spcAft>
                <a:spcPts val="600"/>
              </a:spcAft>
            </a:pPr>
            <a:endParaRPr lang="en-US" sz="1600" dirty="0"/>
          </a:p>
          <a:p>
            <a:pPr marL="0" indent="0">
              <a:buNone/>
            </a:pPr>
            <a:endParaRPr lang="en-US" dirty="0"/>
          </a:p>
        </p:txBody>
      </p:sp>
      <p:sp>
        <p:nvSpPr>
          <p:cNvPr id="8" name="Title 1">
            <a:extLst>
              <a:ext uri="{FF2B5EF4-FFF2-40B4-BE49-F238E27FC236}">
                <a16:creationId xmlns:a16="http://schemas.microsoft.com/office/drawing/2014/main" id="{E64696A1-D90A-652B-BE3D-C73026F726E4}"/>
              </a:ext>
            </a:extLst>
          </p:cNvPr>
          <p:cNvSpPr>
            <a:spLocks noGrp="1"/>
          </p:cNvSpPr>
          <p:nvPr>
            <p:ph type="title"/>
          </p:nvPr>
        </p:nvSpPr>
        <p:spPr>
          <a:xfrm>
            <a:off x="677863" y="609600"/>
            <a:ext cx="8596312" cy="1116724"/>
          </a:xfrm>
        </p:spPr>
        <p:txBody>
          <a:bodyPr>
            <a:noAutofit/>
          </a:bodyPr>
          <a:lstStyle/>
          <a:p>
            <a:pPr algn="ctr"/>
            <a:r>
              <a:rPr lang="en-US" i="1" dirty="0"/>
              <a:t>United States v. Diaz</a:t>
            </a:r>
            <a:br>
              <a:rPr lang="en-US" sz="2800" i="1" dirty="0"/>
            </a:br>
            <a:r>
              <a:rPr lang="en-US" sz="2800" dirty="0"/>
              <a:t>116 F.4th 458 (5th Cir. 2024)</a:t>
            </a:r>
            <a:endParaRPr lang="en-US" dirty="0"/>
          </a:p>
        </p:txBody>
      </p:sp>
    </p:spTree>
    <p:extLst>
      <p:ext uri="{BB962C8B-B14F-4D97-AF65-F5344CB8AC3E}">
        <p14:creationId xmlns:p14="http://schemas.microsoft.com/office/powerpoint/2010/main" val="171516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7D9A9-5993-1BDB-BE1C-D137357381B1}"/>
              </a:ext>
            </a:extLst>
          </p:cNvPr>
          <p:cNvSpPr>
            <a:spLocks noGrp="1"/>
          </p:cNvSpPr>
          <p:nvPr>
            <p:ph type="title"/>
          </p:nvPr>
        </p:nvSpPr>
        <p:spPr/>
        <p:txBody>
          <a:bodyPr/>
          <a:lstStyle/>
          <a:p>
            <a:pPr algn="ctr"/>
            <a:r>
              <a:rPr lang="en-US" dirty="0"/>
              <a:t>Classifying crimes at the Founding</a:t>
            </a:r>
          </a:p>
        </p:txBody>
      </p:sp>
      <p:sp>
        <p:nvSpPr>
          <p:cNvPr id="9" name="Text Placeholder 8">
            <a:extLst>
              <a:ext uri="{FF2B5EF4-FFF2-40B4-BE49-F238E27FC236}">
                <a16:creationId xmlns:a16="http://schemas.microsoft.com/office/drawing/2014/main" id="{F753E433-8927-3AE6-E41D-45A6FFDF18A4}"/>
              </a:ext>
            </a:extLst>
          </p:cNvPr>
          <p:cNvSpPr>
            <a:spLocks noGrp="1"/>
          </p:cNvSpPr>
          <p:nvPr>
            <p:ph type="body" idx="1"/>
          </p:nvPr>
        </p:nvSpPr>
        <p:spPr/>
        <p:txBody>
          <a:bodyPr/>
          <a:lstStyle/>
          <a:p>
            <a:r>
              <a:rPr lang="en-US" dirty="0"/>
              <a:t>Felonies (capital)</a:t>
            </a:r>
          </a:p>
        </p:txBody>
      </p:sp>
      <p:sp>
        <p:nvSpPr>
          <p:cNvPr id="4" name="Content Placeholder 3">
            <a:extLst>
              <a:ext uri="{FF2B5EF4-FFF2-40B4-BE49-F238E27FC236}">
                <a16:creationId xmlns:a16="http://schemas.microsoft.com/office/drawing/2014/main" id="{8DEBCB40-16D1-69F7-DB4E-4DAB7D61A489}"/>
              </a:ext>
            </a:extLst>
          </p:cNvPr>
          <p:cNvSpPr>
            <a:spLocks noGrp="1"/>
          </p:cNvSpPr>
          <p:nvPr>
            <p:ph sz="half" idx="2"/>
          </p:nvPr>
        </p:nvSpPr>
        <p:spPr/>
        <p:txBody>
          <a:bodyPr>
            <a:normAutofit fontScale="92500" lnSpcReduction="10000"/>
          </a:bodyPr>
          <a:lstStyle/>
          <a:p>
            <a:r>
              <a:rPr lang="en-US" dirty="0"/>
              <a:t>Murder</a:t>
            </a:r>
          </a:p>
          <a:p>
            <a:r>
              <a:rPr lang="en-US" dirty="0"/>
              <a:t>Treason</a:t>
            </a:r>
          </a:p>
          <a:p>
            <a:r>
              <a:rPr lang="en-US" dirty="0"/>
              <a:t>Piracy</a:t>
            </a:r>
          </a:p>
          <a:p>
            <a:r>
              <a:rPr lang="en-US" dirty="0"/>
              <a:t>Arson</a:t>
            </a:r>
          </a:p>
          <a:p>
            <a:r>
              <a:rPr lang="en-US" dirty="0"/>
              <a:t>Rape</a:t>
            </a:r>
          </a:p>
          <a:p>
            <a:r>
              <a:rPr lang="en-US" dirty="0"/>
              <a:t>Theft/larceny</a:t>
            </a:r>
          </a:p>
          <a:p>
            <a:r>
              <a:rPr lang="en-US" dirty="0"/>
              <a:t>Robbery and burglary</a:t>
            </a:r>
          </a:p>
          <a:p>
            <a:r>
              <a:rPr lang="en-US" dirty="0"/>
              <a:t>Sodomy</a:t>
            </a:r>
          </a:p>
          <a:p>
            <a:r>
              <a:rPr lang="en-US" dirty="0"/>
              <a:t>Counterfeiting</a:t>
            </a:r>
          </a:p>
        </p:txBody>
      </p:sp>
      <p:sp>
        <p:nvSpPr>
          <p:cNvPr id="10" name="Text Placeholder 9">
            <a:extLst>
              <a:ext uri="{FF2B5EF4-FFF2-40B4-BE49-F238E27FC236}">
                <a16:creationId xmlns:a16="http://schemas.microsoft.com/office/drawing/2014/main" id="{8DC2406F-798E-7EB8-1BE4-6021D88F4BA0}"/>
              </a:ext>
            </a:extLst>
          </p:cNvPr>
          <p:cNvSpPr>
            <a:spLocks noGrp="1"/>
          </p:cNvSpPr>
          <p:nvPr>
            <p:ph type="body" sz="quarter" idx="3"/>
          </p:nvPr>
        </p:nvSpPr>
        <p:spPr/>
        <p:txBody>
          <a:bodyPr/>
          <a:lstStyle/>
          <a:p>
            <a:r>
              <a:rPr lang="en-US" dirty="0"/>
              <a:t>Misdemeanors (non-capital)</a:t>
            </a:r>
          </a:p>
        </p:txBody>
      </p:sp>
      <p:sp>
        <p:nvSpPr>
          <p:cNvPr id="11" name="Content Placeholder 10">
            <a:extLst>
              <a:ext uri="{FF2B5EF4-FFF2-40B4-BE49-F238E27FC236}">
                <a16:creationId xmlns:a16="http://schemas.microsoft.com/office/drawing/2014/main" id="{21E6E6F7-8D58-36AB-7212-BAECB301FD09}"/>
              </a:ext>
            </a:extLst>
          </p:cNvPr>
          <p:cNvSpPr>
            <a:spLocks noGrp="1"/>
          </p:cNvSpPr>
          <p:nvPr>
            <p:ph sz="quarter" idx="4"/>
          </p:nvPr>
        </p:nvSpPr>
        <p:spPr/>
        <p:txBody>
          <a:bodyPr>
            <a:normAutofit fontScale="92500" lnSpcReduction="10000"/>
          </a:bodyPr>
          <a:lstStyle/>
          <a:p>
            <a:r>
              <a:rPr lang="en-US" dirty="0"/>
              <a:t>Manslaughter</a:t>
            </a:r>
          </a:p>
          <a:p>
            <a:r>
              <a:rPr lang="en-US" dirty="0"/>
              <a:t>Assault/battery</a:t>
            </a:r>
          </a:p>
          <a:p>
            <a:r>
              <a:rPr lang="en-US" dirty="0"/>
              <a:t>“Petty” theft </a:t>
            </a:r>
          </a:p>
          <a:p>
            <a:r>
              <a:rPr lang="en-US" dirty="0"/>
              <a:t>Trespassing</a:t>
            </a:r>
          </a:p>
          <a:p>
            <a:r>
              <a:rPr lang="en-US" dirty="0"/>
              <a:t>“Going armed”/ terrorizing</a:t>
            </a:r>
          </a:p>
          <a:p>
            <a:r>
              <a:rPr lang="en-US" dirty="0"/>
              <a:t>Disorderly conduct/ rioting</a:t>
            </a:r>
          </a:p>
          <a:p>
            <a:pPr marL="0" indent="0">
              <a:buNone/>
            </a:pPr>
            <a:endParaRPr lang="en-US" dirty="0"/>
          </a:p>
        </p:txBody>
      </p:sp>
    </p:spTree>
    <p:extLst>
      <p:ext uri="{BB962C8B-B14F-4D97-AF65-F5344CB8AC3E}">
        <p14:creationId xmlns:p14="http://schemas.microsoft.com/office/powerpoint/2010/main" val="2508698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F3649-ACAF-2906-89DA-B0F17A1126DF}"/>
              </a:ext>
            </a:extLst>
          </p:cNvPr>
          <p:cNvSpPr>
            <a:spLocks noGrp="1"/>
          </p:cNvSpPr>
          <p:nvPr>
            <p:ph type="title"/>
          </p:nvPr>
        </p:nvSpPr>
        <p:spPr/>
        <p:txBody>
          <a:bodyPr/>
          <a:lstStyle/>
          <a:p>
            <a:pPr algn="ctr"/>
            <a:r>
              <a:rPr lang="en-US" dirty="0"/>
              <a:t>Fifth Circuit’s Application of </a:t>
            </a:r>
            <a:r>
              <a:rPr lang="en-US" i="1" dirty="0"/>
              <a:t>Diaz</a:t>
            </a:r>
            <a:br>
              <a:rPr lang="en-US" i="1" dirty="0"/>
            </a:br>
            <a:r>
              <a:rPr lang="en-US" sz="2800" i="1" dirty="0">
                <a:solidFill>
                  <a:schemeClr val="accent2">
                    <a:lumMod val="75000"/>
                  </a:schemeClr>
                </a:solidFill>
              </a:rPr>
              <a:t>Category 1: Theft-Related Felony Priors</a:t>
            </a:r>
          </a:p>
        </p:txBody>
      </p:sp>
      <p:sp>
        <p:nvSpPr>
          <p:cNvPr id="3" name="Content Placeholder 2">
            <a:extLst>
              <a:ext uri="{FF2B5EF4-FFF2-40B4-BE49-F238E27FC236}">
                <a16:creationId xmlns:a16="http://schemas.microsoft.com/office/drawing/2014/main" id="{4A00A29C-A260-EAA3-87F5-3ACCCBD7C90C}"/>
              </a:ext>
            </a:extLst>
          </p:cNvPr>
          <p:cNvSpPr>
            <a:spLocks noGrp="1"/>
          </p:cNvSpPr>
          <p:nvPr>
            <p:ph idx="1"/>
          </p:nvPr>
        </p:nvSpPr>
        <p:spPr/>
        <p:txBody>
          <a:bodyPr>
            <a:normAutofit fontScale="92500"/>
          </a:bodyPr>
          <a:lstStyle/>
          <a:p>
            <a:r>
              <a:rPr lang="en-US" dirty="0"/>
              <a:t>Constitutional as applied to theft. </a:t>
            </a:r>
            <a:r>
              <a:rPr lang="en-US" i="1" dirty="0"/>
              <a:t>See United States v. Collette</a:t>
            </a:r>
            <a:r>
              <a:rPr lang="en-US" dirty="0"/>
              <a:t>, No. 22-51062, 2024 WL 4457462 (5th Cir. Oct. 10, 2024). </a:t>
            </a:r>
          </a:p>
          <a:p>
            <a:r>
              <a:rPr lang="en-US" dirty="0"/>
              <a:t>Robbery. </a:t>
            </a:r>
            <a:r>
              <a:rPr lang="en-US" i="1" dirty="0"/>
              <a:t>See United States v. </a:t>
            </a:r>
            <a:r>
              <a:rPr lang="en-US" i="1" dirty="0" err="1"/>
              <a:t>Schnur</a:t>
            </a:r>
            <a:r>
              <a:rPr lang="en-US" dirty="0"/>
              <a:t>, 132 F.4th 863 (5th Cir. 2025).</a:t>
            </a:r>
          </a:p>
          <a:p>
            <a:r>
              <a:rPr lang="en-US" dirty="0"/>
              <a:t>Burglary. </a:t>
            </a:r>
            <a:r>
              <a:rPr lang="en-US" i="1" dirty="0"/>
              <a:t>Id.</a:t>
            </a:r>
          </a:p>
          <a:p>
            <a:r>
              <a:rPr lang="en-US" dirty="0"/>
              <a:t>What about “petty” theft?</a:t>
            </a:r>
          </a:p>
          <a:p>
            <a:r>
              <a:rPr lang="en-US" dirty="0"/>
              <a:t>What about modern “burglary” offenses that vary from common law definition of offense? (Breaking into an unoccupied car? A boat?)</a:t>
            </a:r>
          </a:p>
          <a:p>
            <a:pPr lvl="1"/>
            <a:r>
              <a:rPr lang="en-US" dirty="0"/>
              <a:t>If “theft-related,” </a:t>
            </a:r>
            <a:r>
              <a:rPr lang="en-US" i="1" dirty="0"/>
              <a:t>Diaz </a:t>
            </a:r>
            <a:r>
              <a:rPr lang="en-US" dirty="0"/>
              <a:t>likely applies.</a:t>
            </a:r>
          </a:p>
          <a:p>
            <a:pPr lvl="1"/>
            <a:r>
              <a:rPr lang="en-US" dirty="0"/>
              <a:t>If no theft, open question? </a:t>
            </a:r>
            <a:r>
              <a:rPr lang="en-US" i="1" dirty="0"/>
              <a:t>See United States v. Smith</a:t>
            </a:r>
            <a:r>
              <a:rPr lang="en-US" dirty="0"/>
              <a:t>, No. 24-60600, 2025 WL 2938691 (5th Cir. Oct. 16, 2025) (remanding for district court to consider as-applied challenge of defendant with Alabama priors for vehicle B&amp;E and receiving stolen property)</a:t>
            </a:r>
            <a:br>
              <a:rPr lang="en-US" dirty="0"/>
            </a:br>
            <a:endParaRPr lang="en-US" dirty="0"/>
          </a:p>
          <a:p>
            <a:pPr marL="457200" lvl="1" indent="0">
              <a:buNone/>
            </a:pPr>
            <a:endParaRPr lang="en-US" dirty="0"/>
          </a:p>
        </p:txBody>
      </p:sp>
    </p:spTree>
    <p:extLst>
      <p:ext uri="{BB962C8B-B14F-4D97-AF65-F5344CB8AC3E}">
        <p14:creationId xmlns:p14="http://schemas.microsoft.com/office/powerpoint/2010/main" val="2830085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BBA5F-4CD0-31D1-DFD1-77ECD0D932B5}"/>
              </a:ext>
            </a:extLst>
          </p:cNvPr>
          <p:cNvSpPr>
            <a:spLocks noGrp="1"/>
          </p:cNvSpPr>
          <p:nvPr>
            <p:ph type="title"/>
          </p:nvPr>
        </p:nvSpPr>
        <p:spPr/>
        <p:txBody>
          <a:bodyPr/>
          <a:lstStyle/>
          <a:p>
            <a:pPr algn="ctr"/>
            <a:r>
              <a:rPr lang="en-US" dirty="0"/>
              <a:t>Fifth Circuit’s Application of </a:t>
            </a:r>
            <a:r>
              <a:rPr lang="en-US" i="1" dirty="0"/>
              <a:t>Diaz</a:t>
            </a:r>
            <a:br>
              <a:rPr lang="en-US" i="1" dirty="0"/>
            </a:br>
            <a:r>
              <a:rPr lang="en-US" sz="2800" i="1" dirty="0">
                <a:solidFill>
                  <a:schemeClr val="accent2">
                    <a:lumMod val="75000"/>
                  </a:schemeClr>
                </a:solidFill>
              </a:rPr>
              <a:t>Category 2:“Crimes of Violence” Felony Priors</a:t>
            </a:r>
            <a:endParaRPr lang="en-US" sz="2800" i="1" dirty="0"/>
          </a:p>
        </p:txBody>
      </p:sp>
      <p:sp>
        <p:nvSpPr>
          <p:cNvPr id="3" name="Content Placeholder 2">
            <a:extLst>
              <a:ext uri="{FF2B5EF4-FFF2-40B4-BE49-F238E27FC236}">
                <a16:creationId xmlns:a16="http://schemas.microsoft.com/office/drawing/2014/main" id="{E34937B1-B120-F0F7-10AB-DF4F1FC98CE5}"/>
              </a:ext>
            </a:extLst>
          </p:cNvPr>
          <p:cNvSpPr>
            <a:spLocks noGrp="1"/>
          </p:cNvSpPr>
          <p:nvPr>
            <p:ph idx="1"/>
          </p:nvPr>
        </p:nvSpPr>
        <p:spPr>
          <a:xfrm>
            <a:off x="677334" y="1930401"/>
            <a:ext cx="9002694" cy="4604406"/>
          </a:xfrm>
        </p:spPr>
        <p:txBody>
          <a:bodyPr>
            <a:normAutofit lnSpcReduction="10000"/>
          </a:bodyPr>
          <a:lstStyle/>
          <a:p>
            <a:r>
              <a:rPr lang="en-US" b="1" i="1" dirty="0"/>
              <a:t>United States v. Bullock</a:t>
            </a:r>
            <a:r>
              <a:rPr lang="en-US" dirty="0"/>
              <a:t>, 123 F.4th 183 (5th Cir. 2024). </a:t>
            </a:r>
          </a:p>
          <a:p>
            <a:pPr lvl="1"/>
            <a:r>
              <a:rPr lang="en-US" u="sng" dirty="0"/>
              <a:t>Held</a:t>
            </a:r>
            <a:r>
              <a:rPr lang="en-US" dirty="0"/>
              <a:t>: § 922(g)(1) constitutional as applied to defendant with prior convictions for aggravated assault (involving a firearm) and manslaughter.</a:t>
            </a:r>
          </a:p>
          <a:p>
            <a:pPr lvl="1"/>
            <a:r>
              <a:rPr lang="en-US" dirty="0"/>
              <a:t>Court cited history of punishing </a:t>
            </a:r>
            <a:r>
              <a:rPr lang="en-US" i="1" dirty="0"/>
              <a:t>homicide</a:t>
            </a:r>
            <a:r>
              <a:rPr lang="en-US" dirty="0"/>
              <a:t> (i.e., murder, not manslaughter) and Founding-era “going armed” laws (i.e., Founding-era misdemeanors)</a:t>
            </a:r>
          </a:p>
          <a:p>
            <a:r>
              <a:rPr lang="en-US" b="1" i="1" dirty="0"/>
              <a:t>United States v. Isaac</a:t>
            </a:r>
            <a:r>
              <a:rPr lang="en-US" dirty="0"/>
              <a:t>, No. 24-50112, 2024 WL 4835243 (5th Cir. Nov. 20, 2024) </a:t>
            </a:r>
          </a:p>
          <a:p>
            <a:pPr lvl="1"/>
            <a:r>
              <a:rPr lang="en-US" dirty="0"/>
              <a:t>Aggravated assault with a firearm</a:t>
            </a:r>
          </a:p>
          <a:p>
            <a:r>
              <a:rPr lang="en-US" b="1" i="1" dirty="0"/>
              <a:t>United States v. </a:t>
            </a:r>
            <a:r>
              <a:rPr lang="en-US" b="1" i="1" dirty="0" err="1"/>
              <a:t>Schnur</a:t>
            </a:r>
            <a:r>
              <a:rPr lang="en-US" dirty="0"/>
              <a:t>, 132 F.4th 863 (5th Cir. 2025) </a:t>
            </a:r>
          </a:p>
          <a:p>
            <a:pPr lvl="1"/>
            <a:r>
              <a:rPr lang="en-US" dirty="0"/>
              <a:t>Aggravated battery (no firearm)</a:t>
            </a:r>
          </a:p>
          <a:p>
            <a:r>
              <a:rPr lang="en-US" b="1" i="1" dirty="0"/>
              <a:t>United States v. Betancourt</a:t>
            </a:r>
            <a:r>
              <a:rPr lang="en-US" dirty="0"/>
              <a:t>, 139 F.4th 480 (5th Cir. 2025) </a:t>
            </a:r>
          </a:p>
          <a:p>
            <a:pPr lvl="1"/>
            <a:r>
              <a:rPr lang="en-US" dirty="0"/>
              <a:t>Aggravated assault (no firearm, </a:t>
            </a:r>
            <a:r>
              <a:rPr lang="en-US" i="1" dirty="0"/>
              <a:t>involved a car crash</a:t>
            </a:r>
            <a:r>
              <a:rPr lang="en-US" dirty="0"/>
              <a:t>)</a:t>
            </a:r>
          </a:p>
          <a:p>
            <a:r>
              <a:rPr lang="en-US" b="1" i="1" dirty="0"/>
              <a:t>United States v. Reyes</a:t>
            </a:r>
            <a:r>
              <a:rPr lang="en-US" dirty="0"/>
              <a:t>, 141 F.4th 682 (5th Cir. 2025) </a:t>
            </a:r>
          </a:p>
          <a:p>
            <a:pPr lvl="1"/>
            <a:r>
              <a:rPr lang="en-US" dirty="0"/>
              <a:t>Evading arrest in a vehicle</a:t>
            </a:r>
          </a:p>
          <a:p>
            <a:endParaRPr lang="en-US" dirty="0"/>
          </a:p>
        </p:txBody>
      </p:sp>
    </p:spTree>
    <p:extLst>
      <p:ext uri="{BB962C8B-B14F-4D97-AF65-F5344CB8AC3E}">
        <p14:creationId xmlns:p14="http://schemas.microsoft.com/office/powerpoint/2010/main" val="2644864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0B735B-F58C-53D2-3CDA-22FBAC5C987E}"/>
              </a:ext>
            </a:extLst>
          </p:cNvPr>
          <p:cNvSpPr>
            <a:spLocks noGrp="1"/>
          </p:cNvSpPr>
          <p:nvPr>
            <p:ph idx="1"/>
          </p:nvPr>
        </p:nvSpPr>
        <p:spPr>
          <a:xfrm>
            <a:off x="677334" y="2160589"/>
            <a:ext cx="8797742" cy="3880773"/>
          </a:xfrm>
        </p:spPr>
        <p:txBody>
          <a:bodyPr>
            <a:normAutofit lnSpcReduction="10000"/>
          </a:bodyPr>
          <a:lstStyle/>
          <a:p>
            <a:pPr marL="0" indent="0">
              <a:buNone/>
            </a:pPr>
            <a:r>
              <a:rPr lang="en-US" b="1" i="1" dirty="0"/>
              <a:t>United States v. Kimble</a:t>
            </a:r>
            <a:r>
              <a:rPr lang="en-US" dirty="0"/>
              <a:t>, 142 F.4th 308 (5th Cir. 2025)</a:t>
            </a:r>
          </a:p>
          <a:p>
            <a:r>
              <a:rPr lang="en-US" dirty="0"/>
              <a:t>Drug trafficking is </a:t>
            </a:r>
            <a:r>
              <a:rPr lang="en-US" i="1" dirty="0"/>
              <a:t>not</a:t>
            </a:r>
            <a:r>
              <a:rPr lang="en-US" dirty="0"/>
              <a:t> analogous to Founding-era felonies. </a:t>
            </a:r>
          </a:p>
          <a:p>
            <a:r>
              <a:rPr lang="en-US" dirty="0"/>
              <a:t>Rejected gov’t argument that laws authorizing death penalty for mail theft, counterfeiting/forgery of public securities, and receipt of stolen horses establishes tradition of punishing crimes involving illicit goods. Not “relevantly similar” to drug trafficking laws.</a:t>
            </a:r>
          </a:p>
          <a:p>
            <a:r>
              <a:rPr lang="en-US" dirty="0"/>
              <a:t>So, under </a:t>
            </a:r>
            <a:r>
              <a:rPr lang="en-US" i="1" dirty="0"/>
              <a:t>Diaz</a:t>
            </a:r>
            <a:r>
              <a:rPr lang="en-US" dirty="0"/>
              <a:t>, the defendant won, right? Well…</a:t>
            </a:r>
          </a:p>
          <a:p>
            <a:r>
              <a:rPr lang="en-US" dirty="0"/>
              <a:t>Court then said disarming defendant with prior conviction for drug trafficking does fit within tradition of disarming “dangerous” groups because trafficking is “inherently dangerous.”</a:t>
            </a:r>
          </a:p>
          <a:p>
            <a:r>
              <a:rPr lang="en-US" dirty="0"/>
              <a:t>Court cited “English laws disarming political and religious dissidents and American statements and practices suggesting that dangerous individuals could lose their Second Amendment rights.”</a:t>
            </a:r>
          </a:p>
        </p:txBody>
      </p:sp>
      <p:sp>
        <p:nvSpPr>
          <p:cNvPr id="7" name="Title 1">
            <a:extLst>
              <a:ext uri="{FF2B5EF4-FFF2-40B4-BE49-F238E27FC236}">
                <a16:creationId xmlns:a16="http://schemas.microsoft.com/office/drawing/2014/main" id="{22E2DA2C-4046-15C1-8B9A-68E184941816}"/>
              </a:ext>
            </a:extLst>
          </p:cNvPr>
          <p:cNvSpPr>
            <a:spLocks noGrp="1"/>
          </p:cNvSpPr>
          <p:nvPr>
            <p:ph type="title"/>
          </p:nvPr>
        </p:nvSpPr>
        <p:spPr>
          <a:xfrm>
            <a:off x="677334" y="609600"/>
            <a:ext cx="8596668" cy="1320800"/>
          </a:xfrm>
        </p:spPr>
        <p:txBody>
          <a:bodyPr/>
          <a:lstStyle/>
          <a:p>
            <a:pPr algn="ctr"/>
            <a:r>
              <a:rPr lang="en-US" dirty="0"/>
              <a:t>Fifth Circuit’s Application of </a:t>
            </a:r>
            <a:r>
              <a:rPr lang="en-US" i="1" dirty="0"/>
              <a:t>Diaz</a:t>
            </a:r>
            <a:br>
              <a:rPr lang="en-US" i="1" dirty="0"/>
            </a:br>
            <a:r>
              <a:rPr lang="en-US" sz="2800" i="1" dirty="0">
                <a:solidFill>
                  <a:schemeClr val="accent2">
                    <a:lumMod val="75000"/>
                  </a:schemeClr>
                </a:solidFill>
              </a:rPr>
              <a:t>Category 3: Drug Trafficking Priors</a:t>
            </a:r>
            <a:endParaRPr lang="en-US" sz="2800" i="1" dirty="0"/>
          </a:p>
        </p:txBody>
      </p:sp>
    </p:spTree>
    <p:extLst>
      <p:ext uri="{BB962C8B-B14F-4D97-AF65-F5344CB8AC3E}">
        <p14:creationId xmlns:p14="http://schemas.microsoft.com/office/powerpoint/2010/main" val="2925227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8634C-2B99-1EB9-ED8C-C5FA88FE2DE8}"/>
              </a:ext>
            </a:extLst>
          </p:cNvPr>
          <p:cNvSpPr>
            <a:spLocks noGrp="1"/>
          </p:cNvSpPr>
          <p:nvPr>
            <p:ph type="title"/>
          </p:nvPr>
        </p:nvSpPr>
        <p:spPr/>
        <p:txBody>
          <a:bodyPr>
            <a:normAutofit/>
          </a:bodyPr>
          <a:lstStyle/>
          <a:p>
            <a:pPr algn="ctr"/>
            <a:r>
              <a:rPr lang="en-US" dirty="0"/>
              <a:t>§ 922(g)(1) as applied to </a:t>
            </a:r>
            <a:br>
              <a:rPr lang="en-US" dirty="0"/>
            </a:br>
            <a:r>
              <a:rPr lang="en-US" dirty="0"/>
              <a:t>Parolees and Supervisees</a:t>
            </a:r>
          </a:p>
        </p:txBody>
      </p:sp>
      <p:sp>
        <p:nvSpPr>
          <p:cNvPr id="3" name="Content Placeholder 2">
            <a:extLst>
              <a:ext uri="{FF2B5EF4-FFF2-40B4-BE49-F238E27FC236}">
                <a16:creationId xmlns:a16="http://schemas.microsoft.com/office/drawing/2014/main" id="{0D09358F-5E0A-E586-41AF-05C56C92D060}"/>
              </a:ext>
            </a:extLst>
          </p:cNvPr>
          <p:cNvSpPr>
            <a:spLocks noGrp="1"/>
          </p:cNvSpPr>
          <p:nvPr>
            <p:ph idx="1"/>
          </p:nvPr>
        </p:nvSpPr>
        <p:spPr>
          <a:xfrm>
            <a:off x="677334" y="1930401"/>
            <a:ext cx="8596668" cy="4525578"/>
          </a:xfrm>
        </p:spPr>
        <p:txBody>
          <a:bodyPr>
            <a:normAutofit/>
          </a:bodyPr>
          <a:lstStyle/>
          <a:p>
            <a:pPr>
              <a:lnSpc>
                <a:spcPct val="150000"/>
              </a:lnSpc>
            </a:pPr>
            <a:r>
              <a:rPr lang="en-US" b="1" i="1" dirty="0"/>
              <a:t>United States v. Giglio</a:t>
            </a:r>
            <a:r>
              <a:rPr lang="en-US" dirty="0"/>
              <a:t>, 126 F.4th 1039 (5th Cir. 2025)</a:t>
            </a:r>
          </a:p>
          <a:p>
            <a:pPr>
              <a:lnSpc>
                <a:spcPct val="150000"/>
              </a:lnSpc>
            </a:pPr>
            <a:r>
              <a:rPr lang="en-US" b="1" i="1" dirty="0"/>
              <a:t>United States v. Contreras</a:t>
            </a:r>
            <a:r>
              <a:rPr lang="en-US" dirty="0"/>
              <a:t>, 125 F.4th 725 (5th Cir. 2025)</a:t>
            </a:r>
          </a:p>
          <a:p>
            <a:pPr>
              <a:lnSpc>
                <a:spcPct val="110000"/>
              </a:lnSpc>
            </a:pPr>
            <a:r>
              <a:rPr lang="en-US" u="sng" dirty="0"/>
              <a:t>Held</a:t>
            </a:r>
            <a:r>
              <a:rPr lang="en-US" dirty="0"/>
              <a:t>: § 922(g)(1) constitutional as applied to a defendant currently on supervised release, probation, or parole for felony conviction—regardless of the underlying felony or nature of prior felony convictions.</a:t>
            </a:r>
          </a:p>
          <a:p>
            <a:r>
              <a:rPr lang="en-US" dirty="0"/>
              <a:t>Court relied on tradition of disarming individuals while serving criminal sentences.</a:t>
            </a:r>
          </a:p>
          <a:p>
            <a:r>
              <a:rPr lang="en-US" dirty="0"/>
              <a:t>In other words, felonies that don’t satisfy </a:t>
            </a:r>
            <a:r>
              <a:rPr lang="en-US" i="1" dirty="0"/>
              <a:t>Diaz</a:t>
            </a:r>
            <a:r>
              <a:rPr lang="en-US" dirty="0"/>
              <a:t> can satisfy </a:t>
            </a:r>
            <a:r>
              <a:rPr lang="en-US" i="1" dirty="0"/>
              <a:t>Giglio/Contreras </a:t>
            </a:r>
            <a:r>
              <a:rPr lang="en-US" dirty="0"/>
              <a:t>if client still on supervision.</a:t>
            </a:r>
          </a:p>
          <a:p>
            <a:pPr>
              <a:lnSpc>
                <a:spcPct val="150000"/>
              </a:lnSpc>
            </a:pPr>
            <a:r>
              <a:rPr lang="en-US" dirty="0"/>
              <a:t>Query: Conflict with text of statute? Conflict w/</a:t>
            </a:r>
            <a:r>
              <a:rPr lang="en-US" i="1" dirty="0"/>
              <a:t>Diaz</a:t>
            </a:r>
            <a:r>
              <a:rPr lang="en-US" dirty="0"/>
              <a:t>?</a:t>
            </a:r>
          </a:p>
        </p:txBody>
      </p:sp>
    </p:spTree>
    <p:extLst>
      <p:ext uri="{BB962C8B-B14F-4D97-AF65-F5344CB8AC3E}">
        <p14:creationId xmlns:p14="http://schemas.microsoft.com/office/powerpoint/2010/main" val="65016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A9EC01-8A65-6E03-C3C4-2C5E3D756BE8}"/>
              </a:ext>
            </a:extLst>
          </p:cNvPr>
          <p:cNvSpPr>
            <a:spLocks noGrp="1"/>
          </p:cNvSpPr>
          <p:nvPr>
            <p:ph idx="1"/>
          </p:nvPr>
        </p:nvSpPr>
        <p:spPr>
          <a:xfrm>
            <a:off x="677334" y="1930400"/>
            <a:ext cx="9073638" cy="4572875"/>
          </a:xfrm>
        </p:spPr>
        <p:txBody>
          <a:bodyPr>
            <a:normAutofit fontScale="92500" lnSpcReduction="10000"/>
          </a:bodyPr>
          <a:lstStyle/>
          <a:p>
            <a:r>
              <a:rPr lang="en-US" dirty="0"/>
              <a:t>§ 922(g)(3) prohibits firearm possession by unlawful user of controlled substances.</a:t>
            </a:r>
            <a:endParaRPr lang="en-US" sz="1000" dirty="0"/>
          </a:p>
          <a:p>
            <a:pPr lvl="1"/>
            <a:r>
              <a:rPr lang="en-US" dirty="0"/>
              <a:t>§ 922(g)(3) is </a:t>
            </a:r>
            <a:r>
              <a:rPr lang="en-US" u="sng" dirty="0"/>
              <a:t>unconstitutional</a:t>
            </a:r>
            <a:r>
              <a:rPr lang="en-US" dirty="0"/>
              <a:t> as applied based solely on drug use. </a:t>
            </a:r>
            <a:r>
              <a:rPr lang="en-US" i="1" dirty="0"/>
              <a:t>See United States v. Connelly</a:t>
            </a:r>
            <a:r>
              <a:rPr lang="en-US" dirty="0"/>
              <a:t>, 117 F.4th 269 (5th Cir. 2024)</a:t>
            </a:r>
            <a:endParaRPr lang="en-US" sz="1000" dirty="0"/>
          </a:p>
          <a:p>
            <a:pPr lvl="1"/>
            <a:r>
              <a:rPr lang="en-US" dirty="0"/>
              <a:t>But </a:t>
            </a:r>
            <a:r>
              <a:rPr lang="en-US" u="sng" dirty="0"/>
              <a:t>maybe constitutional </a:t>
            </a:r>
            <a:r>
              <a:rPr lang="en-US" dirty="0"/>
              <a:t>if applied if defendant </a:t>
            </a:r>
            <a:r>
              <a:rPr lang="en-US" i="1" dirty="0"/>
              <a:t>carrying </a:t>
            </a:r>
            <a:r>
              <a:rPr lang="en-US" dirty="0"/>
              <a:t>a gun </a:t>
            </a:r>
            <a:r>
              <a:rPr lang="en-US" i="1" dirty="0"/>
              <a:t>while actively intoxicated</a:t>
            </a:r>
            <a:r>
              <a:rPr lang="en-US" dirty="0"/>
              <a:t>. </a:t>
            </a:r>
            <a:r>
              <a:rPr lang="en-US" i="1" dirty="0"/>
              <a:t>See Connelly</a:t>
            </a:r>
            <a:r>
              <a:rPr lang="en-US" dirty="0"/>
              <a:t>; </a:t>
            </a:r>
            <a:r>
              <a:rPr lang="en-US" i="1" dirty="0"/>
              <a:t>United States v. Daniels</a:t>
            </a:r>
            <a:r>
              <a:rPr lang="en-US" dirty="0"/>
              <a:t>, 124 F.4th 967 (5th Cir. 2025).</a:t>
            </a:r>
          </a:p>
          <a:p>
            <a:endParaRPr lang="en-US" sz="1000" dirty="0"/>
          </a:p>
          <a:p>
            <a:pPr fontAlgn="auto"/>
            <a:r>
              <a:rPr lang="en-US" i="1" dirty="0"/>
              <a:t>United States v. Mitchell</a:t>
            </a:r>
            <a:r>
              <a:rPr lang="en-US" dirty="0"/>
              <a:t>, No. 24-60607, 2025 WL 3251467 (5th Cir. Nov. 21, 2025)</a:t>
            </a:r>
          </a:p>
          <a:p>
            <a:pPr lvl="1"/>
            <a:r>
              <a:rPr lang="en-US" dirty="0"/>
              <a:t>§ 922(g)(1) unconstitutional as applied to defendant’s § 922(g)(3) prior conviction.</a:t>
            </a:r>
          </a:p>
          <a:p>
            <a:pPr lvl="1"/>
            <a:endParaRPr lang="en-US" sz="1000" dirty="0"/>
          </a:p>
          <a:p>
            <a:r>
              <a:rPr lang="en-US" dirty="0"/>
              <a:t>What about applying § 922(g)(1) based on prior conviction for drug </a:t>
            </a:r>
            <a:r>
              <a:rPr lang="en-US" u="sng" dirty="0"/>
              <a:t>possession</a:t>
            </a:r>
            <a:r>
              <a:rPr lang="en-US" dirty="0"/>
              <a:t>? </a:t>
            </a:r>
            <a:r>
              <a:rPr lang="en-US" i="1" dirty="0"/>
              <a:t>Kimble, Connelly, &amp; Mitchell </a:t>
            </a:r>
            <a:r>
              <a:rPr lang="en-US" dirty="0"/>
              <a:t>suggest this is unconstitutional. Possession not “inherently dangerous” like trafficking. </a:t>
            </a:r>
          </a:p>
          <a:p>
            <a:pPr lvl="1"/>
            <a:r>
              <a:rPr lang="en-US" dirty="0"/>
              <a:t>Fifth Circuit has yet to decide. </a:t>
            </a:r>
            <a:r>
              <a:rPr lang="en-US" i="1" dirty="0"/>
              <a:t>See United States v. Hembree</a:t>
            </a:r>
            <a:r>
              <a:rPr lang="en-US" dirty="0"/>
              <a:t> (No. 24-60436)</a:t>
            </a:r>
          </a:p>
          <a:p>
            <a:endParaRPr lang="en-US" sz="1000" dirty="0"/>
          </a:p>
          <a:p>
            <a:pPr marL="0" indent="0">
              <a:buNone/>
            </a:pPr>
            <a:r>
              <a:rPr lang="en-US" sz="1600" dirty="0"/>
              <a:t>*Preserve this issue! Sample district court briefing: </a:t>
            </a:r>
            <a:r>
              <a:rPr lang="en-US" sz="1600" i="1" dirty="0"/>
              <a:t>United States v. Elijah Martin</a:t>
            </a:r>
            <a:r>
              <a:rPr lang="en-US" sz="1600" dirty="0"/>
              <a:t>, EDLA No. 24-cr-54 </a:t>
            </a:r>
            <a:endParaRPr lang="en-US" sz="1600" i="1" dirty="0"/>
          </a:p>
          <a:p>
            <a:endParaRPr lang="en-US" dirty="0"/>
          </a:p>
        </p:txBody>
      </p:sp>
      <p:sp>
        <p:nvSpPr>
          <p:cNvPr id="6" name="Title 1">
            <a:extLst>
              <a:ext uri="{FF2B5EF4-FFF2-40B4-BE49-F238E27FC236}">
                <a16:creationId xmlns:a16="http://schemas.microsoft.com/office/drawing/2014/main" id="{BEC5D88F-163C-3808-910F-0136FADE459F}"/>
              </a:ext>
            </a:extLst>
          </p:cNvPr>
          <p:cNvSpPr>
            <a:spLocks noGrp="1"/>
          </p:cNvSpPr>
          <p:nvPr>
            <p:ph type="title"/>
          </p:nvPr>
        </p:nvSpPr>
        <p:spPr>
          <a:xfrm>
            <a:off x="677334" y="609600"/>
            <a:ext cx="8596668" cy="1320800"/>
          </a:xfrm>
        </p:spPr>
        <p:txBody>
          <a:bodyPr/>
          <a:lstStyle/>
          <a:p>
            <a:pPr algn="ctr"/>
            <a:r>
              <a:rPr lang="en-US" dirty="0"/>
              <a:t>Fifth Circuit’s Application of </a:t>
            </a:r>
            <a:r>
              <a:rPr lang="en-US" i="1" dirty="0"/>
              <a:t>Diaz</a:t>
            </a:r>
            <a:br>
              <a:rPr lang="en-US" i="1" dirty="0"/>
            </a:br>
            <a:r>
              <a:rPr lang="en-US" sz="2800" i="1" dirty="0">
                <a:solidFill>
                  <a:schemeClr val="accent2">
                    <a:lumMod val="75000"/>
                  </a:schemeClr>
                </a:solidFill>
              </a:rPr>
              <a:t>What about drug use and possession?</a:t>
            </a:r>
            <a:endParaRPr lang="en-US" sz="2800" i="1" dirty="0"/>
          </a:p>
        </p:txBody>
      </p:sp>
    </p:spTree>
    <p:extLst>
      <p:ext uri="{BB962C8B-B14F-4D97-AF65-F5344CB8AC3E}">
        <p14:creationId xmlns:p14="http://schemas.microsoft.com/office/powerpoint/2010/main" val="805388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4BE11-631F-2B54-2CE5-430004213290}"/>
              </a:ext>
            </a:extLst>
          </p:cNvPr>
          <p:cNvSpPr>
            <a:spLocks noGrp="1"/>
          </p:cNvSpPr>
          <p:nvPr>
            <p:ph type="title"/>
          </p:nvPr>
        </p:nvSpPr>
        <p:spPr/>
        <p:txBody>
          <a:bodyPr/>
          <a:lstStyle/>
          <a:p>
            <a:pPr algn="ctr"/>
            <a:r>
              <a:rPr lang="en-US" dirty="0"/>
              <a:t>§ 922(g)(1) summary: </a:t>
            </a:r>
            <a:br>
              <a:rPr lang="en-US" dirty="0"/>
            </a:br>
            <a:r>
              <a:rPr lang="en-US" sz="2800" dirty="0">
                <a:solidFill>
                  <a:schemeClr val="accent2">
                    <a:lumMod val="75000"/>
                  </a:schemeClr>
                </a:solidFill>
              </a:rPr>
              <a:t>What felonies satisfy the Fifth Circuit’s</a:t>
            </a:r>
            <a:r>
              <a:rPr lang="en-US" sz="2800" i="1" dirty="0">
                <a:solidFill>
                  <a:schemeClr val="accent2">
                    <a:lumMod val="75000"/>
                  </a:schemeClr>
                </a:solidFill>
              </a:rPr>
              <a:t> </a:t>
            </a:r>
            <a:r>
              <a:rPr lang="en-US" sz="2800" dirty="0">
                <a:solidFill>
                  <a:schemeClr val="accent2">
                    <a:lumMod val="75000"/>
                  </a:schemeClr>
                </a:solidFill>
              </a:rPr>
              <a:t>test(s)?</a:t>
            </a:r>
          </a:p>
        </p:txBody>
      </p:sp>
      <p:sp>
        <p:nvSpPr>
          <p:cNvPr id="7" name="Text Placeholder 6">
            <a:extLst>
              <a:ext uri="{FF2B5EF4-FFF2-40B4-BE49-F238E27FC236}">
                <a16:creationId xmlns:a16="http://schemas.microsoft.com/office/drawing/2014/main" id="{8A468911-B589-22A6-6E04-A2CE2CA866E1}"/>
              </a:ext>
            </a:extLst>
          </p:cNvPr>
          <p:cNvSpPr>
            <a:spLocks noGrp="1"/>
          </p:cNvSpPr>
          <p:nvPr>
            <p:ph type="body" idx="1"/>
          </p:nvPr>
        </p:nvSpPr>
        <p:spPr/>
        <p:txBody>
          <a:bodyPr/>
          <a:lstStyle/>
          <a:p>
            <a:r>
              <a:rPr lang="en-US" dirty="0"/>
              <a:t>Constitutional	</a:t>
            </a:r>
          </a:p>
        </p:txBody>
      </p:sp>
      <p:sp>
        <p:nvSpPr>
          <p:cNvPr id="8" name="Content Placeholder 7">
            <a:extLst>
              <a:ext uri="{FF2B5EF4-FFF2-40B4-BE49-F238E27FC236}">
                <a16:creationId xmlns:a16="http://schemas.microsoft.com/office/drawing/2014/main" id="{3C2B6150-9FC0-2ECC-1F7E-BA01F2EE35A7}"/>
              </a:ext>
            </a:extLst>
          </p:cNvPr>
          <p:cNvSpPr>
            <a:spLocks noGrp="1"/>
          </p:cNvSpPr>
          <p:nvPr>
            <p:ph sz="half" idx="2"/>
          </p:nvPr>
        </p:nvSpPr>
        <p:spPr/>
        <p:txBody>
          <a:bodyPr>
            <a:normAutofit/>
          </a:bodyPr>
          <a:lstStyle/>
          <a:p>
            <a:r>
              <a:rPr lang="en-US" dirty="0"/>
              <a:t>Theft-related offenses, including robbery &amp; burglary</a:t>
            </a:r>
          </a:p>
          <a:p>
            <a:r>
              <a:rPr lang="en-US" dirty="0"/>
              <a:t>Murder/manslaughter</a:t>
            </a:r>
          </a:p>
          <a:p>
            <a:r>
              <a:rPr lang="en-US" dirty="0"/>
              <a:t>Agg. assault/battery (with or without a firearm)</a:t>
            </a:r>
          </a:p>
          <a:p>
            <a:r>
              <a:rPr lang="en-US" dirty="0"/>
              <a:t>Evading arrest</a:t>
            </a:r>
          </a:p>
          <a:p>
            <a:r>
              <a:rPr lang="en-US" dirty="0"/>
              <a:t>Drug trafficking</a:t>
            </a:r>
          </a:p>
          <a:p>
            <a:r>
              <a:rPr lang="en-US" dirty="0"/>
              <a:t>On supervision for </a:t>
            </a:r>
            <a:r>
              <a:rPr lang="en-US" i="1" u="sng" dirty="0"/>
              <a:t>any</a:t>
            </a:r>
            <a:r>
              <a:rPr lang="en-US" dirty="0"/>
              <a:t> felony</a:t>
            </a:r>
          </a:p>
          <a:p>
            <a:endParaRPr lang="en-US" dirty="0"/>
          </a:p>
          <a:p>
            <a:endParaRPr lang="en-US" dirty="0"/>
          </a:p>
        </p:txBody>
      </p:sp>
      <p:sp>
        <p:nvSpPr>
          <p:cNvPr id="9" name="Text Placeholder 8">
            <a:extLst>
              <a:ext uri="{FF2B5EF4-FFF2-40B4-BE49-F238E27FC236}">
                <a16:creationId xmlns:a16="http://schemas.microsoft.com/office/drawing/2014/main" id="{C48F0A4C-D9D0-422A-EE80-F27C75AA267A}"/>
              </a:ext>
            </a:extLst>
          </p:cNvPr>
          <p:cNvSpPr>
            <a:spLocks noGrp="1"/>
          </p:cNvSpPr>
          <p:nvPr>
            <p:ph type="body" sz="quarter" idx="3"/>
          </p:nvPr>
        </p:nvSpPr>
        <p:spPr/>
        <p:txBody>
          <a:bodyPr/>
          <a:lstStyle/>
          <a:p>
            <a:r>
              <a:rPr lang="en-US" dirty="0"/>
              <a:t>Unknown/contested</a:t>
            </a:r>
          </a:p>
        </p:txBody>
      </p:sp>
      <p:sp>
        <p:nvSpPr>
          <p:cNvPr id="10" name="Content Placeholder 9">
            <a:extLst>
              <a:ext uri="{FF2B5EF4-FFF2-40B4-BE49-F238E27FC236}">
                <a16:creationId xmlns:a16="http://schemas.microsoft.com/office/drawing/2014/main" id="{E9F5256F-A1A0-22DA-8E2F-AF0A2DB1008B}"/>
              </a:ext>
            </a:extLst>
          </p:cNvPr>
          <p:cNvSpPr>
            <a:spLocks noGrp="1"/>
          </p:cNvSpPr>
          <p:nvPr>
            <p:ph sz="quarter" idx="4"/>
          </p:nvPr>
        </p:nvSpPr>
        <p:spPr/>
        <p:txBody>
          <a:bodyPr>
            <a:normAutofit/>
          </a:bodyPr>
          <a:lstStyle/>
          <a:p>
            <a:r>
              <a:rPr lang="en-US" dirty="0"/>
              <a:t>Drug possession?</a:t>
            </a:r>
          </a:p>
          <a:p>
            <a:r>
              <a:rPr lang="en-US" dirty="0"/>
              <a:t>Obstruction/ false statements?</a:t>
            </a:r>
          </a:p>
          <a:p>
            <a:r>
              <a:rPr lang="en-US" dirty="0"/>
              <a:t>Simple assault/battery? Threats?</a:t>
            </a:r>
          </a:p>
          <a:p>
            <a:r>
              <a:rPr lang="en-US" dirty="0"/>
              <a:t>Accessory offenses?</a:t>
            </a:r>
          </a:p>
          <a:p>
            <a:r>
              <a:rPr lang="en-US" dirty="0"/>
              <a:t>Regulatory offenses?</a:t>
            </a:r>
          </a:p>
          <a:p>
            <a:r>
              <a:rPr lang="en-US" dirty="0"/>
              <a:t>Non-theft burglaries?</a:t>
            </a:r>
          </a:p>
          <a:p>
            <a:r>
              <a:rPr lang="en-US" dirty="0"/>
              <a:t>Others…</a:t>
            </a:r>
          </a:p>
        </p:txBody>
      </p:sp>
    </p:spTree>
    <p:extLst>
      <p:ext uri="{BB962C8B-B14F-4D97-AF65-F5344CB8AC3E}">
        <p14:creationId xmlns:p14="http://schemas.microsoft.com/office/powerpoint/2010/main" val="3889102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1FE695A-3456-BFE0-9C5E-000E2A4B1EBC}"/>
              </a:ext>
            </a:extLst>
          </p:cNvPr>
          <p:cNvSpPr>
            <a:spLocks noGrp="1"/>
          </p:cNvSpPr>
          <p:nvPr>
            <p:ph type="title"/>
          </p:nvPr>
        </p:nvSpPr>
        <p:spPr/>
        <p:txBody>
          <a:bodyPr/>
          <a:lstStyle/>
          <a:p>
            <a:pPr algn="ctr"/>
            <a:r>
              <a:rPr lang="en-US" dirty="0"/>
              <a:t>§ 922(g)(1)</a:t>
            </a:r>
            <a:br>
              <a:rPr lang="en-US" dirty="0"/>
            </a:br>
            <a:r>
              <a:rPr lang="en-US" sz="2800" dirty="0">
                <a:solidFill>
                  <a:schemeClr val="accent2">
                    <a:lumMod val="75000"/>
                  </a:schemeClr>
                </a:solidFill>
              </a:rPr>
              <a:t>Analytical matters</a:t>
            </a:r>
          </a:p>
        </p:txBody>
      </p:sp>
      <p:sp>
        <p:nvSpPr>
          <p:cNvPr id="8" name="Content Placeholder 7">
            <a:extLst>
              <a:ext uri="{FF2B5EF4-FFF2-40B4-BE49-F238E27FC236}">
                <a16:creationId xmlns:a16="http://schemas.microsoft.com/office/drawing/2014/main" id="{7132054B-E357-5F47-11BC-86BC069B7430}"/>
              </a:ext>
            </a:extLst>
          </p:cNvPr>
          <p:cNvSpPr>
            <a:spLocks noGrp="1"/>
          </p:cNvSpPr>
          <p:nvPr>
            <p:ph idx="1"/>
          </p:nvPr>
        </p:nvSpPr>
        <p:spPr/>
        <p:txBody>
          <a:bodyPr>
            <a:normAutofit fontScale="92500" lnSpcReduction="20000"/>
          </a:bodyPr>
          <a:lstStyle/>
          <a:p>
            <a:r>
              <a:rPr lang="en-US" dirty="0"/>
              <a:t>In as-applied challenge, are defendant’s prior convictions assessed categorically? Based on individualized facts? Some mix of both?</a:t>
            </a:r>
          </a:p>
          <a:p>
            <a:pPr lvl="1"/>
            <a:r>
              <a:rPr lang="en-US" dirty="0"/>
              <a:t>In </a:t>
            </a:r>
            <a:r>
              <a:rPr lang="en-US" b="1" i="1" dirty="0"/>
              <a:t>Diaz</a:t>
            </a:r>
            <a:r>
              <a:rPr lang="en-US" dirty="0"/>
              <a:t>, the analysis seemed to be categorical.</a:t>
            </a:r>
            <a:r>
              <a:rPr lang="en-US" b="1" i="1" dirty="0"/>
              <a:t> See also Kimble</a:t>
            </a:r>
            <a:r>
              <a:rPr lang="en-US" b="1" dirty="0"/>
              <a:t> </a:t>
            </a:r>
            <a:r>
              <a:rPr lang="en-US" dirty="0"/>
              <a:t>(assessing drug trafficking categorically as “inherently dangerous,” regardless of whether defendant’s offense was non-violent).</a:t>
            </a:r>
          </a:p>
          <a:p>
            <a:pPr lvl="1"/>
            <a:r>
              <a:rPr lang="en-US" b="1" i="1" dirty="0"/>
              <a:t>But see United States v. Morgan</a:t>
            </a:r>
            <a:r>
              <a:rPr lang="en-US" dirty="0"/>
              <a:t>, 147 F.4th 522 (5th Cir. 2025): court considered the underlying facts of a predicate felony conviction for illegal use of weapons.</a:t>
            </a:r>
          </a:p>
          <a:p>
            <a:pPr lvl="1"/>
            <a:r>
              <a:rPr lang="en-US" b="1" i="1" dirty="0"/>
              <a:t>United States v. Hernandez</a:t>
            </a:r>
            <a:r>
              <a:rPr lang="en-US" dirty="0"/>
              <a:t>, No. 24-50589, 2025 WL 3236975 (5th Cir. Nov. 20, 2025): “Put differently, we sift the elements of a defendant's prior convictions through Bruen's analogical framework, and not the defendant himself.”</a:t>
            </a:r>
            <a:endParaRPr lang="en-US" sz="1000" dirty="0"/>
          </a:p>
          <a:p>
            <a:r>
              <a:rPr lang="en-US" b="1" i="1" dirty="0"/>
              <a:t>United States v. Alaniz</a:t>
            </a:r>
            <a:r>
              <a:rPr lang="en-US" dirty="0"/>
              <a:t>, 146 F.4th 1240 (5th Cir. 2025): courts may consider a defendant’s entire criminal history—not just the predicate felony conviction in indictment or factual basis</a:t>
            </a:r>
            <a:endParaRPr lang="en-US" sz="1200" dirty="0"/>
          </a:p>
          <a:p>
            <a:pPr lvl="1"/>
            <a:r>
              <a:rPr lang="en-US" dirty="0"/>
              <a:t>What factual sources can court rely on? What is the burden of proof? Can gov’t supplement record on appeal? How/when does a defendant challenge alleged facts underlying priors not established by guilty plea or at trial?</a:t>
            </a:r>
            <a:endParaRPr lang="en-US" sz="900" dirty="0"/>
          </a:p>
        </p:txBody>
      </p:sp>
    </p:spTree>
    <p:extLst>
      <p:ext uri="{BB962C8B-B14F-4D97-AF65-F5344CB8AC3E}">
        <p14:creationId xmlns:p14="http://schemas.microsoft.com/office/powerpoint/2010/main" val="1537825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76731-EE30-6014-03B2-43D5D846FE3D}"/>
              </a:ext>
            </a:extLst>
          </p:cNvPr>
          <p:cNvSpPr>
            <a:spLocks noGrp="1"/>
          </p:cNvSpPr>
          <p:nvPr>
            <p:ph type="title"/>
          </p:nvPr>
        </p:nvSpPr>
        <p:spPr/>
        <p:txBody>
          <a:bodyPr/>
          <a:lstStyle/>
          <a:p>
            <a:pPr algn="ctr"/>
            <a:r>
              <a:rPr lang="en-US" dirty="0"/>
              <a:t>§ 922(g)(1)</a:t>
            </a:r>
            <a:br>
              <a:rPr lang="en-US" dirty="0"/>
            </a:br>
            <a:r>
              <a:rPr lang="en-US" sz="2800" dirty="0">
                <a:solidFill>
                  <a:schemeClr val="accent2">
                    <a:lumMod val="75000"/>
                  </a:schemeClr>
                </a:solidFill>
              </a:rPr>
              <a:t>Intra-circuit split</a:t>
            </a:r>
          </a:p>
        </p:txBody>
      </p:sp>
      <p:sp>
        <p:nvSpPr>
          <p:cNvPr id="3" name="Content Placeholder 2">
            <a:extLst>
              <a:ext uri="{FF2B5EF4-FFF2-40B4-BE49-F238E27FC236}">
                <a16:creationId xmlns:a16="http://schemas.microsoft.com/office/drawing/2014/main" id="{6D7E3831-D418-8752-E750-69CB4C2BC3A2}"/>
              </a:ext>
            </a:extLst>
          </p:cNvPr>
          <p:cNvSpPr>
            <a:spLocks noGrp="1"/>
          </p:cNvSpPr>
          <p:nvPr>
            <p:ph idx="1"/>
          </p:nvPr>
        </p:nvSpPr>
        <p:spPr/>
        <p:txBody>
          <a:bodyPr/>
          <a:lstStyle/>
          <a:p>
            <a:r>
              <a:rPr lang="en-US" dirty="0"/>
              <a:t>Fifth Circuit panels are deciding cases inconsistently—categorical analysis vs. individualized/fact-based analysis</a:t>
            </a:r>
          </a:p>
          <a:p>
            <a:r>
              <a:rPr lang="en-US" dirty="0"/>
              <a:t>Some judges are advocating for individualized “dangerousness” assessments (like in the Sixth Circuit) instead of </a:t>
            </a:r>
            <a:r>
              <a:rPr lang="en-US" i="1" dirty="0"/>
              <a:t>Diaz</a:t>
            </a:r>
            <a:r>
              <a:rPr lang="en-US" dirty="0"/>
              <a:t>’s felony-based approach.</a:t>
            </a:r>
          </a:p>
          <a:p>
            <a:r>
              <a:rPr lang="en-US" dirty="0"/>
              <a:t>Judges are starting to note conflicting views in separate writings:</a:t>
            </a:r>
          </a:p>
          <a:p>
            <a:pPr lvl="1"/>
            <a:r>
              <a:rPr lang="en-US" i="1" dirty="0"/>
              <a:t>United States v. Mancilla</a:t>
            </a:r>
            <a:r>
              <a:rPr lang="en-US" dirty="0"/>
              <a:t>, 155 F.4th 449 (5th Cir. 2025) </a:t>
            </a:r>
          </a:p>
          <a:p>
            <a:pPr lvl="1"/>
            <a:r>
              <a:rPr lang="en-US" i="1" dirty="0"/>
              <a:t>United States v. Orozco</a:t>
            </a:r>
            <a:r>
              <a:rPr lang="en-US" dirty="0"/>
              <a:t>, No. 24-50104, 2025 WL 2623429 (5th Cir. Sept. 11, 2025)</a:t>
            </a:r>
          </a:p>
          <a:p>
            <a:pPr lvl="1"/>
            <a:r>
              <a:rPr lang="en-US" i="1" dirty="0"/>
              <a:t>United States v. Bonner</a:t>
            </a:r>
            <a:r>
              <a:rPr lang="en-US" dirty="0"/>
              <a:t>, No. 24-60601, 2025 WL 3199164 (5th Cir. Nov. 14, 2025) (concurring opinion disagreeing with 2A analysis &amp; suggesting § 922(g)(1) violates Commerce Clause)</a:t>
            </a:r>
          </a:p>
          <a:p>
            <a:endParaRPr lang="en-US" dirty="0"/>
          </a:p>
        </p:txBody>
      </p:sp>
    </p:spTree>
    <p:extLst>
      <p:ext uri="{BB962C8B-B14F-4D97-AF65-F5344CB8AC3E}">
        <p14:creationId xmlns:p14="http://schemas.microsoft.com/office/powerpoint/2010/main" val="2623493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0777C-001C-D6CC-4DA5-C2FE22BB444C}"/>
              </a:ext>
            </a:extLst>
          </p:cNvPr>
          <p:cNvSpPr>
            <a:spLocks noGrp="1"/>
          </p:cNvSpPr>
          <p:nvPr>
            <p:ph type="title"/>
          </p:nvPr>
        </p:nvSpPr>
        <p:spPr/>
        <p:txBody>
          <a:bodyPr/>
          <a:lstStyle/>
          <a:p>
            <a:pPr algn="ctr"/>
            <a:r>
              <a:rPr lang="en-US" dirty="0"/>
              <a:t>Other § 922 Provisions</a:t>
            </a:r>
            <a:br>
              <a:rPr lang="en-US" dirty="0"/>
            </a:br>
            <a:r>
              <a:rPr lang="en-US" dirty="0"/>
              <a:t>Fifth Circuit has Upheld Post-</a:t>
            </a:r>
            <a:r>
              <a:rPr lang="en-US" i="1" dirty="0" err="1"/>
              <a:t>Bruen</a:t>
            </a:r>
            <a:endParaRPr lang="en-US" dirty="0"/>
          </a:p>
        </p:txBody>
      </p:sp>
      <p:sp>
        <p:nvSpPr>
          <p:cNvPr id="3" name="Content Placeholder 2">
            <a:extLst>
              <a:ext uri="{FF2B5EF4-FFF2-40B4-BE49-F238E27FC236}">
                <a16:creationId xmlns:a16="http://schemas.microsoft.com/office/drawing/2014/main" id="{1BB64668-A95D-55E3-C8CD-33FF2EFB68C6}"/>
              </a:ext>
            </a:extLst>
          </p:cNvPr>
          <p:cNvSpPr>
            <a:spLocks noGrp="1"/>
          </p:cNvSpPr>
          <p:nvPr>
            <p:ph idx="1"/>
          </p:nvPr>
        </p:nvSpPr>
        <p:spPr/>
        <p:txBody>
          <a:bodyPr>
            <a:normAutofit fontScale="92500" lnSpcReduction="10000"/>
          </a:bodyPr>
          <a:lstStyle/>
          <a:p>
            <a:r>
              <a:rPr lang="en-US" dirty="0"/>
              <a:t>§ 922(g)(5), prohibiting firearm possession by illegal aliens. </a:t>
            </a:r>
            <a:r>
              <a:rPr lang="en-US" i="1" dirty="0"/>
              <a:t>See </a:t>
            </a:r>
            <a:r>
              <a:rPr lang="en-US" b="1" i="1" dirty="0"/>
              <a:t>United States v. Medina-Cantu</a:t>
            </a:r>
            <a:r>
              <a:rPr lang="en-US" dirty="0"/>
              <a:t>, 113 F.4th 537 (5th Cir. 2024)</a:t>
            </a:r>
          </a:p>
          <a:p>
            <a:r>
              <a:rPr lang="en-US" dirty="0"/>
              <a:t>§ 922(n), prohibiting transport or receipt of firearm while under felony indictment. </a:t>
            </a:r>
            <a:r>
              <a:rPr lang="en-US" i="1" dirty="0"/>
              <a:t>See </a:t>
            </a:r>
            <a:r>
              <a:rPr lang="en-US" b="1" i="1" dirty="0"/>
              <a:t>United States v. Quiroz</a:t>
            </a:r>
            <a:r>
              <a:rPr lang="en-US" dirty="0"/>
              <a:t>, 125 F.4th 713 (5th Cir. 2025).</a:t>
            </a:r>
          </a:p>
          <a:p>
            <a:r>
              <a:rPr lang="en-US" dirty="0"/>
              <a:t>§ 922(q)(2)(A), prohibiting knowing possession of firearm within 1,000 feet of a school. </a:t>
            </a:r>
            <a:r>
              <a:rPr lang="en-US" i="1" dirty="0"/>
              <a:t>See </a:t>
            </a:r>
            <a:r>
              <a:rPr lang="en-US" b="1" i="1" dirty="0"/>
              <a:t>United States v. Allam</a:t>
            </a:r>
            <a:r>
              <a:rPr lang="en-US" dirty="0"/>
              <a:t>, 140 F.4th 289 (5th Cir. 2025).</a:t>
            </a:r>
          </a:p>
          <a:p>
            <a:pPr lvl="1"/>
            <a:r>
              <a:rPr lang="en-US" dirty="0"/>
              <a:t>But see specific facts that suggest holding may be limited.</a:t>
            </a:r>
          </a:p>
          <a:p>
            <a:r>
              <a:rPr lang="en-US" dirty="0"/>
              <a:t>§ 922(g)(3), prohibiting firearm possession by </a:t>
            </a:r>
            <a:r>
              <a:rPr lang="en-US" i="1" dirty="0"/>
              <a:t>some</a:t>
            </a:r>
            <a:r>
              <a:rPr lang="en-US" dirty="0"/>
              <a:t> “unlawful users” of controlled substances…maybe. </a:t>
            </a:r>
            <a:r>
              <a:rPr lang="en-US" i="1" dirty="0"/>
              <a:t>See </a:t>
            </a:r>
            <a:r>
              <a:rPr lang="en-US" b="1" i="1" dirty="0"/>
              <a:t>Connelly</a:t>
            </a:r>
            <a:r>
              <a:rPr lang="en-US" dirty="0"/>
              <a:t>; </a:t>
            </a:r>
            <a:r>
              <a:rPr lang="en-US" b="1" i="1" dirty="0"/>
              <a:t>Daniels</a:t>
            </a:r>
            <a:r>
              <a:rPr lang="en-US" i="1" dirty="0"/>
              <a:t>.</a:t>
            </a:r>
            <a:endParaRPr lang="en-US" dirty="0"/>
          </a:p>
          <a:p>
            <a:pPr lvl="1"/>
            <a:r>
              <a:rPr lang="en-US" dirty="0"/>
              <a:t>Solely depends on whether gov’t can prove defendant was presently intoxicated? Or can gov’t prove “dangerousness” in other ways, i.e., drug use so severe as to render person severely mentally ill? Unclear.</a:t>
            </a:r>
          </a:p>
          <a:p>
            <a:pPr lvl="1"/>
            <a:r>
              <a:rPr lang="en-US" dirty="0"/>
              <a:t>Can this be resolved by pre-trial motion, or is it a jury question? </a:t>
            </a:r>
          </a:p>
          <a:p>
            <a:endParaRPr lang="en-US" dirty="0"/>
          </a:p>
          <a:p>
            <a:endParaRPr lang="en-US" dirty="0"/>
          </a:p>
        </p:txBody>
      </p:sp>
    </p:spTree>
    <p:extLst>
      <p:ext uri="{BB962C8B-B14F-4D97-AF65-F5344CB8AC3E}">
        <p14:creationId xmlns:p14="http://schemas.microsoft.com/office/powerpoint/2010/main" val="13551113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5C908-EDA1-9995-8CF1-E4038B9B75E0}"/>
              </a:ext>
            </a:extLst>
          </p:cNvPr>
          <p:cNvSpPr>
            <a:spLocks noGrp="1"/>
          </p:cNvSpPr>
          <p:nvPr>
            <p:ph type="title"/>
          </p:nvPr>
        </p:nvSpPr>
        <p:spPr/>
        <p:txBody>
          <a:bodyPr/>
          <a:lstStyle/>
          <a:p>
            <a:pPr algn="ctr"/>
            <a:r>
              <a:rPr lang="en-US" u="sng" dirty="0"/>
              <a:t>Second Amendment</a:t>
            </a:r>
            <a:br>
              <a:rPr lang="en-US" u="sng" dirty="0"/>
            </a:br>
            <a:r>
              <a:rPr lang="en-US" sz="2800" dirty="0">
                <a:solidFill>
                  <a:schemeClr val="accent2">
                    <a:lumMod val="75000"/>
                  </a:schemeClr>
                </a:solidFill>
              </a:rPr>
              <a:t>Silencers and Firearm Accessories</a:t>
            </a:r>
          </a:p>
        </p:txBody>
      </p:sp>
      <p:sp>
        <p:nvSpPr>
          <p:cNvPr id="3" name="Content Placeholder 2">
            <a:extLst>
              <a:ext uri="{FF2B5EF4-FFF2-40B4-BE49-F238E27FC236}">
                <a16:creationId xmlns:a16="http://schemas.microsoft.com/office/drawing/2014/main" id="{62A7B39A-8796-A58E-2237-DF391C91CCDE}"/>
              </a:ext>
            </a:extLst>
          </p:cNvPr>
          <p:cNvSpPr>
            <a:spLocks noGrp="1"/>
          </p:cNvSpPr>
          <p:nvPr>
            <p:ph idx="1"/>
          </p:nvPr>
        </p:nvSpPr>
        <p:spPr/>
        <p:txBody>
          <a:bodyPr>
            <a:normAutofit lnSpcReduction="10000"/>
          </a:bodyPr>
          <a:lstStyle/>
          <a:p>
            <a:r>
              <a:rPr lang="en-US" dirty="0"/>
              <a:t>Are silencers and other accessories “arms” protected by the Second Amendment? </a:t>
            </a:r>
            <a:r>
              <a:rPr lang="en-US" i="1" dirty="0"/>
              <a:t>See United States v. Peterson, </a:t>
            </a:r>
            <a:r>
              <a:rPr lang="en-US" dirty="0"/>
              <a:t>150 F.4th 644 (5th Cir. 2025)</a:t>
            </a:r>
          </a:p>
          <a:p>
            <a:pPr lvl="1"/>
            <a:r>
              <a:rPr lang="en-US" dirty="0"/>
              <a:t>Defendant convicted of possessing unregistered silencer. </a:t>
            </a:r>
            <a:r>
              <a:rPr lang="en-US" i="1" dirty="0"/>
              <a:t>See </a:t>
            </a:r>
            <a:r>
              <a:rPr lang="en-US" dirty="0"/>
              <a:t>26 U.S.C. §§ 5841, 5861(d), 5871 (“National Firearms Act”).</a:t>
            </a:r>
          </a:p>
          <a:p>
            <a:pPr lvl="1"/>
            <a:r>
              <a:rPr lang="en-US" dirty="0"/>
              <a:t>Court said silencers not protected by 2A, accepting gov’t position. On rehearing, change in administration = gov’t changed position (but still defended law)</a:t>
            </a:r>
          </a:p>
          <a:p>
            <a:r>
              <a:rPr lang="en-US" dirty="0"/>
              <a:t>On rehearing, Court assumed without deciding that 2A protects silencers but held that “shall-issue” licensing regime was presumptively constitutional per </a:t>
            </a:r>
            <a:r>
              <a:rPr lang="en-US" i="1" dirty="0"/>
              <a:t>Bruen </a:t>
            </a:r>
            <a:r>
              <a:rPr lang="en-US" dirty="0"/>
              <a:t>and had not been rebutted.</a:t>
            </a:r>
          </a:p>
          <a:p>
            <a:r>
              <a:rPr lang="en-US" i="1" dirty="0"/>
              <a:t>Peterson </a:t>
            </a:r>
            <a:r>
              <a:rPr lang="en-US" dirty="0"/>
              <a:t>suggests there is a presumption in favor of licensing and commercial regulation that can be rebutted with evidence those rules are applied abusively. </a:t>
            </a:r>
            <a:r>
              <a:rPr lang="en-US" i="1" dirty="0"/>
              <a:t>See also</a:t>
            </a:r>
            <a:r>
              <a:rPr lang="en-US" dirty="0"/>
              <a:t> </a:t>
            </a:r>
            <a:r>
              <a:rPr lang="en-US" i="1" dirty="0"/>
              <a:t>McRorey v. Garland, </a:t>
            </a:r>
            <a:r>
              <a:rPr lang="en-US" dirty="0"/>
              <a:t>99 F.4th 831 (5th Cir. 2024) (upholding expanded background checks for 18-20 year olds using similar rationale).</a:t>
            </a:r>
            <a:endParaRPr lang="en-US" i="1" dirty="0"/>
          </a:p>
          <a:p>
            <a:pPr marL="457200" lvl="1" indent="0">
              <a:buNone/>
            </a:pPr>
            <a:endParaRPr lang="en-US" dirty="0"/>
          </a:p>
          <a:p>
            <a:pPr lvl="1"/>
            <a:endParaRPr lang="en-US" dirty="0"/>
          </a:p>
          <a:p>
            <a:pPr lvl="1"/>
            <a:endParaRPr lang="en-US" dirty="0"/>
          </a:p>
        </p:txBody>
      </p:sp>
    </p:spTree>
    <p:extLst>
      <p:ext uri="{BB962C8B-B14F-4D97-AF65-F5344CB8AC3E}">
        <p14:creationId xmlns:p14="http://schemas.microsoft.com/office/powerpoint/2010/main" val="1531954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9885F0-A841-F1F9-CFCF-8973FF22951D}"/>
              </a:ext>
            </a:extLst>
          </p:cNvPr>
          <p:cNvSpPr>
            <a:spLocks noGrp="1"/>
          </p:cNvSpPr>
          <p:nvPr>
            <p:ph idx="1"/>
          </p:nvPr>
        </p:nvSpPr>
        <p:spPr>
          <a:xfrm>
            <a:off x="677334" y="2160589"/>
            <a:ext cx="8596668" cy="4476694"/>
          </a:xfrm>
        </p:spPr>
        <p:txBody>
          <a:bodyPr>
            <a:normAutofit/>
          </a:bodyPr>
          <a:lstStyle/>
          <a:p>
            <a:r>
              <a:rPr lang="en-US" dirty="0"/>
              <a:t>§ 922(o), prohibiting transfer or possession of machinegun (defined to include a switch/auto-sear), upheld by Fifth Circuit pre-</a:t>
            </a:r>
            <a:r>
              <a:rPr lang="en-US" i="1" dirty="0"/>
              <a:t>Bruen</a:t>
            </a:r>
            <a:r>
              <a:rPr lang="en-US" dirty="0"/>
              <a:t>. </a:t>
            </a:r>
            <a:r>
              <a:rPr lang="en-US" i="1" dirty="0"/>
              <a:t>See Hollis v. Lynch</a:t>
            </a:r>
            <a:r>
              <a:rPr lang="en-US" dirty="0"/>
              <a:t>, 827 F.3d 436 (5th Cir. 2016).</a:t>
            </a:r>
          </a:p>
          <a:p>
            <a:endParaRPr lang="en-US" sz="1000" dirty="0"/>
          </a:p>
          <a:p>
            <a:r>
              <a:rPr lang="en-US" dirty="0"/>
              <a:t>Was </a:t>
            </a:r>
            <a:r>
              <a:rPr lang="en-US" i="1" dirty="0"/>
              <a:t>Hollis </a:t>
            </a:r>
            <a:r>
              <a:rPr lang="en-US" dirty="0"/>
              <a:t>abrogated by </a:t>
            </a:r>
            <a:r>
              <a:rPr lang="en-US" i="1" dirty="0"/>
              <a:t>Bruen </a:t>
            </a:r>
            <a:r>
              <a:rPr lang="en-US" dirty="0"/>
              <a:t>&amp; </a:t>
            </a:r>
            <a:r>
              <a:rPr lang="en-US" i="1" dirty="0"/>
              <a:t>Diaz</a:t>
            </a:r>
            <a:r>
              <a:rPr lang="en-US" dirty="0"/>
              <a:t>? If </a:t>
            </a:r>
            <a:r>
              <a:rPr lang="en-US" i="1" dirty="0"/>
              <a:t>Hollis </a:t>
            </a:r>
            <a:r>
              <a:rPr lang="en-US" dirty="0"/>
              <a:t>is not good law, can gov’t prove that machineguns/switches are “unusual” given the number of them in existence? What is the test?</a:t>
            </a:r>
          </a:p>
          <a:p>
            <a:endParaRPr lang="en-US" sz="1000" dirty="0"/>
          </a:p>
          <a:p>
            <a:r>
              <a:rPr lang="en-US" dirty="0"/>
              <a:t>Fifth Circuit currently considering in pending § 922(o) appeal whether </a:t>
            </a:r>
            <a:r>
              <a:rPr lang="en-US" i="1" dirty="0"/>
              <a:t>Hollis </a:t>
            </a:r>
            <a:r>
              <a:rPr lang="en-US" dirty="0"/>
              <a:t>is still good law and whether machineguns are “unusual.” </a:t>
            </a:r>
            <a:r>
              <a:rPr lang="en-US" i="1" dirty="0"/>
              <a:t>See </a:t>
            </a:r>
            <a:r>
              <a:rPr lang="en-US" dirty="0"/>
              <a:t>No. 24-60348 (under seal).</a:t>
            </a:r>
          </a:p>
          <a:p>
            <a:endParaRPr lang="en-US" dirty="0"/>
          </a:p>
          <a:p>
            <a:pPr marL="0" indent="0">
              <a:buNone/>
            </a:pPr>
            <a:r>
              <a:rPr lang="en-US" sz="1600" dirty="0"/>
              <a:t>*Issue to preserve in motion to dismiss. Sample district court briefing: </a:t>
            </a:r>
            <a:r>
              <a:rPr lang="en-US" sz="1600" i="1" dirty="0"/>
              <a:t>United States v. </a:t>
            </a:r>
            <a:r>
              <a:rPr lang="en-US" sz="1600" i="1" dirty="0" err="1"/>
              <a:t>Jahbell</a:t>
            </a:r>
            <a:r>
              <a:rPr lang="en-US" sz="1600" i="1" dirty="0"/>
              <a:t> Price</a:t>
            </a:r>
            <a:r>
              <a:rPr lang="en-US" sz="1600" dirty="0"/>
              <a:t>, EDLA 24-cr-197 </a:t>
            </a:r>
          </a:p>
          <a:p>
            <a:endParaRPr lang="en-US" dirty="0"/>
          </a:p>
          <a:p>
            <a:endParaRPr lang="en-US" dirty="0"/>
          </a:p>
        </p:txBody>
      </p:sp>
      <p:sp>
        <p:nvSpPr>
          <p:cNvPr id="7" name="Title 1">
            <a:extLst>
              <a:ext uri="{FF2B5EF4-FFF2-40B4-BE49-F238E27FC236}">
                <a16:creationId xmlns:a16="http://schemas.microsoft.com/office/drawing/2014/main" id="{C39C0D8E-0DEC-948B-04CA-64D4B78F360E}"/>
              </a:ext>
            </a:extLst>
          </p:cNvPr>
          <p:cNvSpPr>
            <a:spLocks noGrp="1"/>
          </p:cNvSpPr>
          <p:nvPr>
            <p:ph type="title"/>
          </p:nvPr>
        </p:nvSpPr>
        <p:spPr>
          <a:xfrm>
            <a:off x="677334" y="609600"/>
            <a:ext cx="8596668" cy="1320800"/>
          </a:xfrm>
        </p:spPr>
        <p:txBody>
          <a:bodyPr/>
          <a:lstStyle/>
          <a:p>
            <a:pPr algn="ctr"/>
            <a:r>
              <a:rPr lang="en-US" u="sng" dirty="0"/>
              <a:t>Second Amendment</a:t>
            </a:r>
            <a:br>
              <a:rPr lang="en-US" u="sng" dirty="0"/>
            </a:br>
            <a:r>
              <a:rPr lang="en-US" sz="2800" dirty="0">
                <a:solidFill>
                  <a:schemeClr val="accent2">
                    <a:lumMod val="75000"/>
                  </a:schemeClr>
                </a:solidFill>
              </a:rPr>
              <a:t>“Dangerous and Unusual” Weapons</a:t>
            </a:r>
          </a:p>
        </p:txBody>
      </p:sp>
    </p:spTree>
    <p:extLst>
      <p:ext uri="{BB962C8B-B14F-4D97-AF65-F5344CB8AC3E}">
        <p14:creationId xmlns:p14="http://schemas.microsoft.com/office/powerpoint/2010/main" val="749571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BDC61-0D19-D389-E105-0211EFE6EEDB}"/>
              </a:ext>
            </a:extLst>
          </p:cNvPr>
          <p:cNvSpPr>
            <a:spLocks noGrp="1"/>
          </p:cNvSpPr>
          <p:nvPr>
            <p:ph type="title"/>
          </p:nvPr>
        </p:nvSpPr>
        <p:spPr>
          <a:xfrm>
            <a:off x="677334" y="609600"/>
            <a:ext cx="8596668" cy="1195954"/>
          </a:xfrm>
        </p:spPr>
        <p:txBody>
          <a:bodyPr/>
          <a:lstStyle/>
          <a:p>
            <a:pPr algn="ctr"/>
            <a:r>
              <a:rPr lang="en-US" u="sng" dirty="0"/>
              <a:t>Second Amendment</a:t>
            </a:r>
            <a:br>
              <a:rPr lang="en-US" dirty="0"/>
            </a:br>
            <a:r>
              <a:rPr lang="en-US" sz="2800" dirty="0">
                <a:solidFill>
                  <a:schemeClr val="accent2">
                    <a:lumMod val="75000"/>
                  </a:schemeClr>
                </a:solidFill>
              </a:rPr>
              <a:t>Key Takeaways</a:t>
            </a:r>
          </a:p>
        </p:txBody>
      </p:sp>
      <p:sp>
        <p:nvSpPr>
          <p:cNvPr id="3" name="Content Placeholder 2">
            <a:extLst>
              <a:ext uri="{FF2B5EF4-FFF2-40B4-BE49-F238E27FC236}">
                <a16:creationId xmlns:a16="http://schemas.microsoft.com/office/drawing/2014/main" id="{C2D455E8-8451-194C-FC86-72C92BA368DE}"/>
              </a:ext>
            </a:extLst>
          </p:cNvPr>
          <p:cNvSpPr>
            <a:spLocks noGrp="1"/>
          </p:cNvSpPr>
          <p:nvPr>
            <p:ph idx="1"/>
          </p:nvPr>
        </p:nvSpPr>
        <p:spPr>
          <a:xfrm>
            <a:off x="677334" y="1805555"/>
            <a:ext cx="8596668" cy="4196392"/>
          </a:xfrm>
        </p:spPr>
        <p:txBody>
          <a:bodyPr>
            <a:normAutofit fontScale="92500"/>
          </a:bodyPr>
          <a:lstStyle/>
          <a:p>
            <a:r>
              <a:rPr lang="en-US" dirty="0"/>
              <a:t>“Needless to say, this scattershot Second Amendment approach gives no clear test to district courts and, worse, gives no adequate notice to Americans who wish to possess firearms legally, without jeopardy of felony prosecution and jail.” Judge Higginson, dissenting in </a:t>
            </a:r>
            <a:r>
              <a:rPr lang="en-US" i="1" dirty="0"/>
              <a:t>Hernandez</a:t>
            </a:r>
            <a:r>
              <a:rPr lang="en-US" dirty="0"/>
              <a:t>.</a:t>
            </a:r>
          </a:p>
          <a:p>
            <a:r>
              <a:rPr lang="en-US" dirty="0"/>
              <a:t>There is a significant circuit split on § 922(g)(1) analysis. Supreme Court has granted cert in a §922(g)(3) case. </a:t>
            </a:r>
            <a:r>
              <a:rPr lang="en-US" i="1" dirty="0"/>
              <a:t>United States v. Hemani</a:t>
            </a:r>
            <a:r>
              <a:rPr lang="en-US" dirty="0"/>
              <a:t>, No. 24-1234.</a:t>
            </a:r>
          </a:p>
          <a:p>
            <a:r>
              <a:rPr lang="en-US" dirty="0"/>
              <a:t>File motions to dismiss for preservation purposes, even if specific issue is currently foreclosed. If unpreserved, its near impossible to show plain error on appeal.</a:t>
            </a:r>
          </a:p>
          <a:p>
            <a:r>
              <a:rPr lang="en-US" dirty="0"/>
              <a:t>Fifth Circuit yet to rule on many priors (including simple drug possession). </a:t>
            </a:r>
          </a:p>
          <a:p>
            <a:r>
              <a:rPr lang="en-US" dirty="0"/>
              <a:t>Chances to get creative:</a:t>
            </a:r>
          </a:p>
          <a:p>
            <a:pPr lvl="1"/>
            <a:r>
              <a:rPr lang="en-US" dirty="0"/>
              <a:t>Possession in home vs. public? (Castle Doctrine). </a:t>
            </a:r>
            <a:r>
              <a:rPr lang="en-US" i="1" dirty="0"/>
              <a:t>See</a:t>
            </a:r>
            <a:r>
              <a:rPr lang="en-US" dirty="0"/>
              <a:t> Opening Brief in </a:t>
            </a:r>
            <a:r>
              <a:rPr lang="en-US" i="1" dirty="0"/>
              <a:t>United States v. Curtis Squire</a:t>
            </a:r>
            <a:r>
              <a:rPr lang="en-US" dirty="0"/>
              <a:t>, Fifth Circuit Case No. 25-30324 </a:t>
            </a:r>
          </a:p>
          <a:p>
            <a:pPr lvl="1"/>
            <a:r>
              <a:rPr lang="en-US" dirty="0"/>
              <a:t>Self-defense exception?</a:t>
            </a:r>
          </a:p>
        </p:txBody>
      </p:sp>
    </p:spTree>
    <p:extLst>
      <p:ext uri="{BB962C8B-B14F-4D97-AF65-F5344CB8AC3E}">
        <p14:creationId xmlns:p14="http://schemas.microsoft.com/office/powerpoint/2010/main" val="16690327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C681E8-8607-6149-B7C9-5106EDA329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dirty="0"/>
              <a:t>FIFTH CIRCUIT UPDATE:</a:t>
            </a:r>
          </a:p>
        </p:txBody>
      </p:sp>
      <p:sp>
        <p:nvSpPr>
          <p:cNvPr id="5" name="Text Placeholder 4">
            <a:extLst>
              <a:ext uri="{FF2B5EF4-FFF2-40B4-BE49-F238E27FC236}">
                <a16:creationId xmlns:a16="http://schemas.microsoft.com/office/drawing/2014/main" id="{2C142215-43F2-0CD0-248B-6DDE8F902BC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3600" dirty="0"/>
              <a:t>Fourth Amendment</a:t>
            </a:r>
            <a:endParaRPr lang="en-US" sz="1800" dirty="0">
              <a:solidFill>
                <a:schemeClr val="tx1"/>
              </a:solidFill>
            </a:endParaRPr>
          </a:p>
        </p:txBody>
      </p:sp>
    </p:spTree>
    <p:extLst>
      <p:ext uri="{BB962C8B-B14F-4D97-AF65-F5344CB8AC3E}">
        <p14:creationId xmlns:p14="http://schemas.microsoft.com/office/powerpoint/2010/main" val="18125741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113B-697A-7F73-92F4-71D6A69134F2}"/>
              </a:ext>
            </a:extLst>
          </p:cNvPr>
          <p:cNvSpPr>
            <a:spLocks noGrp="1"/>
          </p:cNvSpPr>
          <p:nvPr>
            <p:ph type="title"/>
          </p:nvPr>
        </p:nvSpPr>
        <p:spPr/>
        <p:txBody>
          <a:bodyPr/>
          <a:lstStyle/>
          <a:p>
            <a:pPr algn="ctr"/>
            <a:r>
              <a:rPr lang="en-US" dirty="0"/>
              <a:t>Fourth Amendment</a:t>
            </a:r>
            <a:br>
              <a:rPr lang="en-US" dirty="0"/>
            </a:br>
            <a:r>
              <a:rPr lang="en-US" sz="2800" i="1" dirty="0">
                <a:solidFill>
                  <a:schemeClr val="accent2">
                    <a:lumMod val="75000"/>
                  </a:schemeClr>
                </a:solidFill>
              </a:rPr>
              <a:t>Terry </a:t>
            </a:r>
            <a:r>
              <a:rPr lang="en-US" sz="2800" dirty="0">
                <a:solidFill>
                  <a:schemeClr val="accent2">
                    <a:lumMod val="75000"/>
                  </a:schemeClr>
                </a:solidFill>
              </a:rPr>
              <a:t>stops and firearm possession</a:t>
            </a:r>
          </a:p>
        </p:txBody>
      </p:sp>
      <p:sp>
        <p:nvSpPr>
          <p:cNvPr id="3" name="Content Placeholder 2">
            <a:extLst>
              <a:ext uri="{FF2B5EF4-FFF2-40B4-BE49-F238E27FC236}">
                <a16:creationId xmlns:a16="http://schemas.microsoft.com/office/drawing/2014/main" id="{DC78EF5B-44DF-D8D5-3CAD-A68654217D94}"/>
              </a:ext>
            </a:extLst>
          </p:cNvPr>
          <p:cNvSpPr>
            <a:spLocks noGrp="1"/>
          </p:cNvSpPr>
          <p:nvPr>
            <p:ph idx="1"/>
          </p:nvPr>
        </p:nvSpPr>
        <p:spPr>
          <a:xfrm>
            <a:off x="677334" y="1930401"/>
            <a:ext cx="8986928" cy="4533462"/>
          </a:xfrm>
        </p:spPr>
        <p:txBody>
          <a:bodyPr>
            <a:normAutofit/>
          </a:bodyPr>
          <a:lstStyle/>
          <a:p>
            <a:pPr marL="0" indent="0">
              <a:buNone/>
            </a:pPr>
            <a:r>
              <a:rPr lang="en-US" sz="2000" b="1" i="1" dirty="0"/>
              <a:t>United States v. Damion</a:t>
            </a:r>
            <a:r>
              <a:rPr lang="en-US" sz="2000" b="1" dirty="0"/>
              <a:t> </a:t>
            </a:r>
            <a:r>
              <a:rPr lang="en-US" sz="2000" b="1" i="1" dirty="0"/>
              <a:t>Wilson</a:t>
            </a:r>
            <a:r>
              <a:rPr lang="en-US" sz="2000" dirty="0"/>
              <a:t>, 143 F.4th 647 (5th Cir. 2025)</a:t>
            </a:r>
          </a:p>
          <a:p>
            <a:endParaRPr lang="en-US" sz="800" dirty="0"/>
          </a:p>
          <a:p>
            <a:r>
              <a:rPr lang="en-US" u="sng" dirty="0"/>
              <a:t>Held</a:t>
            </a:r>
            <a:r>
              <a:rPr lang="en-US" dirty="0"/>
              <a:t>: possession of a firearm, without more, is not a basis for a </a:t>
            </a:r>
            <a:r>
              <a:rPr lang="en-US" i="1" dirty="0"/>
              <a:t>Terry </a:t>
            </a:r>
            <a:r>
              <a:rPr lang="en-US" dirty="0"/>
              <a:t>stop (even concealed carry, and even if state law requires a permit).</a:t>
            </a:r>
          </a:p>
          <a:p>
            <a:endParaRPr lang="en-US" sz="800" dirty="0"/>
          </a:p>
          <a:p>
            <a:r>
              <a:rPr lang="en-US" i="1" dirty="0"/>
              <a:t>Wilson </a:t>
            </a:r>
            <a:r>
              <a:rPr lang="en-US" dirty="0"/>
              <a:t>stop was upheld on other, fact-specific grounds. (Officers had reasonable suspicion that defendant was harboring a fugitive.)</a:t>
            </a:r>
          </a:p>
          <a:p>
            <a:pPr marL="0" indent="0">
              <a:buNone/>
            </a:pPr>
            <a:endParaRPr lang="en-US" sz="800" dirty="0"/>
          </a:p>
          <a:p>
            <a:r>
              <a:rPr lang="en-US" dirty="0"/>
              <a:t>There may be pending cases where </a:t>
            </a:r>
            <a:r>
              <a:rPr lang="en-US" i="1" dirty="0"/>
              <a:t>Wilson</a:t>
            </a:r>
            <a:r>
              <a:rPr lang="en-US" dirty="0"/>
              <a:t> will provide grounds for a suppression motion or reconsideration of a previously denied motion. </a:t>
            </a:r>
            <a:r>
              <a:rPr lang="en-US" i="1" dirty="0"/>
              <a:t>See, e.g.</a:t>
            </a:r>
            <a:r>
              <a:rPr lang="en-US" dirty="0"/>
              <a:t>, </a:t>
            </a:r>
            <a:r>
              <a:rPr lang="en-US" i="1" dirty="0"/>
              <a:t>United States v. Pickett</a:t>
            </a:r>
            <a:r>
              <a:rPr lang="en-US" dirty="0"/>
              <a:t>, No. CR 23-52, 2025 WL 3140817 (E.D. La. Nov. 10, 2025)</a:t>
            </a:r>
          </a:p>
          <a:p>
            <a:endParaRPr lang="en-US" sz="800" dirty="0"/>
          </a:p>
          <a:p>
            <a:r>
              <a:rPr lang="en-US" dirty="0"/>
              <a:t>Gov’t (and maybe courts) may try to limit </a:t>
            </a:r>
            <a:r>
              <a:rPr lang="en-US" i="1" dirty="0"/>
              <a:t>Wilson</a:t>
            </a:r>
            <a:r>
              <a:rPr lang="en-US" dirty="0"/>
              <a:t>’s holding. </a:t>
            </a:r>
            <a:r>
              <a:rPr lang="en-US" i="1" dirty="0"/>
              <a:t>See, e.g. United States v. Hall</a:t>
            </a:r>
            <a:r>
              <a:rPr lang="en-US" dirty="0"/>
              <a:t>, No. 24-30427, 2025 WL 2650895 (5th Cir. Sept. 16, 2025)</a:t>
            </a:r>
          </a:p>
          <a:p>
            <a:endParaRPr lang="en-US" dirty="0"/>
          </a:p>
        </p:txBody>
      </p:sp>
    </p:spTree>
    <p:extLst>
      <p:ext uri="{BB962C8B-B14F-4D97-AF65-F5344CB8AC3E}">
        <p14:creationId xmlns:p14="http://schemas.microsoft.com/office/powerpoint/2010/main" val="35449937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A6CC8-9CBB-94BD-0DFB-BC021FA2D622}"/>
              </a:ext>
            </a:extLst>
          </p:cNvPr>
          <p:cNvSpPr>
            <a:spLocks noGrp="1"/>
          </p:cNvSpPr>
          <p:nvPr>
            <p:ph type="title"/>
          </p:nvPr>
        </p:nvSpPr>
        <p:spPr/>
        <p:txBody>
          <a:bodyPr/>
          <a:lstStyle/>
          <a:p>
            <a:pPr algn="ctr"/>
            <a:r>
              <a:rPr lang="en-US" dirty="0"/>
              <a:t>Fourth Amendment</a:t>
            </a:r>
            <a:br>
              <a:rPr lang="en-US" dirty="0"/>
            </a:br>
            <a:r>
              <a:rPr lang="en-US" sz="2800" i="1" dirty="0">
                <a:solidFill>
                  <a:schemeClr val="accent2">
                    <a:lumMod val="75000"/>
                  </a:schemeClr>
                </a:solidFill>
              </a:rPr>
              <a:t>“</a:t>
            </a:r>
            <a:r>
              <a:rPr lang="en-US" sz="2800" dirty="0">
                <a:solidFill>
                  <a:schemeClr val="accent2">
                    <a:lumMod val="75000"/>
                  </a:schemeClr>
                </a:solidFill>
              </a:rPr>
              <a:t>Bare bones”/ no “nexus” search warrants</a:t>
            </a:r>
          </a:p>
        </p:txBody>
      </p:sp>
      <p:sp>
        <p:nvSpPr>
          <p:cNvPr id="3" name="Content Placeholder 2">
            <a:extLst>
              <a:ext uri="{FF2B5EF4-FFF2-40B4-BE49-F238E27FC236}">
                <a16:creationId xmlns:a16="http://schemas.microsoft.com/office/drawing/2014/main" id="{CBFAC9C1-359D-D23C-E078-28E9B73C1351}"/>
              </a:ext>
            </a:extLst>
          </p:cNvPr>
          <p:cNvSpPr>
            <a:spLocks noGrp="1"/>
          </p:cNvSpPr>
          <p:nvPr>
            <p:ph idx="1"/>
          </p:nvPr>
        </p:nvSpPr>
        <p:spPr>
          <a:xfrm>
            <a:off x="677334" y="2022529"/>
            <a:ext cx="8596668" cy="4476033"/>
          </a:xfrm>
        </p:spPr>
        <p:txBody>
          <a:bodyPr>
            <a:normAutofit lnSpcReduction="10000"/>
          </a:bodyPr>
          <a:lstStyle/>
          <a:p>
            <a:pPr marL="0" indent="0" fontAlgn="auto">
              <a:buNone/>
            </a:pPr>
            <a:r>
              <a:rPr lang="en-US" sz="2000" b="1" i="1" dirty="0"/>
              <a:t>United States v. Ricky</a:t>
            </a:r>
            <a:r>
              <a:rPr lang="en-US" sz="2000" b="1" dirty="0"/>
              <a:t> </a:t>
            </a:r>
            <a:r>
              <a:rPr lang="en-US" sz="2000" b="1" i="1" dirty="0"/>
              <a:t>Wilson</a:t>
            </a:r>
            <a:r>
              <a:rPr lang="en-US" sz="2000" dirty="0"/>
              <a:t>, 153 F.4th 478 (5th Cir. 2025)</a:t>
            </a:r>
          </a:p>
          <a:p>
            <a:pPr fontAlgn="auto"/>
            <a:endParaRPr lang="en-US" sz="800" dirty="0"/>
          </a:p>
          <a:p>
            <a:r>
              <a:rPr lang="en-US" u="sng" dirty="0"/>
              <a:t>Held</a:t>
            </a:r>
            <a:r>
              <a:rPr lang="en-US" dirty="0"/>
              <a:t>: Search warrant affidavit failed to include “indicia” of a “nexus” between the evidence sought and the place to be searched, precluding gov’t reliance on </a:t>
            </a:r>
            <a:r>
              <a:rPr lang="en-US" i="1" dirty="0"/>
              <a:t>Leon </a:t>
            </a:r>
            <a:r>
              <a:rPr lang="en-US" dirty="0"/>
              <a:t>“good faith” exception = evidence suppressed.</a:t>
            </a:r>
          </a:p>
          <a:p>
            <a:endParaRPr lang="en-US" sz="800" dirty="0"/>
          </a:p>
          <a:p>
            <a:r>
              <a:rPr lang="en-US" dirty="0"/>
              <a:t>Defendant was suspected of brandishing a gun at a restaurant. Two weeks later, LEO got a search warrant for his gf’s apartment (where he was an overnight guest), but nothing in affidavit explained why gun would be there.</a:t>
            </a:r>
          </a:p>
          <a:p>
            <a:endParaRPr lang="en-US" sz="900" dirty="0"/>
          </a:p>
          <a:p>
            <a:r>
              <a:rPr lang="en-US" dirty="0"/>
              <a:t>Probable cause to arrest a person is not automatic probable cause to search his or her house, car, and any other place he has been.</a:t>
            </a:r>
          </a:p>
          <a:p>
            <a:endParaRPr lang="en-US" sz="800" dirty="0"/>
          </a:p>
          <a:p>
            <a:r>
              <a:rPr lang="en-US" i="1" dirty="0"/>
              <a:t>See United States v. </a:t>
            </a:r>
            <a:r>
              <a:rPr lang="en-US" i="1" dirty="0" err="1"/>
              <a:t>Kernelius</a:t>
            </a:r>
            <a:r>
              <a:rPr lang="en-US" i="1" dirty="0"/>
              <a:t> Alford</a:t>
            </a:r>
            <a:r>
              <a:rPr lang="en-US" dirty="0"/>
              <a:t>, 24-cr-245, 2025 WL 3442712 (E.D. La. Dec. 1, 2025)</a:t>
            </a:r>
          </a:p>
        </p:txBody>
      </p:sp>
    </p:spTree>
    <p:extLst>
      <p:ext uri="{BB962C8B-B14F-4D97-AF65-F5344CB8AC3E}">
        <p14:creationId xmlns:p14="http://schemas.microsoft.com/office/powerpoint/2010/main" val="347673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2" name="Rectangle 21">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32">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Text Placeholder 4">
            <a:extLst>
              <a:ext uri="{FF2B5EF4-FFF2-40B4-BE49-F238E27FC236}">
                <a16:creationId xmlns:a16="http://schemas.microsoft.com/office/drawing/2014/main" id="{2C142215-43F2-0CD0-248B-6DDE8F902BC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3600" dirty="0"/>
              <a:t>Sentencing Guideline Issues</a:t>
            </a:r>
            <a:endParaRPr lang="en-US" sz="1800" dirty="0">
              <a:solidFill>
                <a:schemeClr val="tx1"/>
              </a:solidFill>
            </a:endParaRPr>
          </a:p>
        </p:txBody>
      </p:sp>
      <p:sp>
        <p:nvSpPr>
          <p:cNvPr id="4" name="Title 3">
            <a:extLst>
              <a:ext uri="{FF2B5EF4-FFF2-40B4-BE49-F238E27FC236}">
                <a16:creationId xmlns:a16="http://schemas.microsoft.com/office/drawing/2014/main" id="{ADC681E8-8607-6149-B7C9-5106EDA329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dirty="0"/>
              <a:t>FIFTH CIRCUIT UPDATE:</a:t>
            </a:r>
          </a:p>
        </p:txBody>
      </p:sp>
    </p:spTree>
    <p:extLst>
      <p:ext uri="{BB962C8B-B14F-4D97-AF65-F5344CB8AC3E}">
        <p14:creationId xmlns:p14="http://schemas.microsoft.com/office/powerpoint/2010/main" val="629581207"/>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endParaRPr lang="en-US" sz="2700" dirty="0">
              <a:solidFill>
                <a:schemeClr val="accent2"/>
              </a:solidFill>
            </a:endParaRP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a:bodyPr>
          <a:lstStyle/>
          <a:p>
            <a:pPr marL="0" indent="0" algn="ctr">
              <a:buNone/>
            </a:pPr>
            <a:endParaRPr lang="en-US" sz="3200" dirty="0">
              <a:solidFill>
                <a:schemeClr val="accent2"/>
              </a:solidFill>
            </a:endParaRPr>
          </a:p>
          <a:p>
            <a:pPr marL="0" indent="0" algn="ctr">
              <a:buNone/>
            </a:pPr>
            <a:r>
              <a:rPr lang="en-US" sz="3200" dirty="0">
                <a:solidFill>
                  <a:schemeClr val="accent2"/>
                </a:solidFill>
              </a:rPr>
              <a:t>“Crimes of Violence” </a:t>
            </a:r>
            <a:br>
              <a:rPr lang="en-US" sz="3200" dirty="0">
                <a:solidFill>
                  <a:schemeClr val="accent2"/>
                </a:solidFill>
              </a:rPr>
            </a:br>
            <a:br>
              <a:rPr lang="en-US" sz="3200" dirty="0">
                <a:solidFill>
                  <a:schemeClr val="accent2"/>
                </a:solidFill>
              </a:rPr>
            </a:br>
            <a:r>
              <a:rPr lang="en-US" sz="3200" dirty="0">
                <a:solidFill>
                  <a:schemeClr val="accent2"/>
                </a:solidFill>
              </a:rPr>
              <a:t>and </a:t>
            </a:r>
            <a:br>
              <a:rPr lang="en-US" sz="3200" dirty="0">
                <a:solidFill>
                  <a:schemeClr val="accent2"/>
                </a:solidFill>
              </a:rPr>
            </a:br>
            <a:br>
              <a:rPr lang="en-US" sz="3200" dirty="0">
                <a:solidFill>
                  <a:schemeClr val="accent2"/>
                </a:solidFill>
              </a:rPr>
            </a:br>
            <a:r>
              <a:rPr lang="en-US" sz="3200" dirty="0">
                <a:solidFill>
                  <a:schemeClr val="accent2"/>
                </a:solidFill>
              </a:rPr>
              <a:t>“Controlled Substances Offenses”</a:t>
            </a:r>
            <a:br>
              <a:rPr lang="en-US" sz="3200" dirty="0">
                <a:solidFill>
                  <a:schemeClr val="accent2"/>
                </a:solidFill>
              </a:rPr>
            </a:br>
            <a:endParaRPr lang="en-US" sz="3200" i="1" dirty="0"/>
          </a:p>
        </p:txBody>
      </p:sp>
      <p:pic>
        <p:nvPicPr>
          <p:cNvPr id="4" name="Picture 3">
            <a:extLst>
              <a:ext uri="{FF2B5EF4-FFF2-40B4-BE49-F238E27FC236}">
                <a16:creationId xmlns:a16="http://schemas.microsoft.com/office/drawing/2014/main" id="{6C508039-DD0C-7B7B-BB55-681D88403C78}"/>
              </a:ext>
            </a:extLst>
          </p:cNvPr>
          <p:cNvPicPr>
            <a:picLocks noChangeAspect="1"/>
          </p:cNvPicPr>
          <p:nvPr/>
        </p:nvPicPr>
        <p:blipFill>
          <a:blip r:embed="rId2"/>
          <a:stretch>
            <a:fillRect/>
          </a:stretch>
        </p:blipFill>
        <p:spPr>
          <a:xfrm>
            <a:off x="1881590" y="1383640"/>
            <a:ext cx="6819350" cy="4864760"/>
          </a:xfrm>
          <a:prstGeom prst="rect">
            <a:avLst/>
          </a:prstGeom>
          <a:ln>
            <a:solidFill>
              <a:schemeClr val="accent1"/>
            </a:solidFill>
          </a:ln>
        </p:spPr>
      </p:pic>
    </p:spTree>
    <p:extLst>
      <p:ext uri="{BB962C8B-B14F-4D97-AF65-F5344CB8AC3E}">
        <p14:creationId xmlns:p14="http://schemas.microsoft.com/office/powerpoint/2010/main" val="429098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C541F66-2B89-C0DD-7AA0-F10573E9CE58}"/>
              </a:ext>
            </a:extLst>
          </p:cNvPr>
          <p:cNvPicPr>
            <a:picLocks noChangeAspect="1"/>
          </p:cNvPicPr>
          <p:nvPr/>
        </p:nvPicPr>
        <p:blipFill>
          <a:blip r:embed="rId2">
            <a:alphaModFix amt="11000"/>
          </a:blip>
          <a:stretch>
            <a:fillRect/>
          </a:stretch>
        </p:blipFill>
        <p:spPr>
          <a:xfrm>
            <a:off x="1881590" y="1383640"/>
            <a:ext cx="6819350" cy="4864760"/>
          </a:xfrm>
          <a:prstGeom prst="rect">
            <a:avLst/>
          </a:prstGeom>
          <a:ln>
            <a:solidFill>
              <a:schemeClr val="accent1"/>
            </a:solidFill>
          </a:ln>
        </p:spPr>
      </p:pic>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endParaRPr lang="en-US" sz="2700" dirty="0">
              <a:solidFill>
                <a:schemeClr val="accent2"/>
              </a:solidFill>
            </a:endParaRPr>
          </a:p>
        </p:txBody>
      </p:sp>
      <p:sp>
        <p:nvSpPr>
          <p:cNvPr id="6" name="TextBox 5">
            <a:extLst>
              <a:ext uri="{FF2B5EF4-FFF2-40B4-BE49-F238E27FC236}">
                <a16:creationId xmlns:a16="http://schemas.microsoft.com/office/drawing/2014/main" id="{C2595C21-9983-631B-5849-1B058E14B25E}"/>
              </a:ext>
            </a:extLst>
          </p:cNvPr>
          <p:cNvSpPr txBox="1"/>
          <p:nvPr/>
        </p:nvSpPr>
        <p:spPr>
          <a:xfrm rot="20091937">
            <a:off x="2547949" y="2423310"/>
            <a:ext cx="2701258" cy="800219"/>
          </a:xfrm>
          <a:prstGeom prst="rect">
            <a:avLst/>
          </a:prstGeom>
          <a:noFill/>
        </p:spPr>
        <p:txBody>
          <a:bodyPr wrap="square" rtlCol="0">
            <a:spAutoFit/>
          </a:bodyPr>
          <a:lstStyle/>
          <a:p>
            <a:pPr algn="ctr"/>
            <a:r>
              <a:rPr lang="en-US" sz="3200" dirty="0"/>
              <a:t>USSG 2K2.1</a:t>
            </a:r>
          </a:p>
          <a:p>
            <a:pPr algn="ctr"/>
            <a:r>
              <a:rPr lang="en-US" sz="1400" dirty="0"/>
              <a:t>(firearm offenses)</a:t>
            </a:r>
          </a:p>
        </p:txBody>
      </p:sp>
      <p:sp>
        <p:nvSpPr>
          <p:cNvPr id="7" name="TextBox 6">
            <a:extLst>
              <a:ext uri="{FF2B5EF4-FFF2-40B4-BE49-F238E27FC236}">
                <a16:creationId xmlns:a16="http://schemas.microsoft.com/office/drawing/2014/main" id="{614CBD5D-5FF7-7670-0E3F-C27DBE897BFF}"/>
              </a:ext>
            </a:extLst>
          </p:cNvPr>
          <p:cNvSpPr txBox="1"/>
          <p:nvPr/>
        </p:nvSpPr>
        <p:spPr>
          <a:xfrm rot="20091937">
            <a:off x="3976858" y="3395501"/>
            <a:ext cx="2701258" cy="800219"/>
          </a:xfrm>
          <a:prstGeom prst="rect">
            <a:avLst/>
          </a:prstGeom>
          <a:noFill/>
        </p:spPr>
        <p:txBody>
          <a:bodyPr wrap="square" rtlCol="0">
            <a:spAutoFit/>
          </a:bodyPr>
          <a:lstStyle/>
          <a:p>
            <a:pPr algn="ctr"/>
            <a:r>
              <a:rPr lang="en-US" sz="3200" dirty="0"/>
              <a:t>USSG 2S1.1</a:t>
            </a:r>
          </a:p>
          <a:p>
            <a:pPr algn="ctr"/>
            <a:r>
              <a:rPr lang="en-US" sz="1400" dirty="0"/>
              <a:t>(money laundering)</a:t>
            </a:r>
          </a:p>
        </p:txBody>
      </p:sp>
      <p:sp>
        <p:nvSpPr>
          <p:cNvPr id="8" name="TextBox 7">
            <a:extLst>
              <a:ext uri="{FF2B5EF4-FFF2-40B4-BE49-F238E27FC236}">
                <a16:creationId xmlns:a16="http://schemas.microsoft.com/office/drawing/2014/main" id="{343EADA9-8322-E28B-5C7B-8A2FCB45D5EF}"/>
              </a:ext>
            </a:extLst>
          </p:cNvPr>
          <p:cNvSpPr txBox="1"/>
          <p:nvPr/>
        </p:nvSpPr>
        <p:spPr>
          <a:xfrm rot="20091937">
            <a:off x="5816001" y="4069781"/>
            <a:ext cx="3024155" cy="800219"/>
          </a:xfrm>
          <a:prstGeom prst="rect">
            <a:avLst/>
          </a:prstGeom>
          <a:noFill/>
        </p:spPr>
        <p:txBody>
          <a:bodyPr wrap="square" rtlCol="0">
            <a:spAutoFit/>
          </a:bodyPr>
          <a:lstStyle/>
          <a:p>
            <a:pPr algn="ctr"/>
            <a:r>
              <a:rPr lang="en-US" sz="3200" dirty="0"/>
              <a:t>USSG 4A1.1(d)</a:t>
            </a:r>
          </a:p>
          <a:p>
            <a:pPr algn="ctr"/>
            <a:r>
              <a:rPr lang="en-US" sz="1400" dirty="0"/>
              <a:t>(criminal history points)</a:t>
            </a:r>
          </a:p>
        </p:txBody>
      </p:sp>
      <p:sp>
        <p:nvSpPr>
          <p:cNvPr id="9" name="TextBox 8">
            <a:extLst>
              <a:ext uri="{FF2B5EF4-FFF2-40B4-BE49-F238E27FC236}">
                <a16:creationId xmlns:a16="http://schemas.microsoft.com/office/drawing/2014/main" id="{F81A64AF-AAA2-FA4B-0920-64AAA08C4E44}"/>
              </a:ext>
            </a:extLst>
          </p:cNvPr>
          <p:cNvSpPr txBox="1"/>
          <p:nvPr/>
        </p:nvSpPr>
        <p:spPr>
          <a:xfrm rot="20091937">
            <a:off x="1304832" y="1523826"/>
            <a:ext cx="2701258" cy="584775"/>
          </a:xfrm>
          <a:prstGeom prst="rect">
            <a:avLst/>
          </a:prstGeom>
          <a:noFill/>
        </p:spPr>
        <p:txBody>
          <a:bodyPr wrap="square" rtlCol="0">
            <a:spAutoFit/>
          </a:bodyPr>
          <a:lstStyle/>
          <a:p>
            <a:pPr algn="ctr"/>
            <a:r>
              <a:rPr lang="en-US" sz="3200" dirty="0"/>
              <a:t>Where else?</a:t>
            </a:r>
            <a:endParaRPr lang="en-US" sz="1400" dirty="0"/>
          </a:p>
        </p:txBody>
      </p:sp>
    </p:spTree>
    <p:extLst>
      <p:ext uri="{BB962C8B-B14F-4D97-AF65-F5344CB8AC3E}">
        <p14:creationId xmlns:p14="http://schemas.microsoft.com/office/powerpoint/2010/main" val="259449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Crimes of Violence</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fontScale="92500" lnSpcReduction="10000"/>
          </a:bodyPr>
          <a:lstStyle/>
          <a:p>
            <a:pPr marL="0" indent="0" algn="ctr">
              <a:spcAft>
                <a:spcPts val="1200"/>
              </a:spcAft>
              <a:buNone/>
            </a:pPr>
            <a:r>
              <a:rPr lang="en-US" sz="2200" b="1" i="1" kern="0" dirty="0">
                <a:solidFill>
                  <a:srgbClr val="3D3D3D"/>
                </a:solidFill>
                <a:effectLst/>
                <a:latin typeface="+mj-lt"/>
                <a:ea typeface="Times New Roman" panose="02020603050405020304" pitchFamily="18" charset="0"/>
                <a:cs typeface="Times New Roman" panose="02020603050405020304" pitchFamily="18" charset="0"/>
              </a:rPr>
              <a:t>United States v. Garner</a:t>
            </a:r>
            <a:r>
              <a:rPr lang="en-US" sz="2200" kern="0" dirty="0">
                <a:solidFill>
                  <a:srgbClr val="3D3D3D"/>
                </a:solidFill>
                <a:effectLst/>
                <a:latin typeface="+mj-lt"/>
                <a:ea typeface="Times New Roman" panose="02020603050405020304" pitchFamily="18" charset="0"/>
                <a:cs typeface="Times New Roman" panose="02020603050405020304" pitchFamily="18" charset="0"/>
              </a:rPr>
              <a:t>, 28 F.4th 678 (5th Cir. 2022)</a:t>
            </a:r>
            <a:endParaRPr lang="en-US" sz="2200" kern="100" dirty="0">
              <a:effectLst/>
              <a:latin typeface="+mj-lt"/>
              <a:ea typeface="Aptos" panose="020B0004020202020204" pitchFamily="34" charset="0"/>
              <a:cs typeface="Times New Roman" panose="02020603050405020304" pitchFamily="18" charset="0"/>
            </a:endParaRPr>
          </a:p>
          <a:p>
            <a:r>
              <a:rPr lang="en-US" sz="1900" u="sng" dirty="0">
                <a:solidFill>
                  <a:schemeClr val="tx1"/>
                </a:solidFill>
              </a:rPr>
              <a:t>Held</a:t>
            </a:r>
            <a:r>
              <a:rPr lang="en-US" sz="1900" dirty="0">
                <a:solidFill>
                  <a:schemeClr val="tx1"/>
                </a:solidFill>
              </a:rPr>
              <a:t>: Louisiana aggravated assault with a firearm is not a crime of violence because it can be committed recklessly (or even negligently).</a:t>
            </a:r>
          </a:p>
          <a:p>
            <a:endParaRPr lang="en-US" sz="1900" dirty="0">
              <a:solidFill>
                <a:schemeClr val="tx1"/>
              </a:solidFill>
            </a:endParaRPr>
          </a:p>
          <a:p>
            <a:r>
              <a:rPr lang="en-US" sz="1900" dirty="0">
                <a:solidFill>
                  <a:schemeClr val="tx1"/>
                </a:solidFill>
              </a:rPr>
              <a:t>Decision relied on Louisiana “general intent” definition and state case identifying aggravated assault with a firearm as a “general intent” crime.</a:t>
            </a:r>
          </a:p>
          <a:p>
            <a:pPr marL="457200" lvl="1" indent="0">
              <a:buNone/>
            </a:pPr>
            <a:r>
              <a:rPr lang="en-US" sz="1300" i="1" dirty="0">
                <a:solidFill>
                  <a:schemeClr val="tx1"/>
                </a:solidFill>
              </a:rPr>
              <a:t>[R]</a:t>
            </a:r>
            <a:r>
              <a:rPr lang="en-US" sz="1300" i="1" dirty="0" err="1">
                <a:solidFill>
                  <a:schemeClr val="tx1"/>
                </a:solidFill>
              </a:rPr>
              <a:t>eckless</a:t>
            </a:r>
            <a:r>
              <a:rPr lang="en-US" sz="1300" i="1" dirty="0">
                <a:solidFill>
                  <a:schemeClr val="tx1"/>
                </a:solidFill>
              </a:rPr>
              <a:t> or even negligent states of mind can satisfy Louisiana's general intent standard, so long as a reasonable person would know that the criminal consequences would result from the defendant's actions. Aggravated assault with a firearm is a general intent crime. As such, it can be committed with reckless intent, or by mere negligence, because the defendant's state of mind is irrelevant under the standard. And because aggravated assault with a firearm can be committed with these less culpable states of mind, La. R.S. 14:37.4 is not categorically a crime of violence under U.S.S.G. § 4B1.2(a)'s force clause. (citations omitted)</a:t>
            </a:r>
          </a:p>
          <a:p>
            <a:pPr marL="457200" lvl="1" indent="0">
              <a:buNone/>
            </a:pPr>
            <a:endParaRPr lang="en-US" sz="1500" i="1" dirty="0">
              <a:solidFill>
                <a:schemeClr val="tx1"/>
              </a:solidFill>
            </a:endParaRPr>
          </a:p>
          <a:p>
            <a:r>
              <a:rPr lang="en-US" sz="1900" dirty="0">
                <a:solidFill>
                  <a:schemeClr val="tx1"/>
                </a:solidFill>
              </a:rPr>
              <a:t>For that reason, it does not satisfy the force clause </a:t>
            </a:r>
            <a:r>
              <a:rPr lang="en-US" sz="1900" u="sng" dirty="0">
                <a:solidFill>
                  <a:schemeClr val="tx1"/>
                </a:solidFill>
              </a:rPr>
              <a:t>or</a:t>
            </a:r>
            <a:r>
              <a:rPr lang="en-US" sz="1900" dirty="0">
                <a:solidFill>
                  <a:schemeClr val="tx1"/>
                </a:solidFill>
              </a:rPr>
              <a:t> qualify as generic “aggravated assault” under the enumerated offense clause.</a:t>
            </a:r>
          </a:p>
          <a:p>
            <a:endParaRPr lang="en-US" sz="2000" dirty="0">
              <a:solidFill>
                <a:schemeClr val="tx1"/>
              </a:solidFill>
            </a:endParaRPr>
          </a:p>
        </p:txBody>
      </p:sp>
    </p:spTree>
    <p:extLst>
      <p:ext uri="{BB962C8B-B14F-4D97-AF65-F5344CB8AC3E}">
        <p14:creationId xmlns:p14="http://schemas.microsoft.com/office/powerpoint/2010/main" val="610621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Crimes of Violence</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9051128" cy="4251976"/>
          </a:xfrm>
        </p:spPr>
        <p:txBody>
          <a:bodyPr>
            <a:normAutofit/>
          </a:bodyPr>
          <a:lstStyle/>
          <a:p>
            <a:pPr marL="0" indent="0" algn="ctr">
              <a:lnSpc>
                <a:spcPct val="110000"/>
              </a:lnSpc>
              <a:spcBef>
                <a:spcPts val="0"/>
              </a:spcBef>
              <a:buNone/>
            </a:pPr>
            <a:r>
              <a:rPr lang="en-US" sz="2000" b="1" i="1" dirty="0">
                <a:solidFill>
                  <a:schemeClr val="tx1"/>
                </a:solidFill>
              </a:rPr>
              <a:t>United States v. </a:t>
            </a:r>
            <a:r>
              <a:rPr lang="en-US" sz="2000" b="1" i="1" dirty="0" err="1">
                <a:solidFill>
                  <a:schemeClr val="tx1"/>
                </a:solidFill>
              </a:rPr>
              <a:t>Forbito</a:t>
            </a:r>
            <a:endParaRPr lang="en-US" sz="2000" b="1" i="1" dirty="0">
              <a:solidFill>
                <a:schemeClr val="tx1"/>
              </a:solidFill>
            </a:endParaRPr>
          </a:p>
          <a:p>
            <a:pPr marL="0" indent="0" algn="ctr">
              <a:lnSpc>
                <a:spcPct val="110000"/>
              </a:lnSpc>
              <a:spcBef>
                <a:spcPts val="0"/>
              </a:spcBef>
              <a:buNone/>
            </a:pPr>
            <a:r>
              <a:rPr lang="en-US" sz="2000" dirty="0">
                <a:solidFill>
                  <a:schemeClr val="tx1"/>
                </a:solidFill>
              </a:rPr>
              <a:t>No. 22-11026, 2023 WL 8274528 (5th Cir. Nov. 30, 2023)</a:t>
            </a:r>
          </a:p>
          <a:p>
            <a:pPr>
              <a:lnSpc>
                <a:spcPct val="110000"/>
              </a:lnSpc>
              <a:spcBef>
                <a:spcPts val="0"/>
              </a:spcBef>
            </a:pPr>
            <a:endParaRPr lang="en-US" sz="2200" dirty="0">
              <a:solidFill>
                <a:schemeClr val="tx1"/>
              </a:solidFill>
            </a:endParaRPr>
          </a:p>
          <a:p>
            <a:r>
              <a:rPr lang="en-US" sz="1600" dirty="0">
                <a:solidFill>
                  <a:schemeClr val="tx1"/>
                </a:solidFill>
              </a:rPr>
              <a:t>Unpublished, plain error review case. </a:t>
            </a:r>
          </a:p>
          <a:p>
            <a:r>
              <a:rPr lang="en-US" sz="1600" dirty="0">
                <a:solidFill>
                  <a:schemeClr val="tx1"/>
                </a:solidFill>
              </a:rPr>
              <a:t>Appellant challenged the district court’s classification of Louisiana domestic abuse aggravated assault as a “crime of violence,” relying on </a:t>
            </a:r>
            <a:r>
              <a:rPr lang="en-US" sz="1600" i="1" dirty="0">
                <a:solidFill>
                  <a:schemeClr val="tx1"/>
                </a:solidFill>
              </a:rPr>
              <a:t>Garner.</a:t>
            </a:r>
            <a:endParaRPr lang="en-US" sz="1600" dirty="0">
              <a:solidFill>
                <a:schemeClr val="tx1"/>
              </a:solidFill>
            </a:endParaRPr>
          </a:p>
          <a:p>
            <a:r>
              <a:rPr lang="en-US" sz="1600" b="0" i="0" dirty="0">
                <a:solidFill>
                  <a:srgbClr val="1F1F1F"/>
                </a:solidFill>
                <a:effectLst/>
              </a:rPr>
              <a:t>Court found no plain error, b</a:t>
            </a:r>
            <a:r>
              <a:rPr lang="en-US" sz="1600" b="0" dirty="0">
                <a:solidFill>
                  <a:srgbClr val="1F1F1F"/>
                </a:solidFill>
                <a:effectLst/>
              </a:rPr>
              <a:t>ut Appellant cited no state case identifying his offense of conviction as a “general intent” crime.</a:t>
            </a:r>
          </a:p>
          <a:p>
            <a:pPr marL="800100" lvl="2" indent="0">
              <a:buNone/>
            </a:pPr>
            <a:r>
              <a:rPr lang="en-US" b="0" i="1" dirty="0">
                <a:solidFill>
                  <a:srgbClr val="1F1F1F"/>
                </a:solidFill>
                <a:effectLst/>
              </a:rPr>
              <a:t>Nowhere in Garner did we interpret </a:t>
            </a:r>
            <a:r>
              <a:rPr lang="en-US" b="0" i="1" dirty="0" err="1">
                <a:solidFill>
                  <a:srgbClr val="1F1F1F"/>
                </a:solidFill>
                <a:effectLst/>
              </a:rPr>
              <a:t>Forbito’s</a:t>
            </a:r>
            <a:r>
              <a:rPr lang="en-US" b="0" i="1" dirty="0">
                <a:solidFill>
                  <a:srgbClr val="1F1F1F"/>
                </a:solidFill>
                <a:effectLst/>
              </a:rPr>
              <a:t> offense: La. R.S. 14:37.7. Sure, the government concedes that Louisiana ‘[d]</a:t>
            </a:r>
            <a:r>
              <a:rPr lang="en-US" b="0" i="1" dirty="0" err="1">
                <a:solidFill>
                  <a:srgbClr val="1F1F1F"/>
                </a:solidFill>
                <a:effectLst/>
              </a:rPr>
              <a:t>omestic</a:t>
            </a:r>
            <a:r>
              <a:rPr lang="en-US" b="0" i="1" dirty="0">
                <a:solidFill>
                  <a:srgbClr val="1F1F1F"/>
                </a:solidFill>
                <a:effectLst/>
              </a:rPr>
              <a:t> abuse aggravated assault may be similar to the offense addressed in Garner,’ but, says the government, ‘it is not identical.’ The Garner decision was rooted in Louisiana caselaw that evidenced that La. R.S. 14:37.4—and only La. R.S. 14:37.4—was a general-intent crime that proscribed negligent and reckless conduct. </a:t>
            </a:r>
            <a:r>
              <a:rPr lang="en-US" b="0" i="1" dirty="0" err="1">
                <a:solidFill>
                  <a:srgbClr val="1F1F1F"/>
                </a:solidFill>
                <a:effectLst/>
              </a:rPr>
              <a:t>Forbito</a:t>
            </a:r>
            <a:r>
              <a:rPr lang="en-US" b="0" i="1" dirty="0">
                <a:solidFill>
                  <a:srgbClr val="1F1F1F"/>
                </a:solidFill>
                <a:effectLst/>
              </a:rPr>
              <a:t> fails to cite any Louisiana caselaw holding the same with respect to La. R.S. 14:37.7. </a:t>
            </a:r>
            <a:endParaRPr lang="en-US" i="1" dirty="0">
              <a:solidFill>
                <a:schemeClr val="tx1"/>
              </a:solidFill>
            </a:endParaRPr>
          </a:p>
        </p:txBody>
      </p:sp>
    </p:spTree>
    <p:extLst>
      <p:ext uri="{BB962C8B-B14F-4D97-AF65-F5344CB8AC3E}">
        <p14:creationId xmlns:p14="http://schemas.microsoft.com/office/powerpoint/2010/main" val="1082496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Crimes of Violence</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9051128" cy="4642944"/>
          </a:xfrm>
        </p:spPr>
        <p:txBody>
          <a:bodyPr>
            <a:normAutofit fontScale="70000" lnSpcReduction="20000"/>
          </a:bodyPr>
          <a:lstStyle/>
          <a:p>
            <a:pPr marL="0" indent="0" algn="ctr">
              <a:lnSpc>
                <a:spcPct val="110000"/>
              </a:lnSpc>
              <a:spcBef>
                <a:spcPts val="0"/>
              </a:spcBef>
              <a:buNone/>
            </a:pPr>
            <a:r>
              <a:rPr lang="en-US" sz="2900" b="1" i="1" dirty="0">
                <a:solidFill>
                  <a:schemeClr val="tx1"/>
                </a:solidFill>
              </a:rPr>
              <a:t>United States v. </a:t>
            </a:r>
            <a:r>
              <a:rPr lang="en-US" sz="2900" b="1" i="1" dirty="0" err="1">
                <a:solidFill>
                  <a:schemeClr val="tx1"/>
                </a:solidFill>
              </a:rPr>
              <a:t>Porterie</a:t>
            </a:r>
            <a:endParaRPr lang="en-US" sz="2900" b="1" i="1" dirty="0">
              <a:solidFill>
                <a:schemeClr val="tx1"/>
              </a:solidFill>
            </a:endParaRPr>
          </a:p>
          <a:p>
            <a:pPr marL="0" indent="0" algn="ctr">
              <a:lnSpc>
                <a:spcPct val="110000"/>
              </a:lnSpc>
              <a:spcBef>
                <a:spcPts val="0"/>
              </a:spcBef>
              <a:buNone/>
            </a:pPr>
            <a:r>
              <a:rPr lang="en-US" sz="2900" dirty="0">
                <a:solidFill>
                  <a:schemeClr val="tx1"/>
                </a:solidFill>
              </a:rPr>
              <a:t>No. 22-30457, 2025 WL 457999 (5th Cir. Feb. 11, 2025)</a:t>
            </a:r>
          </a:p>
          <a:p>
            <a:endParaRPr lang="en-US" sz="1400" dirty="0">
              <a:solidFill>
                <a:schemeClr val="tx1"/>
              </a:solidFill>
            </a:endParaRPr>
          </a:p>
          <a:p>
            <a:r>
              <a:rPr lang="en-US" sz="2000" dirty="0">
                <a:solidFill>
                  <a:schemeClr val="tx1"/>
                </a:solidFill>
              </a:rPr>
              <a:t>Unpublished, plain error case involving ACCA enhancement. </a:t>
            </a:r>
          </a:p>
          <a:p>
            <a:endParaRPr lang="en-US" sz="1300" dirty="0">
              <a:solidFill>
                <a:schemeClr val="tx1"/>
              </a:solidFill>
            </a:endParaRPr>
          </a:p>
          <a:p>
            <a:r>
              <a:rPr lang="en-US" sz="2000" dirty="0">
                <a:solidFill>
                  <a:schemeClr val="tx1"/>
                </a:solidFill>
              </a:rPr>
              <a:t>Recognized that the offense at issue—Louisiana aggravated battery—is a general intent crime that “can theoretically be committed at least recklessly.”</a:t>
            </a:r>
          </a:p>
          <a:p>
            <a:endParaRPr lang="en-US" sz="1300" dirty="0">
              <a:solidFill>
                <a:schemeClr val="tx1"/>
              </a:solidFill>
            </a:endParaRPr>
          </a:p>
          <a:p>
            <a:r>
              <a:rPr lang="en-US" sz="2000" dirty="0">
                <a:solidFill>
                  <a:schemeClr val="tx1"/>
                </a:solidFill>
              </a:rPr>
              <a:t>BUT held that Appellant was required (and failed) to prove a “</a:t>
            </a:r>
            <a:r>
              <a:rPr lang="en-US" sz="2000" b="1" dirty="0">
                <a:solidFill>
                  <a:schemeClr val="tx1"/>
                </a:solidFill>
              </a:rPr>
              <a:t>realistic probability</a:t>
            </a:r>
            <a:r>
              <a:rPr lang="en-US" sz="2000" dirty="0">
                <a:solidFill>
                  <a:schemeClr val="tx1"/>
                </a:solidFill>
              </a:rPr>
              <a:t>” that the state would apply the statute to reckless conduct by identifying an “</a:t>
            </a:r>
            <a:r>
              <a:rPr lang="en-US" sz="2000" b="1" dirty="0">
                <a:solidFill>
                  <a:schemeClr val="tx1"/>
                </a:solidFill>
              </a:rPr>
              <a:t>actual case</a:t>
            </a:r>
            <a:r>
              <a:rPr lang="en-US" sz="2000" dirty="0">
                <a:solidFill>
                  <a:schemeClr val="tx1"/>
                </a:solidFill>
              </a:rPr>
              <a:t>” demonstrating the overbroad application. </a:t>
            </a:r>
          </a:p>
          <a:p>
            <a:endParaRPr lang="en-US" sz="1300" dirty="0">
              <a:solidFill>
                <a:schemeClr val="tx1"/>
              </a:solidFill>
            </a:endParaRPr>
          </a:p>
          <a:p>
            <a:r>
              <a:rPr lang="en-US" sz="2000" dirty="0">
                <a:solidFill>
                  <a:schemeClr val="tx1"/>
                </a:solidFill>
              </a:rPr>
              <a:t>Court rejected the examples put forth by Appellant and therefore affirmed because, in its view, he “has not pointed to an actual case in which a defendant was convicted of Louisiana aggravated battery with only a reckless </a:t>
            </a:r>
            <a:r>
              <a:rPr lang="en-US" sz="2000" i="1" dirty="0" err="1">
                <a:solidFill>
                  <a:schemeClr val="tx1"/>
                </a:solidFill>
              </a:rPr>
              <a:t>mens</a:t>
            </a:r>
            <a:r>
              <a:rPr lang="en-US" sz="2000" i="1" dirty="0">
                <a:solidFill>
                  <a:schemeClr val="tx1"/>
                </a:solidFill>
              </a:rPr>
              <a:t> rea.”</a:t>
            </a:r>
          </a:p>
          <a:p>
            <a:endParaRPr lang="en-US" sz="1300" dirty="0">
              <a:solidFill>
                <a:schemeClr val="tx1"/>
              </a:solidFill>
            </a:endParaRPr>
          </a:p>
          <a:p>
            <a:r>
              <a:rPr lang="en-US" sz="2000" dirty="0">
                <a:solidFill>
                  <a:schemeClr val="tx1"/>
                </a:solidFill>
              </a:rPr>
              <a:t>Petitions for Rehearing En Banc and for Writ of Certiorari Denied</a:t>
            </a:r>
            <a:r>
              <a:rPr lang="en-US" sz="2000" i="1" dirty="0">
                <a:solidFill>
                  <a:schemeClr val="tx1"/>
                </a:solidFill>
              </a:rPr>
              <a:t>	</a:t>
            </a:r>
          </a:p>
        </p:txBody>
      </p:sp>
    </p:spTree>
    <p:extLst>
      <p:ext uri="{BB962C8B-B14F-4D97-AF65-F5344CB8AC3E}">
        <p14:creationId xmlns:p14="http://schemas.microsoft.com/office/powerpoint/2010/main" val="10363414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Crimes of Violence</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9051128" cy="4642944"/>
          </a:xfrm>
        </p:spPr>
        <p:txBody>
          <a:bodyPr>
            <a:normAutofit fontScale="70000" lnSpcReduction="20000"/>
          </a:bodyPr>
          <a:lstStyle/>
          <a:p>
            <a:pPr marL="0" indent="0" algn="ctr">
              <a:lnSpc>
                <a:spcPct val="110000"/>
              </a:lnSpc>
              <a:spcBef>
                <a:spcPts val="0"/>
              </a:spcBef>
              <a:buNone/>
            </a:pPr>
            <a:r>
              <a:rPr lang="en-US" sz="2900" b="1" i="1" dirty="0">
                <a:solidFill>
                  <a:schemeClr val="tx1"/>
                </a:solidFill>
              </a:rPr>
              <a:t>United States v. </a:t>
            </a:r>
            <a:r>
              <a:rPr lang="en-US" sz="2900" b="1" i="1" dirty="0" err="1">
                <a:solidFill>
                  <a:schemeClr val="tx1"/>
                </a:solidFill>
              </a:rPr>
              <a:t>Porterie</a:t>
            </a:r>
            <a:endParaRPr lang="en-US" sz="2900" b="1" i="1" dirty="0">
              <a:solidFill>
                <a:schemeClr val="tx1"/>
              </a:solidFill>
            </a:endParaRPr>
          </a:p>
          <a:p>
            <a:pPr marL="0" indent="0" algn="ctr">
              <a:lnSpc>
                <a:spcPct val="110000"/>
              </a:lnSpc>
              <a:spcBef>
                <a:spcPts val="0"/>
              </a:spcBef>
              <a:buNone/>
            </a:pPr>
            <a:r>
              <a:rPr lang="en-US" sz="2900" dirty="0">
                <a:solidFill>
                  <a:schemeClr val="tx1"/>
                </a:solidFill>
              </a:rPr>
              <a:t>No. 22-30457, 2025 WL 457999 (5th Cir. Feb. 11, 2025)</a:t>
            </a:r>
          </a:p>
          <a:p>
            <a:endParaRPr lang="en-US" sz="1900" dirty="0">
              <a:solidFill>
                <a:schemeClr val="tx1"/>
              </a:solidFill>
            </a:endParaRPr>
          </a:p>
          <a:p>
            <a:pPr marL="0" indent="0" algn="ctr">
              <a:spcAft>
                <a:spcPts val="600"/>
              </a:spcAft>
              <a:buNone/>
            </a:pPr>
            <a:r>
              <a:rPr lang="en-US" sz="2000" u="sng" dirty="0">
                <a:solidFill>
                  <a:schemeClr val="tx1"/>
                </a:solidFill>
              </a:rPr>
              <a:t>“Realistic Probability”/“Actual Case” Test</a:t>
            </a:r>
          </a:p>
          <a:p>
            <a:pPr>
              <a:spcAft>
                <a:spcPts val="600"/>
              </a:spcAft>
            </a:pPr>
            <a:r>
              <a:rPr lang="en-US" sz="2000" dirty="0">
                <a:solidFill>
                  <a:schemeClr val="tx1"/>
                </a:solidFill>
              </a:rPr>
              <a:t>Court acknowledged inconsistency in Fifth Circuit caselaw but did not discuss it further: </a:t>
            </a:r>
          </a:p>
          <a:p>
            <a:pPr marL="800100" lvl="2" indent="0">
              <a:spcAft>
                <a:spcPts val="600"/>
              </a:spcAft>
              <a:buNone/>
            </a:pPr>
            <a:r>
              <a:rPr lang="en-US" sz="1700" i="1" dirty="0">
                <a:solidFill>
                  <a:schemeClr val="tx1"/>
                </a:solidFill>
              </a:rPr>
              <a:t>A</a:t>
            </a:r>
            <a:r>
              <a:rPr lang="en-US" sz="1700" b="0" i="1" dirty="0">
                <a:solidFill>
                  <a:srgbClr val="1F1F1F"/>
                </a:solidFill>
                <a:effectLst/>
                <a:latin typeface="Source Sans Pro" panose="020B0503030403020204" pitchFamily="34" charset="0"/>
              </a:rPr>
              <a:t>t least some of our cases resolving Borden challenges have vacated sentences under the ACCA and its sentencing-guidelines analogues without first analyzing whether there are actual state cases demonstrating a “realistic probability” of conviction with just a reckless </a:t>
            </a:r>
            <a:r>
              <a:rPr lang="en-US" sz="1700" b="0" i="1" dirty="0" err="1">
                <a:solidFill>
                  <a:srgbClr val="1F1F1F"/>
                </a:solidFill>
                <a:effectLst/>
                <a:latin typeface="Source Sans Pro" panose="020B0503030403020204" pitchFamily="34" charset="0"/>
              </a:rPr>
              <a:t>mens</a:t>
            </a:r>
            <a:r>
              <a:rPr lang="en-US" sz="1700" b="0" i="1" dirty="0">
                <a:solidFill>
                  <a:srgbClr val="1F1F1F"/>
                </a:solidFill>
                <a:effectLst/>
                <a:latin typeface="Source Sans Pro" panose="020B0503030403020204" pitchFamily="34" charset="0"/>
              </a:rPr>
              <a:t> rea.</a:t>
            </a:r>
            <a:r>
              <a:rPr lang="en-US" sz="2000" i="1" dirty="0">
                <a:solidFill>
                  <a:schemeClr val="tx1"/>
                </a:solidFill>
              </a:rPr>
              <a:t> </a:t>
            </a:r>
          </a:p>
          <a:p>
            <a:pPr>
              <a:spcAft>
                <a:spcPts val="600"/>
              </a:spcAft>
            </a:pPr>
            <a:r>
              <a:rPr lang="en-US" sz="2000" dirty="0">
                <a:solidFill>
                  <a:schemeClr val="tx1"/>
                </a:solidFill>
              </a:rPr>
              <a:t>Continued application conflicts with </a:t>
            </a:r>
            <a:r>
              <a:rPr lang="en-US" sz="2000" b="1" i="1" dirty="0">
                <a:solidFill>
                  <a:schemeClr val="tx1"/>
                </a:solidFill>
              </a:rPr>
              <a:t>United States v. Taylor</a:t>
            </a:r>
            <a:r>
              <a:rPr lang="en-US" sz="2000" dirty="0">
                <a:solidFill>
                  <a:schemeClr val="tx1"/>
                </a:solidFill>
              </a:rPr>
              <a:t>, 596 U.S. 845 (2022).</a:t>
            </a:r>
          </a:p>
          <a:p>
            <a:pPr lvl="1">
              <a:spcAft>
                <a:spcPts val="600"/>
              </a:spcAft>
            </a:pPr>
            <a:r>
              <a:rPr lang="en-US" sz="2000" dirty="0">
                <a:solidFill>
                  <a:schemeClr val="tx1"/>
                </a:solidFill>
              </a:rPr>
              <a:t>SCOTUS held that attempted Hobbs Act robbery is not a crime of violence under ACCA.</a:t>
            </a:r>
          </a:p>
          <a:p>
            <a:pPr lvl="1">
              <a:spcAft>
                <a:spcPts val="600"/>
              </a:spcAft>
            </a:pPr>
            <a:r>
              <a:rPr lang="en-US" sz="2000" dirty="0">
                <a:solidFill>
                  <a:schemeClr val="tx1"/>
                </a:solidFill>
              </a:rPr>
              <a:t>Rejected government’s argument that defendant had to identify a case where it was committed without a communicated threat.</a:t>
            </a:r>
          </a:p>
          <a:p>
            <a:pPr>
              <a:spcAft>
                <a:spcPts val="600"/>
              </a:spcAft>
            </a:pPr>
            <a:r>
              <a:rPr lang="en-US" sz="2000" dirty="0">
                <a:solidFill>
                  <a:schemeClr val="tx1"/>
                </a:solidFill>
              </a:rPr>
              <a:t>Fifth Circuit is clear outlier. </a:t>
            </a:r>
            <a:r>
              <a:rPr lang="en-US" sz="2000" i="1" dirty="0">
                <a:solidFill>
                  <a:schemeClr val="tx1"/>
                </a:solidFill>
              </a:rPr>
              <a:t>See </a:t>
            </a:r>
            <a:r>
              <a:rPr lang="en-US" sz="2000" b="1" i="1" dirty="0">
                <a:solidFill>
                  <a:schemeClr val="tx1"/>
                </a:solidFill>
              </a:rPr>
              <a:t>Hylton v. Sessions</a:t>
            </a:r>
            <a:r>
              <a:rPr lang="en-US" sz="2000" dirty="0">
                <a:solidFill>
                  <a:schemeClr val="tx1"/>
                </a:solidFill>
              </a:rPr>
              <a:t>, 897 F.3d 57 (2d Cir. 2018) (noting the “nearly unanimous disagreement” with applying this test to facially overbroad statutes).</a:t>
            </a:r>
          </a:p>
          <a:p>
            <a:pPr marL="800100" lvl="2" indent="0">
              <a:spcAft>
                <a:spcPts val="600"/>
              </a:spcAft>
              <a:buNone/>
            </a:pPr>
            <a:endParaRPr lang="en-US" sz="1900" i="1" dirty="0">
              <a:solidFill>
                <a:schemeClr val="tx1"/>
              </a:solidFill>
            </a:endParaRPr>
          </a:p>
          <a:p>
            <a:pPr marL="800100" lvl="2" indent="0">
              <a:spcAft>
                <a:spcPts val="600"/>
              </a:spcAft>
              <a:buNone/>
            </a:pPr>
            <a:r>
              <a:rPr lang="en-US" sz="1900" i="1" dirty="0">
                <a:solidFill>
                  <a:schemeClr val="tx1"/>
                </a:solidFill>
              </a:rPr>
              <a:t>	</a:t>
            </a:r>
          </a:p>
        </p:txBody>
      </p:sp>
    </p:spTree>
    <p:extLst>
      <p:ext uri="{BB962C8B-B14F-4D97-AF65-F5344CB8AC3E}">
        <p14:creationId xmlns:p14="http://schemas.microsoft.com/office/powerpoint/2010/main" val="3950507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Crimes of Violence</a:t>
            </a:r>
          </a:p>
        </p:txBody>
      </p:sp>
      <p:sp>
        <p:nvSpPr>
          <p:cNvPr id="8" name="Content Placeholder 2">
            <a:extLst>
              <a:ext uri="{FF2B5EF4-FFF2-40B4-BE49-F238E27FC236}">
                <a16:creationId xmlns:a16="http://schemas.microsoft.com/office/drawing/2014/main" id="{53A98D15-0771-A3D6-CE22-8D006CF2BA44}"/>
              </a:ext>
            </a:extLst>
          </p:cNvPr>
          <p:cNvSpPr>
            <a:spLocks noGrp="1"/>
          </p:cNvSpPr>
          <p:nvPr>
            <p:ph idx="1"/>
          </p:nvPr>
        </p:nvSpPr>
        <p:spPr>
          <a:xfrm>
            <a:off x="677334" y="1789387"/>
            <a:ext cx="9051128" cy="4642944"/>
          </a:xfrm>
        </p:spPr>
        <p:txBody>
          <a:bodyPr>
            <a:normAutofit fontScale="70000" lnSpcReduction="20000"/>
          </a:bodyPr>
          <a:lstStyle/>
          <a:p>
            <a:endParaRPr lang="en-US" sz="1900" dirty="0">
              <a:solidFill>
                <a:schemeClr val="tx1"/>
              </a:solidFill>
            </a:endParaRPr>
          </a:p>
          <a:p>
            <a:pPr>
              <a:spcAft>
                <a:spcPts val="600"/>
              </a:spcAft>
            </a:pPr>
            <a:r>
              <a:rPr lang="en-US" sz="2300" dirty="0">
                <a:solidFill>
                  <a:schemeClr val="tx1"/>
                </a:solidFill>
              </a:rPr>
              <a:t>Fifth Circuit has continued to apply “realistic probability” test to Louisiana general intent crimes when challenged on </a:t>
            </a:r>
            <a:r>
              <a:rPr lang="en-US" sz="2300" u="sng" dirty="0">
                <a:solidFill>
                  <a:schemeClr val="tx1"/>
                </a:solidFill>
              </a:rPr>
              <a:t>plain error review</a:t>
            </a:r>
            <a:r>
              <a:rPr lang="en-US" sz="2300" dirty="0">
                <a:solidFill>
                  <a:schemeClr val="tx1"/>
                </a:solidFill>
              </a:rPr>
              <a:t>.</a:t>
            </a:r>
          </a:p>
          <a:p>
            <a:pPr lvl="1">
              <a:spcAft>
                <a:spcPts val="600"/>
              </a:spcAft>
            </a:pPr>
            <a:r>
              <a:rPr lang="en-US" sz="2000" b="1" i="1" dirty="0">
                <a:solidFill>
                  <a:schemeClr val="tx1"/>
                </a:solidFill>
              </a:rPr>
              <a:t>United States v. King</a:t>
            </a:r>
            <a:r>
              <a:rPr lang="en-US" sz="2000" dirty="0">
                <a:solidFill>
                  <a:schemeClr val="tx1"/>
                </a:solidFill>
              </a:rPr>
              <a:t>, 155 F.4th 341 (5th Cir. Aug. 15, 2025) (armed robbery)</a:t>
            </a:r>
            <a:endParaRPr lang="en-US" sz="2000" i="1" dirty="0">
              <a:solidFill>
                <a:schemeClr val="tx1"/>
              </a:solidFill>
            </a:endParaRPr>
          </a:p>
          <a:p>
            <a:pPr lvl="1">
              <a:spcAft>
                <a:spcPts val="600"/>
              </a:spcAft>
            </a:pPr>
            <a:r>
              <a:rPr lang="en-US" sz="2000" b="1" i="1" dirty="0">
                <a:solidFill>
                  <a:schemeClr val="tx1"/>
                </a:solidFill>
              </a:rPr>
              <a:t>United States v. </a:t>
            </a:r>
            <a:r>
              <a:rPr lang="en-US" sz="2000" b="1" i="1" dirty="0" err="1">
                <a:solidFill>
                  <a:schemeClr val="tx1"/>
                </a:solidFill>
              </a:rPr>
              <a:t>Sereal</a:t>
            </a:r>
            <a:r>
              <a:rPr lang="en-US" sz="2000" dirty="0">
                <a:solidFill>
                  <a:schemeClr val="tx1"/>
                </a:solidFill>
              </a:rPr>
              <a:t>, 153 F.4th 493 (5th Cir. Sept. 5, 2025) (aggravated battery)</a:t>
            </a:r>
          </a:p>
          <a:p>
            <a:pPr>
              <a:spcAft>
                <a:spcPts val="600"/>
              </a:spcAft>
            </a:pPr>
            <a:r>
              <a:rPr lang="en-US" sz="2300" dirty="0">
                <a:solidFill>
                  <a:schemeClr val="tx1"/>
                </a:solidFill>
              </a:rPr>
              <a:t>Court requires an actual case demonstrating a state conviction has been affirmed “based on a </a:t>
            </a:r>
            <a:r>
              <a:rPr lang="en-US" sz="2300" i="1" dirty="0" err="1">
                <a:solidFill>
                  <a:schemeClr val="tx1"/>
                </a:solidFill>
              </a:rPr>
              <a:t>mens</a:t>
            </a:r>
            <a:r>
              <a:rPr lang="en-US" sz="2300" i="1" dirty="0">
                <a:solidFill>
                  <a:schemeClr val="tx1"/>
                </a:solidFill>
              </a:rPr>
              <a:t> rea</a:t>
            </a:r>
            <a:r>
              <a:rPr lang="en-US" sz="2300" dirty="0">
                <a:solidFill>
                  <a:schemeClr val="tx1"/>
                </a:solidFill>
              </a:rPr>
              <a:t> of recklessness or negligence”</a:t>
            </a:r>
          </a:p>
          <a:p>
            <a:pPr>
              <a:lnSpc>
                <a:spcPct val="120000"/>
              </a:lnSpc>
              <a:spcBef>
                <a:spcPts val="0"/>
              </a:spcBef>
            </a:pPr>
            <a:endParaRPr lang="en-US" sz="1400" dirty="0">
              <a:solidFill>
                <a:schemeClr val="tx1"/>
              </a:solidFill>
            </a:endParaRPr>
          </a:p>
          <a:p>
            <a:pPr>
              <a:lnSpc>
                <a:spcPct val="120000"/>
              </a:lnSpc>
              <a:spcBef>
                <a:spcPts val="0"/>
              </a:spcBef>
            </a:pPr>
            <a:endParaRPr lang="en-US" sz="1400" dirty="0">
              <a:solidFill>
                <a:schemeClr val="tx1"/>
              </a:solidFill>
            </a:endParaRPr>
          </a:p>
          <a:p>
            <a:pPr marL="0" indent="0" algn="ctr">
              <a:lnSpc>
                <a:spcPct val="120000"/>
              </a:lnSpc>
              <a:spcBef>
                <a:spcPts val="0"/>
              </a:spcBef>
              <a:buNone/>
            </a:pPr>
            <a:r>
              <a:rPr lang="en-US" sz="2600" b="1" i="1" dirty="0">
                <a:solidFill>
                  <a:schemeClr val="tx1"/>
                </a:solidFill>
              </a:rPr>
              <a:t>**This issue has not been addressed on de novo review**</a:t>
            </a:r>
          </a:p>
          <a:p>
            <a:pPr marL="0" indent="0" algn="ctr">
              <a:lnSpc>
                <a:spcPct val="120000"/>
              </a:lnSpc>
              <a:spcBef>
                <a:spcPts val="0"/>
              </a:spcBef>
              <a:buNone/>
            </a:pPr>
            <a:endParaRPr lang="en-US" sz="1400" b="1" i="1" dirty="0">
              <a:solidFill>
                <a:schemeClr val="tx1"/>
              </a:solidFill>
            </a:endParaRPr>
          </a:p>
          <a:p>
            <a:pPr>
              <a:spcAft>
                <a:spcPts val="600"/>
              </a:spcAft>
            </a:pPr>
            <a:r>
              <a:rPr lang="en-US" sz="2300" b="1" i="1" dirty="0">
                <a:solidFill>
                  <a:schemeClr val="tx1"/>
                </a:solidFill>
              </a:rPr>
              <a:t>United States v. Roy</a:t>
            </a:r>
            <a:r>
              <a:rPr lang="en-US" sz="2300" dirty="0">
                <a:solidFill>
                  <a:schemeClr val="tx1"/>
                </a:solidFill>
              </a:rPr>
              <a:t>, 5</a:t>
            </a:r>
            <a:r>
              <a:rPr lang="en-US" sz="2300" baseline="30000" dirty="0">
                <a:solidFill>
                  <a:schemeClr val="tx1"/>
                </a:solidFill>
              </a:rPr>
              <a:t>th</a:t>
            </a:r>
            <a:r>
              <a:rPr lang="en-US" sz="2300" dirty="0">
                <a:solidFill>
                  <a:schemeClr val="tx1"/>
                </a:solidFill>
              </a:rPr>
              <a:t> Cir. No. 25-30285 – preserved challenge to La. simple robbery </a:t>
            </a:r>
          </a:p>
          <a:p>
            <a:pPr marL="400050" lvl="1" indent="0">
              <a:spcAft>
                <a:spcPts val="600"/>
              </a:spcAft>
              <a:buNone/>
            </a:pPr>
            <a:r>
              <a:rPr lang="en-US" sz="2000" dirty="0"/>
              <a:t>“This case involves, apparently for the first time since the Supreme Court’s decision in </a:t>
            </a:r>
            <a:r>
              <a:rPr lang="en-US" sz="2000" i="1" dirty="0"/>
              <a:t>Borden v. United States</a:t>
            </a:r>
            <a:r>
              <a:rPr lang="en-US" sz="2000" dirty="0"/>
              <a:t>, 593 U.S. 420 (2021), and this Court’s decision in </a:t>
            </a:r>
            <a:r>
              <a:rPr lang="en-US" sz="2000" i="1" dirty="0"/>
              <a:t>United States v. Garner</a:t>
            </a:r>
            <a:r>
              <a:rPr lang="en-US" sz="2000" dirty="0"/>
              <a:t>, 28 F.4th 678 (5th Cir. 2022), a preserved challenge involving whether Louisiana simple robbery is a crime of violence under the Sentencing Guidelines. The government respectfully suggests oral argument would assist the Court.”</a:t>
            </a:r>
            <a:endParaRPr lang="en-US" sz="2000" i="1" dirty="0">
              <a:solidFill>
                <a:schemeClr val="tx1"/>
              </a:solidFill>
            </a:endParaRPr>
          </a:p>
        </p:txBody>
      </p:sp>
    </p:spTree>
    <p:extLst>
      <p:ext uri="{BB962C8B-B14F-4D97-AF65-F5344CB8AC3E}">
        <p14:creationId xmlns:p14="http://schemas.microsoft.com/office/powerpoint/2010/main" val="7544136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Controlled Substance Offenses</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a:bodyPr>
          <a:lstStyle/>
          <a:p>
            <a:pPr marL="0" indent="0" algn="ctr">
              <a:buNone/>
            </a:pPr>
            <a:endParaRPr lang="en-US" sz="3200" dirty="0">
              <a:solidFill>
                <a:schemeClr val="accent2"/>
              </a:solidFill>
            </a:endParaRPr>
          </a:p>
          <a:p>
            <a:pPr marL="0" indent="0" algn="ctr">
              <a:buNone/>
            </a:pPr>
            <a:endParaRPr lang="en-US" sz="3200" i="1" dirty="0"/>
          </a:p>
        </p:txBody>
      </p:sp>
      <p:sp>
        <p:nvSpPr>
          <p:cNvPr id="4" name="Content Placeholder 2">
            <a:extLst>
              <a:ext uri="{FF2B5EF4-FFF2-40B4-BE49-F238E27FC236}">
                <a16:creationId xmlns:a16="http://schemas.microsoft.com/office/drawing/2014/main" id="{B1AC29F7-FC50-9757-FCF8-BBB183CC096C}"/>
              </a:ext>
            </a:extLst>
          </p:cNvPr>
          <p:cNvSpPr txBox="1">
            <a:spLocks/>
          </p:cNvSpPr>
          <p:nvPr/>
        </p:nvSpPr>
        <p:spPr>
          <a:xfrm>
            <a:off x="677334" y="1789387"/>
            <a:ext cx="9051128" cy="4251976"/>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US" sz="2200" b="1" i="1" kern="100" dirty="0">
                <a:effectLst/>
                <a:ea typeface="Aptos" panose="020B0004020202020204" pitchFamily="34" charset="0"/>
                <a:cs typeface="Times New Roman" panose="02020603050405020304" pitchFamily="18" charset="0"/>
              </a:rPr>
              <a:t>United States v. Minor</a:t>
            </a:r>
            <a:r>
              <a:rPr lang="en-US" sz="2200" kern="100" dirty="0">
                <a:effectLst/>
                <a:ea typeface="Aptos" panose="020B0004020202020204" pitchFamily="34" charset="0"/>
                <a:cs typeface="Times New Roman" panose="02020603050405020304" pitchFamily="18" charset="0"/>
              </a:rPr>
              <a:t>, 121 F.4th 1085 (5th Cir. 2024)</a:t>
            </a:r>
          </a:p>
          <a:p>
            <a:endParaRPr lang="en-US" sz="1600" kern="100" dirty="0">
              <a:effectLst/>
              <a:ea typeface="Aptos" panose="020B0004020202020204" pitchFamily="34" charset="0"/>
              <a:cs typeface="Times New Roman" panose="02020603050405020304" pitchFamily="18" charset="0"/>
            </a:endParaRPr>
          </a:p>
          <a:p>
            <a:r>
              <a:rPr lang="en-US" sz="1600" u="sng" kern="100" dirty="0">
                <a:effectLst/>
                <a:ea typeface="Aptos" panose="020B0004020202020204" pitchFamily="34" charset="0"/>
                <a:cs typeface="Times New Roman" panose="02020603050405020304" pitchFamily="18" charset="0"/>
              </a:rPr>
              <a:t>Held</a:t>
            </a:r>
            <a:r>
              <a:rPr lang="en-US" sz="1600" kern="100" dirty="0">
                <a:effectLst/>
                <a:ea typeface="Aptos" panose="020B0004020202020204" pitchFamily="34" charset="0"/>
                <a:cs typeface="Times New Roman" panose="02020603050405020304" pitchFamily="18" charset="0"/>
              </a:rPr>
              <a:t>: “The CSA’s definition of ‘controlled substance’ in place at the time of sentencing for the instant offense is the proper comparison for determining whether [a defendant’s] predicate convictions constitute ‘controlled substance offenses’ under the career-offender enhancement.”</a:t>
            </a:r>
          </a:p>
          <a:p>
            <a:pPr marL="0" indent="0">
              <a:buNone/>
            </a:pPr>
            <a:endParaRPr lang="en-US" sz="1600" kern="100" dirty="0">
              <a:effectLst/>
              <a:ea typeface="Aptos" panose="020B0004020202020204" pitchFamily="34" charset="0"/>
              <a:cs typeface="Times New Roman" panose="02020603050405020304" pitchFamily="18" charset="0"/>
            </a:endParaRPr>
          </a:p>
          <a:p>
            <a:r>
              <a:rPr lang="en-US" sz="1600" u="sng" kern="100" dirty="0">
                <a:effectLst/>
                <a:ea typeface="Aptos" panose="020B0004020202020204" pitchFamily="34" charset="0"/>
                <a:cs typeface="Times New Roman" panose="02020603050405020304" pitchFamily="18" charset="0"/>
              </a:rPr>
              <a:t>Held</a:t>
            </a:r>
            <a:r>
              <a:rPr lang="en-US" sz="1600" kern="100" dirty="0">
                <a:effectLst/>
                <a:ea typeface="Aptos" panose="020B0004020202020204" pitchFamily="34" charset="0"/>
                <a:cs typeface="Times New Roman" panose="02020603050405020304" pitchFamily="18" charset="0"/>
              </a:rPr>
              <a:t>: F</a:t>
            </a:r>
            <a:r>
              <a:rPr lang="en-US" sz="1600" kern="100" dirty="0">
                <a:ea typeface="Aptos" panose="020B0004020202020204" pitchFamily="34" charset="0"/>
                <a:cs typeface="Times New Roman" panose="02020603050405020304" pitchFamily="18" charset="0"/>
              </a:rPr>
              <a:t>ederal marijuana trafficking convictions from pre-2018 (</a:t>
            </a:r>
            <a:r>
              <a:rPr lang="en-US" sz="1600" i="1" kern="100" dirty="0">
                <a:ea typeface="Aptos" panose="020B0004020202020204" pitchFamily="34" charset="0"/>
                <a:cs typeface="Times New Roman" panose="02020603050405020304" pitchFamily="18" charset="0"/>
              </a:rPr>
              <a:t>i.e.</a:t>
            </a:r>
            <a:r>
              <a:rPr lang="en-US" sz="1600" kern="100" dirty="0">
                <a:ea typeface="Aptos" panose="020B0004020202020204" pitchFamily="34" charset="0"/>
                <a:cs typeface="Times New Roman" panose="02020603050405020304" pitchFamily="18" charset="0"/>
              </a:rPr>
              <a:t>, before the </a:t>
            </a:r>
            <a:r>
              <a:rPr lang="en-US" sz="1600" b="0" i="0" dirty="0">
                <a:solidFill>
                  <a:srgbClr val="1F1F1F"/>
                </a:solidFill>
                <a:effectLst/>
              </a:rPr>
              <a:t>Agriculture Improvement Act removed hemp from the Controlled Substances Act’s definition of “marijuana”) are </a:t>
            </a:r>
            <a:r>
              <a:rPr lang="en-US" sz="1600" b="0" i="0" u="sng" dirty="0">
                <a:solidFill>
                  <a:srgbClr val="1F1F1F"/>
                </a:solidFill>
                <a:effectLst/>
              </a:rPr>
              <a:t>not</a:t>
            </a:r>
            <a:r>
              <a:rPr lang="en-US" sz="1600" b="0" i="0" dirty="0">
                <a:solidFill>
                  <a:srgbClr val="1F1F1F"/>
                </a:solidFill>
                <a:effectLst/>
              </a:rPr>
              <a:t> “controlled substance offenses” under the federal Sentencing Guidelines.</a:t>
            </a:r>
            <a:endParaRPr lang="en-US" sz="1600" kern="100" dirty="0">
              <a:effectLst/>
              <a:ea typeface="Aptos" panose="020B0004020202020204" pitchFamily="34" charset="0"/>
              <a:cs typeface="Times New Roman" panose="02020603050405020304" pitchFamily="18" charset="0"/>
            </a:endParaRPr>
          </a:p>
          <a:p>
            <a:endParaRPr lang="en-US" sz="1600" i="1" dirty="0"/>
          </a:p>
          <a:p>
            <a:r>
              <a:rPr lang="en-US" sz="1600" dirty="0"/>
              <a:t>Court also concluded that the “realistic probability” test does not apply to </a:t>
            </a:r>
            <a:r>
              <a:rPr lang="en-US" sz="1600" i="1" dirty="0"/>
              <a:t>federal </a:t>
            </a:r>
            <a:r>
              <a:rPr lang="en-US" sz="1600" dirty="0"/>
              <a:t>convictions. Simply compare the CSA at the time of the prior conviction to the current version. </a:t>
            </a:r>
          </a:p>
          <a:p>
            <a:endParaRPr lang="en-US" sz="1600" dirty="0"/>
          </a:p>
          <a:p>
            <a:r>
              <a:rPr lang="en-US" sz="1600" b="1" u="sng" dirty="0"/>
              <a:t>Federal marijuana convictions</a:t>
            </a:r>
            <a:r>
              <a:rPr lang="en-US" sz="1600" b="1" dirty="0"/>
              <a:t> that pre-date hemp’s removal in 2018 are not CSO!</a:t>
            </a:r>
          </a:p>
          <a:p>
            <a:r>
              <a:rPr lang="en-US" sz="1600" b="1" u="sng" dirty="0"/>
              <a:t>Federal cocaine convictions</a:t>
            </a:r>
            <a:r>
              <a:rPr lang="en-US" sz="1600" b="1" dirty="0"/>
              <a:t> that pre-date </a:t>
            </a:r>
            <a:r>
              <a:rPr lang="en-US" sz="1600" b="1" dirty="0" err="1"/>
              <a:t>ioflupane’s</a:t>
            </a:r>
            <a:r>
              <a:rPr lang="en-US" sz="1600" b="1" dirty="0"/>
              <a:t> removal in 2015 are not CSOs!</a:t>
            </a:r>
          </a:p>
          <a:p>
            <a:pPr lvl="1"/>
            <a:endParaRPr lang="en-US" sz="1400" b="1" dirty="0"/>
          </a:p>
          <a:p>
            <a:endParaRPr lang="en-US" dirty="0"/>
          </a:p>
          <a:p>
            <a:pPr marL="0" indent="0">
              <a:buNone/>
            </a:pPr>
            <a:endParaRPr lang="en-US" dirty="0"/>
          </a:p>
          <a:p>
            <a:endParaRPr lang="en-US" dirty="0"/>
          </a:p>
        </p:txBody>
      </p:sp>
    </p:spTree>
    <p:extLst>
      <p:ext uri="{BB962C8B-B14F-4D97-AF65-F5344CB8AC3E}">
        <p14:creationId xmlns:p14="http://schemas.microsoft.com/office/powerpoint/2010/main" val="3751292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Controlled Substance Offenses</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a:bodyPr>
          <a:lstStyle/>
          <a:p>
            <a:pPr marL="0" indent="0" algn="ctr">
              <a:buNone/>
            </a:pPr>
            <a:endParaRPr lang="en-US" sz="3200" dirty="0">
              <a:solidFill>
                <a:schemeClr val="accent2"/>
              </a:solidFill>
            </a:endParaRPr>
          </a:p>
          <a:p>
            <a:pPr marL="0" indent="0" algn="ctr">
              <a:buNone/>
            </a:pPr>
            <a:endParaRPr lang="en-US" sz="3200" i="1" dirty="0"/>
          </a:p>
        </p:txBody>
      </p:sp>
      <p:sp>
        <p:nvSpPr>
          <p:cNvPr id="4" name="Content Placeholder 2">
            <a:extLst>
              <a:ext uri="{FF2B5EF4-FFF2-40B4-BE49-F238E27FC236}">
                <a16:creationId xmlns:a16="http://schemas.microsoft.com/office/drawing/2014/main" id="{B1AC29F7-FC50-9757-FCF8-BBB183CC096C}"/>
              </a:ext>
            </a:extLst>
          </p:cNvPr>
          <p:cNvSpPr txBox="1">
            <a:spLocks/>
          </p:cNvSpPr>
          <p:nvPr/>
        </p:nvSpPr>
        <p:spPr>
          <a:xfrm>
            <a:off x="677334" y="1789387"/>
            <a:ext cx="9735790" cy="4251976"/>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US" sz="2200" b="1" i="1" kern="100" dirty="0">
                <a:effectLst/>
                <a:ea typeface="Aptos" panose="020B0004020202020204" pitchFamily="34" charset="0"/>
                <a:cs typeface="Times New Roman" panose="02020603050405020304" pitchFamily="18" charset="0"/>
              </a:rPr>
              <a:t>United States v. Minor</a:t>
            </a:r>
            <a:r>
              <a:rPr lang="en-US" sz="2200" kern="100" dirty="0">
                <a:effectLst/>
                <a:ea typeface="Aptos" panose="020B0004020202020204" pitchFamily="34" charset="0"/>
                <a:cs typeface="Times New Roman" panose="02020603050405020304" pitchFamily="18" charset="0"/>
              </a:rPr>
              <a:t>, 121 F.4th 1085 (5th Cir. 2024)</a:t>
            </a:r>
          </a:p>
          <a:p>
            <a:pPr marL="0" indent="0">
              <a:buNone/>
            </a:pPr>
            <a:endParaRPr lang="en-US" kern="100" dirty="0">
              <a:effectLst/>
              <a:ea typeface="Aptos" panose="020B0004020202020204" pitchFamily="34" charset="0"/>
              <a:cs typeface="Times New Roman" panose="02020603050405020304" pitchFamily="18" charset="0"/>
            </a:endParaRPr>
          </a:p>
          <a:p>
            <a:pPr marL="0" indent="0" algn="ctr">
              <a:buNone/>
            </a:pPr>
            <a:r>
              <a:rPr lang="en-US" sz="2200" u="sng" dirty="0"/>
              <a:t>What about prior drug-related </a:t>
            </a:r>
            <a:r>
              <a:rPr lang="en-US" sz="2200" i="1" u="sng" dirty="0"/>
              <a:t>state</a:t>
            </a:r>
            <a:r>
              <a:rPr lang="en-US" sz="2200" u="sng" dirty="0"/>
              <a:t> convictions?</a:t>
            </a:r>
          </a:p>
          <a:p>
            <a:pPr marL="0" indent="0" algn="ctr">
              <a:buNone/>
            </a:pPr>
            <a:endParaRPr lang="en-US" sz="1100" b="1" dirty="0"/>
          </a:p>
          <a:p>
            <a:r>
              <a:rPr lang="en-US" sz="2000" b="0" i="0" dirty="0">
                <a:solidFill>
                  <a:srgbClr val="3D3D3D"/>
                </a:solidFill>
                <a:effectLst/>
              </a:rPr>
              <a:t>Intra-circuit conflict over the realistic probability test’s application.</a:t>
            </a:r>
          </a:p>
          <a:p>
            <a:endParaRPr lang="en-US" sz="1200" b="0" i="0" dirty="0">
              <a:solidFill>
                <a:srgbClr val="3D3D3D"/>
              </a:solidFill>
              <a:effectLst/>
            </a:endParaRPr>
          </a:p>
          <a:p>
            <a:r>
              <a:rPr lang="en-US" sz="2000" b="0" i="1" dirty="0">
                <a:solidFill>
                  <a:srgbClr val="3D3D3D"/>
                </a:solidFill>
                <a:effectLst/>
              </a:rPr>
              <a:t>Minor </a:t>
            </a:r>
            <a:r>
              <a:rPr lang="en-US" sz="2000" b="0" dirty="0">
                <a:solidFill>
                  <a:srgbClr val="3D3D3D"/>
                </a:solidFill>
                <a:effectLst/>
              </a:rPr>
              <a:t>dicta: </a:t>
            </a:r>
            <a:r>
              <a:rPr lang="en-US" sz="2000" dirty="0">
                <a:solidFill>
                  <a:srgbClr val="3D3D3D"/>
                </a:solidFill>
              </a:rPr>
              <a:t>“</a:t>
            </a:r>
            <a:r>
              <a:rPr lang="en-US" sz="2000" b="0" i="0" dirty="0">
                <a:solidFill>
                  <a:srgbClr val="3D3D3D"/>
                </a:solidFill>
                <a:effectLst/>
              </a:rPr>
              <a:t>We continue to apply that realistic probability test to state court convictions</a:t>
            </a:r>
            <a:r>
              <a:rPr lang="en-US" sz="2000" dirty="0">
                <a:solidFill>
                  <a:srgbClr val="3D3D3D"/>
                </a:solidFill>
              </a:rPr>
              <a:t>”</a:t>
            </a:r>
          </a:p>
          <a:p>
            <a:endParaRPr lang="en-US" sz="1200" dirty="0">
              <a:solidFill>
                <a:srgbClr val="3D3D3D"/>
              </a:solidFill>
            </a:endParaRPr>
          </a:p>
          <a:p>
            <a:r>
              <a:rPr lang="en-US" sz="2100" b="1" i="1" dirty="0">
                <a:solidFill>
                  <a:srgbClr val="3D3D3D"/>
                </a:solidFill>
              </a:rPr>
              <a:t>United States v. Newton</a:t>
            </a:r>
            <a:r>
              <a:rPr lang="en-US" sz="2100" dirty="0">
                <a:solidFill>
                  <a:srgbClr val="3D3D3D"/>
                </a:solidFill>
              </a:rPr>
              <a:t>, No. 24-30729, 2025 WL 1618971 (5th Cir. June 9, 2025)</a:t>
            </a:r>
          </a:p>
          <a:p>
            <a:pPr lvl="1"/>
            <a:r>
              <a:rPr lang="en-US" sz="1700" kern="100" dirty="0">
                <a:effectLst/>
                <a:ea typeface="Aptos" panose="020B0004020202020204" pitchFamily="34" charset="0"/>
                <a:cs typeface="Times New Roman" panose="02020603050405020304" pitchFamily="18" charset="0"/>
              </a:rPr>
              <a:t>Court</a:t>
            </a:r>
            <a:r>
              <a:rPr lang="en-US" sz="1700" kern="100" dirty="0">
                <a:ea typeface="Aptos" panose="020B0004020202020204" pitchFamily="34" charset="0"/>
                <a:cs typeface="Times New Roman" panose="02020603050405020304" pitchFamily="18" charset="0"/>
              </a:rPr>
              <a:t> agreed with Appellant that his prior marijuana conviction </a:t>
            </a:r>
            <a:r>
              <a:rPr lang="en-US" sz="1700" i="1" kern="100" dirty="0">
                <a:ea typeface="Aptos" panose="020B0004020202020204" pitchFamily="34" charset="0"/>
                <a:cs typeface="Times New Roman" panose="02020603050405020304" pitchFamily="18" charset="0"/>
              </a:rPr>
              <a:t>in Louisiana</a:t>
            </a:r>
            <a:r>
              <a:rPr lang="en-US" sz="1700" kern="100" dirty="0">
                <a:ea typeface="Aptos" panose="020B0004020202020204" pitchFamily="34" charset="0"/>
                <a:cs typeface="Times New Roman" panose="02020603050405020304" pitchFamily="18" charset="0"/>
              </a:rPr>
              <a:t> was not a CSO because Louisiana’s definition of marijuana did not include hemp at the time.</a:t>
            </a:r>
          </a:p>
          <a:p>
            <a:pPr lvl="1"/>
            <a:r>
              <a:rPr lang="en-US" sz="1700" kern="100" dirty="0">
                <a:effectLst/>
                <a:ea typeface="Aptos" panose="020B0004020202020204" pitchFamily="34" charset="0"/>
                <a:cs typeface="Times New Roman" panose="02020603050405020304" pitchFamily="18" charset="0"/>
              </a:rPr>
              <a:t>Court relied solely on </a:t>
            </a:r>
            <a:r>
              <a:rPr lang="en-US" sz="1700" i="1" kern="100" dirty="0">
                <a:effectLst/>
                <a:ea typeface="Aptos" panose="020B0004020202020204" pitchFamily="34" charset="0"/>
                <a:cs typeface="Times New Roman" panose="02020603050405020304" pitchFamily="18" charset="0"/>
              </a:rPr>
              <a:t>Minor.</a:t>
            </a:r>
            <a:r>
              <a:rPr lang="en-US" sz="1700" i="1" kern="100" dirty="0">
                <a:ea typeface="Aptos" panose="020B0004020202020204" pitchFamily="34" charset="0"/>
                <a:cs typeface="Times New Roman" panose="02020603050405020304" pitchFamily="18" charset="0"/>
              </a:rPr>
              <a:t> </a:t>
            </a:r>
            <a:r>
              <a:rPr lang="en-US" sz="1700" kern="100" dirty="0">
                <a:ea typeface="Aptos" panose="020B0004020202020204" pitchFamily="34" charset="0"/>
                <a:cs typeface="Times New Roman" panose="02020603050405020304" pitchFamily="18" charset="0"/>
              </a:rPr>
              <a:t>No mention of realistic probability, and Appellant did not argue it.</a:t>
            </a:r>
            <a:endParaRPr lang="en-US" sz="17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5953403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Controlled Substance Offenses</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a:bodyPr>
          <a:lstStyle/>
          <a:p>
            <a:pPr marL="0" indent="0" algn="ctr">
              <a:buNone/>
            </a:pPr>
            <a:endParaRPr lang="en-US" sz="3200" dirty="0">
              <a:solidFill>
                <a:schemeClr val="accent2"/>
              </a:solidFill>
            </a:endParaRPr>
          </a:p>
          <a:p>
            <a:pPr marL="0" indent="0" algn="ctr">
              <a:buNone/>
            </a:pPr>
            <a:endParaRPr lang="en-US" sz="3200" i="1" dirty="0"/>
          </a:p>
        </p:txBody>
      </p:sp>
      <p:sp>
        <p:nvSpPr>
          <p:cNvPr id="4" name="Content Placeholder 2">
            <a:extLst>
              <a:ext uri="{FF2B5EF4-FFF2-40B4-BE49-F238E27FC236}">
                <a16:creationId xmlns:a16="http://schemas.microsoft.com/office/drawing/2014/main" id="{B1AC29F7-FC50-9757-FCF8-BBB183CC096C}"/>
              </a:ext>
            </a:extLst>
          </p:cNvPr>
          <p:cNvSpPr txBox="1">
            <a:spLocks/>
          </p:cNvSpPr>
          <p:nvPr/>
        </p:nvSpPr>
        <p:spPr>
          <a:xfrm>
            <a:off x="677334" y="1789387"/>
            <a:ext cx="9051128" cy="425197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US" b="1" i="0" dirty="0">
                <a:solidFill>
                  <a:srgbClr val="3D3D3D"/>
                </a:solidFill>
                <a:effectLst/>
              </a:rPr>
              <a:t>Object to Louisiana marijuana convictions being classified as CSOs!</a:t>
            </a:r>
          </a:p>
          <a:p>
            <a:endParaRPr lang="en-US" sz="1200" b="0" i="0" dirty="0">
              <a:solidFill>
                <a:srgbClr val="3D3D3D"/>
              </a:solidFill>
              <a:effectLst/>
            </a:endParaRPr>
          </a:p>
          <a:p>
            <a:pPr>
              <a:spcAft>
                <a:spcPts val="600"/>
              </a:spcAft>
            </a:pPr>
            <a:r>
              <a:rPr lang="en-US" sz="1600" dirty="0">
                <a:solidFill>
                  <a:srgbClr val="3D3D3D"/>
                </a:solidFill>
              </a:rPr>
              <a:t>Favorable EDLA rulings:</a:t>
            </a:r>
          </a:p>
          <a:p>
            <a:pPr lvl="1">
              <a:lnSpc>
                <a:spcPct val="107000"/>
              </a:lnSpc>
              <a:spcBef>
                <a:spcPts val="0"/>
              </a:spcBef>
              <a:spcAft>
                <a:spcPts val="800"/>
              </a:spcAft>
              <a:buFont typeface="Aptos" panose="020B0004020202020204" pitchFamily="34" charset="0"/>
              <a:buChar char="-"/>
              <a:tabLst>
                <a:tab pos="914400" algn="l"/>
              </a:tabLst>
            </a:pPr>
            <a:r>
              <a:rPr lang="en-US" sz="1300" dirty="0">
                <a:effectLst/>
                <a:ea typeface="Aptos" panose="020B0004020202020204" pitchFamily="34" charset="0"/>
                <a:cs typeface="Times New Roman" panose="02020603050405020304" pitchFamily="18" charset="0"/>
              </a:rPr>
              <a:t>Judge Fallon – </a:t>
            </a:r>
            <a:r>
              <a:rPr lang="en-US" sz="1300" i="1" dirty="0">
                <a:effectLst/>
                <a:ea typeface="Aptos" panose="020B0004020202020204" pitchFamily="34" charset="0"/>
                <a:cs typeface="Times New Roman" panose="02020603050405020304" pitchFamily="18" charset="0"/>
              </a:rPr>
              <a:t>United States v. </a:t>
            </a:r>
            <a:r>
              <a:rPr lang="en-US" sz="1300" i="1" dirty="0" err="1">
                <a:effectLst/>
                <a:ea typeface="Aptos" panose="020B0004020202020204" pitchFamily="34" charset="0"/>
                <a:cs typeface="Times New Roman" panose="02020603050405020304" pitchFamily="18" charset="0"/>
              </a:rPr>
              <a:t>Keelen</a:t>
            </a:r>
            <a:r>
              <a:rPr lang="en-US" sz="1300" dirty="0">
                <a:effectLst/>
                <a:ea typeface="Aptos" panose="020B0004020202020204" pitchFamily="34" charset="0"/>
                <a:cs typeface="Times New Roman" panose="02020603050405020304" pitchFamily="18" charset="0"/>
              </a:rPr>
              <a:t>, EDLA No. 24-38, R. Doc. 47 (Order &amp; Reasons)</a:t>
            </a:r>
            <a:endParaRPr lang="en-US" sz="1300" i="1" dirty="0">
              <a:effectLst/>
              <a:ea typeface="Aptos" panose="020B0004020202020204" pitchFamily="34" charset="0"/>
              <a:cs typeface="Times New Roman" panose="02020603050405020304" pitchFamily="18" charset="0"/>
            </a:endParaRPr>
          </a:p>
          <a:p>
            <a:pPr lvl="1">
              <a:lnSpc>
                <a:spcPct val="107000"/>
              </a:lnSpc>
              <a:spcBef>
                <a:spcPts val="0"/>
              </a:spcBef>
              <a:spcAft>
                <a:spcPts val="800"/>
              </a:spcAft>
              <a:buFont typeface="Aptos" panose="020B0004020202020204" pitchFamily="34" charset="0"/>
              <a:buChar char="-"/>
              <a:tabLst>
                <a:tab pos="914400" algn="l"/>
              </a:tabLst>
            </a:pPr>
            <a:r>
              <a:rPr lang="en-US" sz="1300" dirty="0">
                <a:effectLst/>
                <a:ea typeface="Aptos" panose="020B0004020202020204" pitchFamily="34" charset="0"/>
                <a:cs typeface="Times New Roman" panose="02020603050405020304" pitchFamily="18" charset="0"/>
              </a:rPr>
              <a:t>Judge Vance – </a:t>
            </a:r>
            <a:r>
              <a:rPr lang="en-US" sz="1300" i="1" dirty="0">
                <a:effectLst/>
                <a:ea typeface="Aptos" panose="020B0004020202020204" pitchFamily="34" charset="0"/>
                <a:cs typeface="Times New Roman" panose="02020603050405020304" pitchFamily="18" charset="0"/>
              </a:rPr>
              <a:t>United States v. Verdin</a:t>
            </a:r>
            <a:r>
              <a:rPr lang="en-US" sz="1300" dirty="0">
                <a:effectLst/>
                <a:ea typeface="Aptos" panose="020B0004020202020204" pitchFamily="34" charset="0"/>
                <a:cs typeface="Times New Roman" panose="02020603050405020304" pitchFamily="18" charset="0"/>
              </a:rPr>
              <a:t>, EDLA No. 22-29, R. Doc. 117 (Order &amp; Reasons)</a:t>
            </a:r>
            <a:endParaRPr lang="en-US" sz="1300" i="1" dirty="0">
              <a:effectLst/>
              <a:ea typeface="Aptos" panose="020B0004020202020204" pitchFamily="34" charset="0"/>
              <a:cs typeface="Times New Roman" panose="02020603050405020304" pitchFamily="18" charset="0"/>
            </a:endParaRPr>
          </a:p>
          <a:p>
            <a:pPr marL="742950" marR="0" lvl="1" indent="-285750">
              <a:lnSpc>
                <a:spcPct val="107000"/>
              </a:lnSpc>
              <a:spcBef>
                <a:spcPts val="0"/>
              </a:spcBef>
              <a:spcAft>
                <a:spcPts val="800"/>
              </a:spcAft>
              <a:buFont typeface="Aptos" panose="020B0004020202020204" pitchFamily="34" charset="0"/>
              <a:buChar char="-"/>
              <a:tabLst>
                <a:tab pos="914400" algn="l"/>
              </a:tabLst>
            </a:pPr>
            <a:r>
              <a:rPr lang="en-US" sz="1300" dirty="0">
                <a:effectLst/>
                <a:ea typeface="Aptos" panose="020B0004020202020204" pitchFamily="34" charset="0"/>
                <a:cs typeface="Times New Roman" panose="02020603050405020304" pitchFamily="18" charset="0"/>
              </a:rPr>
              <a:t>Judge Milazzo – </a:t>
            </a:r>
            <a:r>
              <a:rPr lang="en-US" sz="1300" i="1" dirty="0">
                <a:effectLst/>
                <a:ea typeface="Aptos" panose="020B0004020202020204" pitchFamily="34" charset="0"/>
                <a:cs typeface="Times New Roman" panose="02020603050405020304" pitchFamily="18" charset="0"/>
              </a:rPr>
              <a:t>United States v. Sanchez</a:t>
            </a:r>
            <a:r>
              <a:rPr lang="en-US" sz="1300" dirty="0">
                <a:effectLst/>
                <a:ea typeface="Aptos" panose="020B0004020202020204" pitchFamily="34" charset="0"/>
                <a:cs typeface="Times New Roman" panose="02020603050405020304" pitchFamily="18" charset="0"/>
              </a:rPr>
              <a:t>, EDLA No. 20-57, R. Doc 337 (</a:t>
            </a:r>
            <a:r>
              <a:rPr lang="en-US" sz="1300" dirty="0">
                <a:ea typeface="Aptos" panose="020B0004020202020204" pitchFamily="34" charset="0"/>
                <a:cs typeface="Times New Roman" panose="02020603050405020304" pitchFamily="18" charset="0"/>
              </a:rPr>
              <a:t>S</a:t>
            </a:r>
            <a:r>
              <a:rPr lang="en-US" sz="1300" dirty="0">
                <a:effectLst/>
                <a:ea typeface="Aptos" panose="020B0004020202020204" pitchFamily="34" charset="0"/>
                <a:cs typeface="Times New Roman" panose="02020603050405020304" pitchFamily="18" charset="0"/>
              </a:rPr>
              <a:t>entencing </a:t>
            </a:r>
            <a:r>
              <a:rPr lang="en-US" sz="1300" dirty="0">
                <a:ea typeface="Aptos" panose="020B0004020202020204" pitchFamily="34" charset="0"/>
                <a:cs typeface="Times New Roman" panose="02020603050405020304" pitchFamily="18" charset="0"/>
              </a:rPr>
              <a:t>T</a:t>
            </a:r>
            <a:r>
              <a:rPr lang="en-US" sz="1300" dirty="0">
                <a:effectLst/>
                <a:ea typeface="Aptos" panose="020B0004020202020204" pitchFamily="34" charset="0"/>
                <a:cs typeface="Times New Roman" panose="02020603050405020304" pitchFamily="18" charset="0"/>
              </a:rPr>
              <a:t>ranscript) </a:t>
            </a:r>
          </a:p>
          <a:p>
            <a:pPr lvl="1">
              <a:lnSpc>
                <a:spcPct val="107000"/>
              </a:lnSpc>
              <a:spcBef>
                <a:spcPts val="0"/>
              </a:spcBef>
              <a:spcAft>
                <a:spcPts val="800"/>
              </a:spcAft>
              <a:buFont typeface="Aptos" panose="020B0004020202020204" pitchFamily="34" charset="0"/>
              <a:buChar char="-"/>
              <a:tabLst>
                <a:tab pos="914400" algn="l"/>
              </a:tabLst>
            </a:pPr>
            <a:r>
              <a:rPr lang="en-US" sz="1300" dirty="0">
                <a:solidFill>
                  <a:srgbClr val="3D3D3D"/>
                </a:solidFill>
                <a:cs typeface="Times New Roman" panose="02020603050405020304" pitchFamily="18" charset="0"/>
              </a:rPr>
              <a:t>Judge Morgan – </a:t>
            </a:r>
            <a:r>
              <a:rPr lang="en-US" sz="1300" i="1" dirty="0">
                <a:solidFill>
                  <a:srgbClr val="3D3D3D"/>
                </a:solidFill>
                <a:cs typeface="Times New Roman" panose="02020603050405020304" pitchFamily="18" charset="0"/>
              </a:rPr>
              <a:t>United States v. Steele</a:t>
            </a:r>
            <a:r>
              <a:rPr lang="en-US" sz="1300" dirty="0">
                <a:solidFill>
                  <a:srgbClr val="3D3D3D"/>
                </a:solidFill>
                <a:cs typeface="Times New Roman" panose="02020603050405020304" pitchFamily="18" charset="0"/>
              </a:rPr>
              <a:t>, EDLA No. 22-195, R. Doc. 77 (Order &amp; Reasons) *cocaine conviction</a:t>
            </a:r>
            <a:endParaRPr lang="en-US" sz="1300" dirty="0">
              <a:solidFill>
                <a:srgbClr val="3D3D3D"/>
              </a:solidFill>
            </a:endParaRPr>
          </a:p>
          <a:p>
            <a:pPr lvl="1">
              <a:lnSpc>
                <a:spcPct val="107000"/>
              </a:lnSpc>
              <a:spcBef>
                <a:spcPts val="0"/>
              </a:spcBef>
              <a:spcAft>
                <a:spcPts val="800"/>
              </a:spcAft>
              <a:buFont typeface="Aptos" panose="020B0004020202020204" pitchFamily="34" charset="0"/>
              <a:buChar char="-"/>
              <a:tabLst>
                <a:tab pos="914400" algn="l"/>
              </a:tabLst>
            </a:pPr>
            <a:r>
              <a:rPr lang="en-US" sz="1300" dirty="0">
                <a:effectLst/>
                <a:ea typeface="Aptos" panose="020B0004020202020204" pitchFamily="34" charset="0"/>
                <a:cs typeface="Times New Roman" panose="02020603050405020304" pitchFamily="18" charset="0"/>
              </a:rPr>
              <a:t>Judge Papillion – ruled at sentencing, no transcript</a:t>
            </a:r>
          </a:p>
          <a:p>
            <a:pPr marL="742950" marR="0" lvl="1" indent="-285750">
              <a:lnSpc>
                <a:spcPct val="107000"/>
              </a:lnSpc>
              <a:spcBef>
                <a:spcPts val="0"/>
              </a:spcBef>
              <a:spcAft>
                <a:spcPts val="800"/>
              </a:spcAft>
              <a:buFont typeface="Aptos" panose="020B0004020202020204" pitchFamily="34" charset="0"/>
              <a:buChar char="-"/>
              <a:tabLst>
                <a:tab pos="914400" algn="l"/>
              </a:tabLst>
            </a:pPr>
            <a:r>
              <a:rPr lang="en-US" sz="1300" dirty="0">
                <a:effectLst/>
                <a:ea typeface="Aptos" panose="020B0004020202020204" pitchFamily="34" charset="0"/>
                <a:cs typeface="Times New Roman" panose="02020603050405020304" pitchFamily="18" charset="0"/>
              </a:rPr>
              <a:t>Judge Long – ruled at sentencing, no transcript</a:t>
            </a:r>
          </a:p>
          <a:p>
            <a:pPr marL="342900" marR="0" lvl="0" indent="-342900">
              <a:lnSpc>
                <a:spcPct val="107000"/>
              </a:lnSpc>
              <a:spcAft>
                <a:spcPts val="600"/>
              </a:spcAft>
              <a:buFont typeface="Wingdings 3" panose="05040102010807070707" pitchFamily="18" charset="2"/>
              <a:buChar char=""/>
              <a:tabLst>
                <a:tab pos="457200" algn="l"/>
              </a:tabLst>
            </a:pPr>
            <a:r>
              <a:rPr lang="en-US" sz="1600" dirty="0">
                <a:effectLst/>
                <a:ea typeface="Aptos" panose="020B0004020202020204" pitchFamily="34" charset="0"/>
                <a:cs typeface="Times New Roman" panose="02020603050405020304" pitchFamily="18" charset="0"/>
              </a:rPr>
              <a:t>State cases to satisfy “realistic probability” test:</a:t>
            </a:r>
          </a:p>
          <a:p>
            <a:pPr marL="742950" marR="0" lvl="1" indent="-285750">
              <a:lnSpc>
                <a:spcPct val="107000"/>
              </a:lnSpc>
              <a:spcBef>
                <a:spcPts val="0"/>
              </a:spcBef>
              <a:spcAft>
                <a:spcPts val="800"/>
              </a:spcAft>
              <a:buFont typeface="Aptos" panose="020B0004020202020204" pitchFamily="34" charset="0"/>
              <a:buChar char="-"/>
              <a:tabLst>
                <a:tab pos="914400" algn="l"/>
              </a:tabLst>
            </a:pPr>
            <a:r>
              <a:rPr lang="en-US" sz="1300" i="1" dirty="0">
                <a:effectLst/>
                <a:ea typeface="Aptos" panose="020B0004020202020204" pitchFamily="34" charset="0"/>
                <a:cs typeface="Times New Roman" panose="02020603050405020304" pitchFamily="18" charset="0"/>
              </a:rPr>
              <a:t>State v. Broadway</a:t>
            </a:r>
            <a:r>
              <a:rPr lang="en-US" sz="1300" dirty="0">
                <a:effectLst/>
                <a:ea typeface="Aptos" panose="020B0004020202020204" pitchFamily="34" charset="0"/>
                <a:cs typeface="Times New Roman" panose="02020603050405020304" pitchFamily="18" charset="0"/>
              </a:rPr>
              <a:t>, 920 So. 2d 960 (La. App. 2 Cir. 2006)</a:t>
            </a:r>
          </a:p>
          <a:p>
            <a:pPr marL="742950" marR="0" lvl="1" indent="-285750">
              <a:lnSpc>
                <a:spcPct val="107000"/>
              </a:lnSpc>
              <a:spcBef>
                <a:spcPts val="0"/>
              </a:spcBef>
              <a:spcAft>
                <a:spcPts val="800"/>
              </a:spcAft>
              <a:buFont typeface="Aptos" panose="020B0004020202020204" pitchFamily="34" charset="0"/>
              <a:buChar char="-"/>
              <a:tabLst>
                <a:tab pos="914400" algn="l"/>
              </a:tabLst>
            </a:pPr>
            <a:r>
              <a:rPr lang="en-US" sz="1300" i="1" dirty="0">
                <a:effectLst/>
                <a:ea typeface="Aptos" panose="020B0004020202020204" pitchFamily="34" charset="0"/>
                <a:cs typeface="Times New Roman" panose="02020603050405020304" pitchFamily="18" charset="0"/>
              </a:rPr>
              <a:t>State v. Vidrine</a:t>
            </a:r>
            <a:r>
              <a:rPr lang="en-US" sz="1300" dirty="0">
                <a:effectLst/>
                <a:ea typeface="Aptos" panose="020B0004020202020204" pitchFamily="34" charset="0"/>
                <a:cs typeface="Times New Roman" panose="02020603050405020304" pitchFamily="18" charset="0"/>
              </a:rPr>
              <a:t>, 402 So. 3d 596 (La. App. 3 Cir. 2024)</a:t>
            </a:r>
          </a:p>
        </p:txBody>
      </p:sp>
    </p:spTree>
    <p:extLst>
      <p:ext uri="{BB962C8B-B14F-4D97-AF65-F5344CB8AC3E}">
        <p14:creationId xmlns:p14="http://schemas.microsoft.com/office/powerpoint/2010/main" val="15286574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dirty="0"/>
            </a:br>
            <a:r>
              <a:rPr lang="en-US" sz="2800" dirty="0">
                <a:solidFill>
                  <a:schemeClr val="accent2"/>
                </a:solidFill>
              </a:rPr>
              <a:t>Controlled Substance Offenses</a:t>
            </a: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a:bodyPr>
          <a:lstStyle/>
          <a:p>
            <a:pPr marL="0" indent="0" algn="ctr">
              <a:buNone/>
            </a:pPr>
            <a:endParaRPr lang="en-US" sz="3200" dirty="0">
              <a:solidFill>
                <a:schemeClr val="accent2"/>
              </a:solidFill>
            </a:endParaRPr>
          </a:p>
          <a:p>
            <a:pPr marL="0" indent="0" algn="ctr">
              <a:buNone/>
            </a:pPr>
            <a:endParaRPr lang="en-US" sz="3200" i="1" dirty="0"/>
          </a:p>
        </p:txBody>
      </p:sp>
      <p:sp>
        <p:nvSpPr>
          <p:cNvPr id="4" name="Content Placeholder 2">
            <a:extLst>
              <a:ext uri="{FF2B5EF4-FFF2-40B4-BE49-F238E27FC236}">
                <a16:creationId xmlns:a16="http://schemas.microsoft.com/office/drawing/2014/main" id="{B1AC29F7-FC50-9757-FCF8-BBB183CC096C}"/>
              </a:ext>
            </a:extLst>
          </p:cNvPr>
          <p:cNvSpPr txBox="1">
            <a:spLocks/>
          </p:cNvSpPr>
          <p:nvPr/>
        </p:nvSpPr>
        <p:spPr>
          <a:xfrm>
            <a:off x="677334" y="1789387"/>
            <a:ext cx="9051128" cy="425197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en-US" b="1" i="0" dirty="0">
                <a:solidFill>
                  <a:srgbClr val="3D3D3D"/>
                </a:solidFill>
                <a:effectLst/>
              </a:rPr>
              <a:t>Compare every </a:t>
            </a:r>
            <a:r>
              <a:rPr lang="en-US" b="1" dirty="0">
                <a:solidFill>
                  <a:srgbClr val="3D3D3D"/>
                </a:solidFill>
              </a:rPr>
              <a:t>state drug conviction to the CSA to find potential challenges!</a:t>
            </a:r>
            <a:endParaRPr lang="en-US" b="1" i="0" dirty="0">
              <a:solidFill>
                <a:srgbClr val="3D3D3D"/>
              </a:solidFill>
              <a:effectLst/>
            </a:endParaRPr>
          </a:p>
          <a:p>
            <a:endParaRPr lang="en-US" sz="1200" b="0" i="0" dirty="0">
              <a:solidFill>
                <a:srgbClr val="3D3D3D"/>
              </a:solidFill>
              <a:effectLst/>
            </a:endParaRPr>
          </a:p>
          <a:p>
            <a:endParaRPr lang="en-US" sz="1200" b="0" i="0" dirty="0">
              <a:solidFill>
                <a:srgbClr val="3D3D3D"/>
              </a:solidFill>
              <a:effectLst/>
            </a:endParaRPr>
          </a:p>
          <a:p>
            <a:pPr>
              <a:lnSpc>
                <a:spcPct val="107000"/>
              </a:lnSpc>
              <a:spcBef>
                <a:spcPts val="0"/>
              </a:spcBef>
              <a:spcAft>
                <a:spcPts val="800"/>
              </a:spcAft>
              <a:tabLst>
                <a:tab pos="914400" algn="l"/>
              </a:tabLst>
            </a:pPr>
            <a:r>
              <a:rPr lang="en-US" sz="1600" b="1" i="1" dirty="0"/>
              <a:t>United States v. Edmond</a:t>
            </a:r>
            <a:r>
              <a:rPr lang="en-US" sz="1600" dirty="0"/>
              <a:t>, No. 24-30255, 2025 WL 2017287 (5th Cir. July 18, 2025)</a:t>
            </a:r>
          </a:p>
          <a:p>
            <a:pPr lvl="1">
              <a:lnSpc>
                <a:spcPct val="107000"/>
              </a:lnSpc>
              <a:spcBef>
                <a:spcPts val="0"/>
              </a:spcBef>
              <a:spcAft>
                <a:spcPts val="800"/>
              </a:spcAft>
              <a:tabLst>
                <a:tab pos="914400" algn="l"/>
              </a:tabLst>
            </a:pPr>
            <a:r>
              <a:rPr lang="en-US" sz="1400" dirty="0"/>
              <a:t>Louisiana conviction for possession with intent to distribute “synthetic cannabinoids” is not a “controlled substance offense.”</a:t>
            </a:r>
          </a:p>
          <a:p>
            <a:pPr lvl="1">
              <a:lnSpc>
                <a:spcPct val="107000"/>
              </a:lnSpc>
              <a:spcBef>
                <a:spcPts val="0"/>
              </a:spcBef>
              <a:spcAft>
                <a:spcPts val="800"/>
              </a:spcAft>
              <a:tabLst>
                <a:tab pos="914400" algn="l"/>
              </a:tabLst>
            </a:pPr>
            <a:r>
              <a:rPr lang="en-US" sz="1400" dirty="0"/>
              <a:t>Comparison of “synthetic cannabinoids” in Louisiana drug schedule to “cannabimimetic agents” in federal CSA showed a mismatch, with Louisiana encompassing a wider range of compounds.</a:t>
            </a:r>
          </a:p>
          <a:p>
            <a:pPr lvl="1">
              <a:lnSpc>
                <a:spcPct val="107000"/>
              </a:lnSpc>
              <a:spcBef>
                <a:spcPts val="0"/>
              </a:spcBef>
              <a:spcAft>
                <a:spcPts val="800"/>
              </a:spcAft>
              <a:tabLst>
                <a:tab pos="914400" algn="l"/>
              </a:tabLst>
            </a:pPr>
            <a:r>
              <a:rPr lang="en-US" sz="1400" dirty="0"/>
              <a:t>Realistic probability test satisfied by a Louisiana case referencing a particular category of compounds that was not listed in the federal schedule.</a:t>
            </a:r>
          </a:p>
          <a:p>
            <a:pPr lvl="1">
              <a:lnSpc>
                <a:spcPct val="107000"/>
              </a:lnSpc>
              <a:spcBef>
                <a:spcPts val="0"/>
              </a:spcBef>
              <a:spcAft>
                <a:spcPts val="800"/>
              </a:spcAft>
              <a:tabLst>
                <a:tab pos="914400" algn="l"/>
              </a:tabLst>
            </a:pPr>
            <a:r>
              <a:rPr lang="en-US" sz="1400" dirty="0"/>
              <a:t>Court found the error to be clear and obvious, satisfying plain error review.</a:t>
            </a:r>
          </a:p>
        </p:txBody>
      </p:sp>
    </p:spTree>
    <p:extLst>
      <p:ext uri="{BB962C8B-B14F-4D97-AF65-F5344CB8AC3E}">
        <p14:creationId xmlns:p14="http://schemas.microsoft.com/office/powerpoint/2010/main" val="31785816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u="sng" dirty="0"/>
            </a:br>
            <a:r>
              <a:rPr lang="en-US" sz="2800" dirty="0">
                <a:solidFill>
                  <a:schemeClr val="accent2"/>
                </a:solidFill>
              </a:rPr>
              <a:t>§ 2K2.1(b)(6)(B) - “In Connection With”</a:t>
            </a:r>
            <a:endParaRPr lang="en-US" sz="2700" dirty="0">
              <a:solidFill>
                <a:schemeClr val="accent2"/>
              </a:solidFill>
            </a:endParaRPr>
          </a:p>
        </p:txBody>
      </p:sp>
      <p:pic>
        <p:nvPicPr>
          <p:cNvPr id="12" name="Picture 11">
            <a:extLst>
              <a:ext uri="{FF2B5EF4-FFF2-40B4-BE49-F238E27FC236}">
                <a16:creationId xmlns:a16="http://schemas.microsoft.com/office/drawing/2014/main" id="{A2787408-AE5C-05A7-C1D6-B79495FF4903}"/>
              </a:ext>
            </a:extLst>
          </p:cNvPr>
          <p:cNvPicPr>
            <a:picLocks noChangeAspect="1"/>
          </p:cNvPicPr>
          <p:nvPr/>
        </p:nvPicPr>
        <p:blipFill>
          <a:blip r:embed="rId2"/>
          <a:stretch>
            <a:fillRect/>
          </a:stretch>
        </p:blipFill>
        <p:spPr>
          <a:xfrm>
            <a:off x="386974" y="1840518"/>
            <a:ext cx="6048941" cy="3176964"/>
          </a:xfrm>
          <a:prstGeom prst="rect">
            <a:avLst/>
          </a:prstGeom>
        </p:spPr>
      </p:pic>
      <p:pic>
        <p:nvPicPr>
          <p:cNvPr id="9" name="Picture 8">
            <a:extLst>
              <a:ext uri="{FF2B5EF4-FFF2-40B4-BE49-F238E27FC236}">
                <a16:creationId xmlns:a16="http://schemas.microsoft.com/office/drawing/2014/main" id="{4CB92936-307D-34E2-48E6-ECB8765337E7}"/>
              </a:ext>
            </a:extLst>
          </p:cNvPr>
          <p:cNvPicPr>
            <a:picLocks noChangeAspect="1"/>
          </p:cNvPicPr>
          <p:nvPr/>
        </p:nvPicPr>
        <p:blipFill>
          <a:blip r:embed="rId3"/>
          <a:stretch>
            <a:fillRect/>
          </a:stretch>
        </p:blipFill>
        <p:spPr>
          <a:xfrm>
            <a:off x="4349680" y="2799930"/>
            <a:ext cx="6629717" cy="3448470"/>
          </a:xfrm>
          <a:prstGeom prst="rect">
            <a:avLst/>
          </a:prstGeom>
        </p:spPr>
      </p:pic>
    </p:spTree>
    <p:extLst>
      <p:ext uri="{BB962C8B-B14F-4D97-AF65-F5344CB8AC3E}">
        <p14:creationId xmlns:p14="http://schemas.microsoft.com/office/powerpoint/2010/main" val="5143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u="sng" dirty="0"/>
            </a:br>
            <a:r>
              <a:rPr lang="en-US" sz="2800" dirty="0">
                <a:solidFill>
                  <a:schemeClr val="accent2"/>
                </a:solidFill>
              </a:rPr>
              <a:t>§ 2K2.1(b)(6)(B) - “In Connection With”</a:t>
            </a:r>
            <a:endParaRPr lang="en-US" sz="2700" dirty="0">
              <a:solidFill>
                <a:schemeClr val="accent2"/>
              </a:solidFill>
            </a:endParaRP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251976"/>
          </a:xfrm>
        </p:spPr>
        <p:txBody>
          <a:bodyPr>
            <a:normAutofit/>
          </a:bodyPr>
          <a:lstStyle/>
          <a:p>
            <a:r>
              <a:rPr lang="en-US" b="1" i="1" dirty="0">
                <a:solidFill>
                  <a:srgbClr val="3D3D3D"/>
                </a:solidFill>
              </a:rPr>
              <a:t>United States v. Henry</a:t>
            </a:r>
            <a:r>
              <a:rPr lang="en-US" dirty="0">
                <a:solidFill>
                  <a:srgbClr val="3D3D3D"/>
                </a:solidFill>
              </a:rPr>
              <a:t>, 119 F.4th 429 (5th Cir. 2024)</a:t>
            </a:r>
          </a:p>
          <a:p>
            <a:pPr lvl="1"/>
            <a:r>
              <a:rPr lang="en-US" sz="1400" dirty="0">
                <a:solidFill>
                  <a:srgbClr val="3D3D3D"/>
                </a:solidFill>
              </a:rPr>
              <a:t>Reversed enhancement for client who possessed a firearm while in a stolen vehicle due to the “lack of evidence to suggest a relationship between the gun and the stolen car aside from proximity.”</a:t>
            </a:r>
          </a:p>
          <a:p>
            <a:pPr lvl="1"/>
            <a:r>
              <a:rPr lang="en-US" sz="1400" dirty="0">
                <a:solidFill>
                  <a:srgbClr val="3D3D3D"/>
                </a:solidFill>
              </a:rPr>
              <a:t>Government analogized the possession of a stolen vehicle to drug trafficking.</a:t>
            </a:r>
          </a:p>
          <a:p>
            <a:pPr lvl="1"/>
            <a:r>
              <a:rPr lang="en-US" sz="1400" dirty="0">
                <a:solidFill>
                  <a:srgbClr val="3D3D3D"/>
                </a:solidFill>
              </a:rPr>
              <a:t>Court said that is “precisely contrary to the holding of </a:t>
            </a:r>
            <a:r>
              <a:rPr lang="en-US" sz="1400" i="1" dirty="0">
                <a:solidFill>
                  <a:srgbClr val="3D3D3D"/>
                </a:solidFill>
              </a:rPr>
              <a:t>Jeffries:</a:t>
            </a:r>
            <a:r>
              <a:rPr lang="en-US" sz="1400" dirty="0">
                <a:solidFill>
                  <a:srgbClr val="3D3D3D"/>
                </a:solidFill>
              </a:rPr>
              <a:t> that, outside of the context of drug trafficking, ‘no presumption is made’ that a firearm facilitated possession of other contraband just because the two items are in close proximity and both are illegally possessed.”</a:t>
            </a:r>
          </a:p>
          <a:p>
            <a:r>
              <a:rPr lang="en-US" b="1" i="1" dirty="0">
                <a:solidFill>
                  <a:srgbClr val="3D3D3D"/>
                </a:solidFill>
              </a:rPr>
              <a:t>United States v. Cisneros</a:t>
            </a:r>
            <a:r>
              <a:rPr lang="en-US" dirty="0">
                <a:solidFill>
                  <a:srgbClr val="3D3D3D"/>
                </a:solidFill>
              </a:rPr>
              <a:t>, 130 F.4th 472 (5th Cir. 2025)</a:t>
            </a:r>
          </a:p>
          <a:p>
            <a:pPr lvl="1"/>
            <a:r>
              <a:rPr lang="en-US" sz="1400" dirty="0">
                <a:solidFill>
                  <a:srgbClr val="3D3D3D"/>
                </a:solidFill>
              </a:rPr>
              <a:t>Guideline commentary only establishes a presumption of facilitation of drug trafficking offenses when </a:t>
            </a:r>
            <a:r>
              <a:rPr lang="en-US" sz="1400" i="1" dirty="0">
                <a:solidFill>
                  <a:srgbClr val="3D3D3D"/>
                </a:solidFill>
              </a:rPr>
              <a:t>firearms </a:t>
            </a:r>
            <a:r>
              <a:rPr lang="en-US" sz="1400" dirty="0">
                <a:solidFill>
                  <a:srgbClr val="3D3D3D"/>
                </a:solidFill>
              </a:rPr>
              <a:t>are in close proximity to drugs. Does not apply to </a:t>
            </a:r>
            <a:r>
              <a:rPr lang="en-US" sz="1400" i="1" dirty="0">
                <a:solidFill>
                  <a:srgbClr val="3D3D3D"/>
                </a:solidFill>
              </a:rPr>
              <a:t>ammunition.</a:t>
            </a:r>
            <a:endParaRPr lang="en-US" sz="1400" dirty="0">
              <a:solidFill>
                <a:srgbClr val="3D3D3D"/>
              </a:solidFill>
            </a:endParaRPr>
          </a:p>
          <a:p>
            <a:pPr lvl="1"/>
            <a:r>
              <a:rPr lang="en-US" sz="1400" dirty="0">
                <a:solidFill>
                  <a:srgbClr val="3D3D3D"/>
                </a:solidFill>
              </a:rPr>
              <a:t>Relied on </a:t>
            </a:r>
            <a:r>
              <a:rPr lang="en-US" sz="1400" i="1" dirty="0">
                <a:solidFill>
                  <a:srgbClr val="3D3D3D"/>
                </a:solidFill>
              </a:rPr>
              <a:t>United States v. </a:t>
            </a:r>
            <a:r>
              <a:rPr lang="en-US" sz="1400" i="1" dirty="0" err="1">
                <a:solidFill>
                  <a:srgbClr val="3D3D3D"/>
                </a:solidFill>
              </a:rPr>
              <a:t>Eaden</a:t>
            </a:r>
            <a:r>
              <a:rPr lang="en-US" sz="1400" dirty="0">
                <a:solidFill>
                  <a:srgbClr val="3D3D3D"/>
                </a:solidFill>
              </a:rPr>
              <a:t>, 914 F.3d 1004 (5th Cir. 2019), to find plain error.</a:t>
            </a:r>
          </a:p>
          <a:p>
            <a:pPr lvl="1"/>
            <a:r>
              <a:rPr lang="en-US" sz="1400" dirty="0">
                <a:solidFill>
                  <a:srgbClr val="3D3D3D"/>
                </a:solidFill>
              </a:rPr>
              <a:t>“No evidence that the ammunition found in Cisneros’s bedroom was ever plainly visible from any location where drug transactions occurred.”</a:t>
            </a:r>
          </a:p>
          <a:p>
            <a:pPr marL="457200" lvl="1" indent="0">
              <a:buNone/>
            </a:pPr>
            <a:endParaRPr lang="en-US" sz="1400" dirty="0">
              <a:solidFill>
                <a:srgbClr val="3D3D3D"/>
              </a:solidFill>
            </a:endParaRPr>
          </a:p>
        </p:txBody>
      </p:sp>
    </p:spTree>
    <p:extLst>
      <p:ext uri="{BB962C8B-B14F-4D97-AF65-F5344CB8AC3E}">
        <p14:creationId xmlns:p14="http://schemas.microsoft.com/office/powerpoint/2010/main" val="1285446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0E795-8FEB-4FC3-F483-ABF8E9EEAE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B4388F-2170-40EC-13C4-F8BBDB083CE5}"/>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u="sng" dirty="0"/>
            </a:br>
            <a:r>
              <a:rPr lang="en-US" sz="2800" dirty="0">
                <a:solidFill>
                  <a:schemeClr val="accent2"/>
                </a:solidFill>
              </a:rPr>
              <a:t>§ 2K2.1(b)(6)(B) - “In Connection With”</a:t>
            </a:r>
            <a:endParaRPr lang="en-US" sz="2700" dirty="0">
              <a:solidFill>
                <a:schemeClr val="accent2"/>
              </a:solidFill>
            </a:endParaRPr>
          </a:p>
        </p:txBody>
      </p:sp>
      <p:sp>
        <p:nvSpPr>
          <p:cNvPr id="3" name="Content Placeholder 2">
            <a:extLst>
              <a:ext uri="{FF2B5EF4-FFF2-40B4-BE49-F238E27FC236}">
                <a16:creationId xmlns:a16="http://schemas.microsoft.com/office/drawing/2014/main" id="{956579C0-FB14-74DC-0114-66E833AC403C}"/>
              </a:ext>
            </a:extLst>
          </p:cNvPr>
          <p:cNvSpPr>
            <a:spLocks noGrp="1"/>
          </p:cNvSpPr>
          <p:nvPr>
            <p:ph idx="1"/>
          </p:nvPr>
        </p:nvSpPr>
        <p:spPr>
          <a:xfrm>
            <a:off x="677334" y="1789387"/>
            <a:ext cx="8596668" cy="4251976"/>
          </a:xfrm>
        </p:spPr>
        <p:txBody>
          <a:bodyPr>
            <a:normAutofit/>
          </a:bodyPr>
          <a:lstStyle/>
          <a:p>
            <a:pPr marL="0" indent="0">
              <a:buNone/>
            </a:pPr>
            <a:r>
              <a:rPr lang="en-US" b="1" i="1" dirty="0">
                <a:solidFill>
                  <a:srgbClr val="3D3D3D"/>
                </a:solidFill>
              </a:rPr>
              <a:t>United States v. McCree</a:t>
            </a:r>
            <a:r>
              <a:rPr lang="en-US" b="1" dirty="0">
                <a:solidFill>
                  <a:srgbClr val="3D3D3D"/>
                </a:solidFill>
              </a:rPr>
              <a:t>, </a:t>
            </a:r>
            <a:r>
              <a:rPr lang="en-US" dirty="0">
                <a:solidFill>
                  <a:srgbClr val="3D3D3D"/>
                </a:solidFill>
              </a:rPr>
              <a:t>_ F.4th _, 2025 WL 3441688 (5th Cir. Dec. 1, 2025)</a:t>
            </a:r>
          </a:p>
          <a:p>
            <a:pPr lvl="1"/>
            <a:r>
              <a:rPr lang="en-US" sz="1400" dirty="0">
                <a:solidFill>
                  <a:srgbClr val="3D3D3D"/>
                </a:solidFill>
              </a:rPr>
              <a:t>Majority affirmed enhancement based on simultaneous possession of 5 crack rocks and gun.</a:t>
            </a:r>
          </a:p>
          <a:p>
            <a:pPr lvl="1"/>
            <a:r>
              <a:rPr lang="en-US" sz="1400" dirty="0">
                <a:solidFill>
                  <a:srgbClr val="3D3D3D"/>
                </a:solidFill>
              </a:rPr>
              <a:t>Majority “recognize[d] that the record in this case bears resemblance to the records in past decisions” where the Court reversed the enhancement, including </a:t>
            </a:r>
            <a:r>
              <a:rPr lang="en-US" sz="1400" i="1" dirty="0">
                <a:solidFill>
                  <a:srgbClr val="3D3D3D"/>
                </a:solidFill>
              </a:rPr>
              <a:t>Jeffries</a:t>
            </a:r>
            <a:r>
              <a:rPr lang="en-US" sz="1400" dirty="0">
                <a:solidFill>
                  <a:srgbClr val="3D3D3D"/>
                </a:solidFill>
              </a:rPr>
              <a:t> and </a:t>
            </a:r>
            <a:r>
              <a:rPr lang="en-US" sz="1400" i="1" dirty="0">
                <a:solidFill>
                  <a:srgbClr val="3D3D3D"/>
                </a:solidFill>
              </a:rPr>
              <a:t>Henry</a:t>
            </a:r>
            <a:r>
              <a:rPr lang="en-US" sz="1400" dirty="0">
                <a:solidFill>
                  <a:srgbClr val="3D3D3D"/>
                </a:solidFill>
              </a:rPr>
              <a:t>.</a:t>
            </a:r>
          </a:p>
          <a:p>
            <a:pPr lvl="1"/>
            <a:r>
              <a:rPr lang="en-US" sz="1400" dirty="0">
                <a:solidFill>
                  <a:srgbClr val="3D3D3D"/>
                </a:solidFill>
              </a:rPr>
              <a:t>Majority still affirmed on the theory that it could “affirm on any ground supported by the record” and its conclusion that “the district court </a:t>
            </a:r>
            <a:r>
              <a:rPr lang="en-US" sz="1400" i="1" dirty="0">
                <a:solidFill>
                  <a:srgbClr val="3D3D3D"/>
                </a:solidFill>
              </a:rPr>
              <a:t>could have plausibly found</a:t>
            </a:r>
            <a:r>
              <a:rPr lang="en-US" sz="1400" dirty="0">
                <a:solidFill>
                  <a:srgbClr val="3D3D3D"/>
                </a:solidFill>
              </a:rPr>
              <a:t> that McCree intended to sell the crack cocaine,” automatically triggering the enhancement.</a:t>
            </a:r>
          </a:p>
          <a:p>
            <a:pPr lvl="1"/>
            <a:r>
              <a:rPr lang="en-US" sz="1400" dirty="0">
                <a:solidFill>
                  <a:srgbClr val="3D3D3D"/>
                </a:solidFill>
              </a:rPr>
              <a:t>Judge Graves Dissent:</a:t>
            </a:r>
          </a:p>
          <a:p>
            <a:pPr lvl="2"/>
            <a:r>
              <a:rPr lang="en-US" sz="1200" dirty="0">
                <a:solidFill>
                  <a:srgbClr val="3D3D3D"/>
                </a:solidFill>
              </a:rPr>
              <a:t>“[T]he majority makes the unsupported determination that McCree possessed a firearm ‘while also possessing five rocks of crack cocaine, a quantity of drugs that the district court highlighted, and that is greater than the personal-use amount at issue in </a:t>
            </a:r>
            <a:r>
              <a:rPr lang="en-US" sz="1200" i="1" dirty="0">
                <a:solidFill>
                  <a:srgbClr val="3D3D3D"/>
                </a:solidFill>
              </a:rPr>
              <a:t>Jeffries</a:t>
            </a:r>
            <a:r>
              <a:rPr lang="en-US" sz="1200" dirty="0">
                <a:solidFill>
                  <a:srgbClr val="3D3D3D"/>
                </a:solidFill>
              </a:rPr>
              <a:t>.’ The mere fact that </a:t>
            </a:r>
            <a:r>
              <a:rPr lang="en-US" sz="1200" i="1" dirty="0">
                <a:solidFill>
                  <a:srgbClr val="3D3D3D"/>
                </a:solidFill>
              </a:rPr>
              <a:t>Jeffries</a:t>
            </a:r>
            <a:r>
              <a:rPr lang="en-US" sz="1200" dirty="0">
                <a:solidFill>
                  <a:srgbClr val="3D3D3D"/>
                </a:solidFill>
              </a:rPr>
              <a:t> involved one rock of crack cocaine in no way establishes that five rocks is greater than a personal-use amount, and the majority cites no authority for such a proposition. Also, the district court simply referenced the quantity in an attempt to distinguish this case from the one rock in Jeffries and to find that McCree possessed the gun ‘to facilitate the </a:t>
            </a:r>
            <a:r>
              <a:rPr lang="en-US" sz="1200" i="1" dirty="0">
                <a:solidFill>
                  <a:srgbClr val="3D3D3D"/>
                </a:solidFill>
              </a:rPr>
              <a:t>possession</a:t>
            </a:r>
            <a:r>
              <a:rPr lang="en-US" sz="1200" dirty="0">
                <a:solidFill>
                  <a:srgbClr val="3D3D3D"/>
                </a:solidFill>
              </a:rPr>
              <a:t> of those five rocks of crack cocaine.’ (Emphasis added). The district court did not find that McCree was intending to distribute.”</a:t>
            </a:r>
          </a:p>
          <a:p>
            <a:pPr lvl="2"/>
            <a:r>
              <a:rPr lang="en-US" sz="1200" dirty="0">
                <a:solidFill>
                  <a:srgbClr val="3D3D3D"/>
                </a:solidFill>
              </a:rPr>
              <a:t>Identifies helpful caselaw for disputes about whether a particular drug quantity supports a finding of drug trafficking as opposed to mere possession.</a:t>
            </a:r>
          </a:p>
          <a:p>
            <a:pPr lvl="2"/>
            <a:endParaRPr lang="en-US" sz="1400" dirty="0">
              <a:solidFill>
                <a:srgbClr val="3D3D3D"/>
              </a:solidFill>
            </a:endParaRPr>
          </a:p>
        </p:txBody>
      </p:sp>
    </p:spTree>
    <p:extLst>
      <p:ext uri="{BB962C8B-B14F-4D97-AF65-F5344CB8AC3E}">
        <p14:creationId xmlns:p14="http://schemas.microsoft.com/office/powerpoint/2010/main" val="2727658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85962-AD67-53CF-67D5-A81DCE0BB70E}"/>
              </a:ext>
            </a:extLst>
          </p:cNvPr>
          <p:cNvSpPr>
            <a:spLocks noGrp="1"/>
          </p:cNvSpPr>
          <p:nvPr>
            <p:ph type="title"/>
          </p:nvPr>
        </p:nvSpPr>
        <p:spPr>
          <a:xfrm>
            <a:off x="677334" y="609600"/>
            <a:ext cx="8596668" cy="2031124"/>
          </a:xfrm>
        </p:spPr>
        <p:txBody>
          <a:bodyPr>
            <a:normAutofit/>
          </a:bodyPr>
          <a:lstStyle/>
          <a:p>
            <a:pPr algn="ctr"/>
            <a:r>
              <a:rPr lang="en-US" u="sng" dirty="0"/>
              <a:t>Sentencing Guideline Issues</a:t>
            </a:r>
            <a:br>
              <a:rPr lang="en-US" u="sng" dirty="0"/>
            </a:br>
            <a:r>
              <a:rPr lang="en-US" sz="2800" dirty="0">
                <a:solidFill>
                  <a:schemeClr val="accent2"/>
                </a:solidFill>
              </a:rPr>
              <a:t>Self-Defense</a:t>
            </a:r>
            <a:endParaRPr lang="en-US" sz="2700" dirty="0">
              <a:solidFill>
                <a:schemeClr val="accent2"/>
              </a:solidFill>
            </a:endParaRPr>
          </a:p>
        </p:txBody>
      </p:sp>
      <p:sp>
        <p:nvSpPr>
          <p:cNvPr id="3" name="Content Placeholder 2">
            <a:extLst>
              <a:ext uri="{FF2B5EF4-FFF2-40B4-BE49-F238E27FC236}">
                <a16:creationId xmlns:a16="http://schemas.microsoft.com/office/drawing/2014/main" id="{543F91F1-2B86-29A3-CEB2-2020DBC67027}"/>
              </a:ext>
            </a:extLst>
          </p:cNvPr>
          <p:cNvSpPr>
            <a:spLocks noGrp="1"/>
          </p:cNvSpPr>
          <p:nvPr>
            <p:ph idx="1"/>
          </p:nvPr>
        </p:nvSpPr>
        <p:spPr>
          <a:xfrm>
            <a:off x="677334" y="1789387"/>
            <a:ext cx="8596668" cy="4658710"/>
          </a:xfrm>
        </p:spPr>
        <p:txBody>
          <a:bodyPr>
            <a:normAutofit/>
          </a:bodyPr>
          <a:lstStyle/>
          <a:p>
            <a:r>
              <a:rPr lang="en-US" b="1" i="1" dirty="0">
                <a:solidFill>
                  <a:srgbClr val="3D3D3D"/>
                </a:solidFill>
              </a:rPr>
              <a:t>United States v. Santiago</a:t>
            </a:r>
            <a:r>
              <a:rPr lang="en-US" dirty="0">
                <a:solidFill>
                  <a:srgbClr val="3D3D3D"/>
                </a:solidFill>
              </a:rPr>
              <a:t>, 96 F.4th 834 (5th Cir. 2024)</a:t>
            </a:r>
          </a:p>
          <a:p>
            <a:pPr lvl="1"/>
            <a:r>
              <a:rPr lang="en-US" sz="1400" dirty="0">
                <a:solidFill>
                  <a:srgbClr val="3D3D3D"/>
                </a:solidFill>
              </a:rPr>
              <a:t>Santiago was among a group of people who were selling marijuana from a hotel, got ambushed by robbers, and returned fire.</a:t>
            </a:r>
          </a:p>
          <a:p>
            <a:pPr lvl="1"/>
            <a:r>
              <a:rPr lang="en-US" sz="1400" dirty="0">
                <a:solidFill>
                  <a:srgbClr val="3D3D3D"/>
                </a:solidFill>
              </a:rPr>
              <a:t>District court applied § 2K2.1(c)(1)(A) cross-reference to attempted murder. </a:t>
            </a:r>
          </a:p>
          <a:p>
            <a:pPr lvl="1"/>
            <a:r>
              <a:rPr lang="en-US" sz="1400" dirty="0">
                <a:solidFill>
                  <a:srgbClr val="3D3D3D"/>
                </a:solidFill>
              </a:rPr>
              <a:t>Fifth Circuit reversed. Found that Santiago “met his burden of production” to show that he acted in self-defense, and government never provided proof to rebut his claim. </a:t>
            </a:r>
          </a:p>
          <a:p>
            <a:pPr lvl="1"/>
            <a:r>
              <a:rPr lang="en-US" sz="1400" i="1" dirty="0">
                <a:solidFill>
                  <a:srgbClr val="3D3D3D"/>
                </a:solidFill>
              </a:rPr>
              <a:t>Provocation</a:t>
            </a:r>
            <a:r>
              <a:rPr lang="en-US" sz="1400" dirty="0">
                <a:solidFill>
                  <a:srgbClr val="3D3D3D"/>
                </a:solidFill>
              </a:rPr>
              <a:t> required to preclude self-defense under the criterion requiring that the defendant did not “recklessly or negligently place[] himself in a situation in which it was probable that he would be forced to choose the criminal conduct.”</a:t>
            </a:r>
          </a:p>
          <a:p>
            <a:pPr lvl="1"/>
            <a:endParaRPr lang="en-US" sz="1400" dirty="0">
              <a:solidFill>
                <a:srgbClr val="3D3D3D"/>
              </a:solidFill>
            </a:endParaRPr>
          </a:p>
          <a:p>
            <a:r>
              <a:rPr lang="en-US" b="1" i="1" dirty="0">
                <a:solidFill>
                  <a:srgbClr val="3D3D3D"/>
                </a:solidFill>
              </a:rPr>
              <a:t>United States v. Bell</a:t>
            </a:r>
            <a:r>
              <a:rPr lang="en-US" dirty="0">
                <a:solidFill>
                  <a:srgbClr val="3D3D3D"/>
                </a:solidFill>
              </a:rPr>
              <a:t>, No. 23-50755, 2025 WL 655802 (5th Cir. Feb. 28, 2025)</a:t>
            </a:r>
          </a:p>
          <a:p>
            <a:pPr lvl="1"/>
            <a:r>
              <a:rPr lang="en-US" sz="1400" dirty="0">
                <a:solidFill>
                  <a:srgbClr val="3D3D3D"/>
                </a:solidFill>
              </a:rPr>
              <a:t>District court denied acceptance-of-responsibility reduction based on pre-sentencing jail fight.</a:t>
            </a:r>
          </a:p>
          <a:p>
            <a:pPr lvl="1"/>
            <a:r>
              <a:rPr lang="en-US" sz="1400" dirty="0">
                <a:solidFill>
                  <a:srgbClr val="3D3D3D"/>
                </a:solidFill>
              </a:rPr>
              <a:t>Fifth Circuit reversed, citing uncontested evidence that Bell acted in self-defense, “which would negate the criminality of his conduct, insofar as it is present.” (citing </a:t>
            </a:r>
            <a:r>
              <a:rPr lang="en-US" sz="1400" i="1" dirty="0">
                <a:solidFill>
                  <a:srgbClr val="3D3D3D"/>
                </a:solidFill>
              </a:rPr>
              <a:t>Santiago</a:t>
            </a:r>
            <a:r>
              <a:rPr lang="en-US" sz="1400" dirty="0">
                <a:solidFill>
                  <a:srgbClr val="3D3D3D"/>
                </a:solidFill>
              </a:rPr>
              <a:t>)</a:t>
            </a:r>
          </a:p>
        </p:txBody>
      </p:sp>
    </p:spTree>
    <p:extLst>
      <p:ext uri="{BB962C8B-B14F-4D97-AF65-F5344CB8AC3E}">
        <p14:creationId xmlns:p14="http://schemas.microsoft.com/office/powerpoint/2010/main" val="1609153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723E8-EA6E-75A9-31B3-F82DAACA3B6A}"/>
              </a:ext>
            </a:extLst>
          </p:cNvPr>
          <p:cNvSpPr>
            <a:spLocks noGrp="1"/>
          </p:cNvSpPr>
          <p:nvPr>
            <p:ph type="title"/>
          </p:nvPr>
        </p:nvSpPr>
        <p:spPr/>
        <p:txBody>
          <a:bodyPr/>
          <a:lstStyle/>
          <a:p>
            <a:pPr algn="ctr"/>
            <a:r>
              <a:rPr lang="en-US" u="sng" dirty="0"/>
              <a:t>Sentencing Guideline Issues</a:t>
            </a:r>
            <a:br>
              <a:rPr lang="en-US" u="sng" dirty="0"/>
            </a:br>
            <a:r>
              <a:rPr lang="en-US" sz="2800" dirty="0">
                <a:solidFill>
                  <a:schemeClr val="accent2"/>
                </a:solidFill>
              </a:rPr>
              <a:t>§ 2D1.1(b)(12) – Maintaining a Drug Premises</a:t>
            </a:r>
            <a:endParaRPr lang="en-US" sz="2800" dirty="0"/>
          </a:p>
        </p:txBody>
      </p:sp>
      <p:sp>
        <p:nvSpPr>
          <p:cNvPr id="3" name="Content Placeholder 2">
            <a:extLst>
              <a:ext uri="{FF2B5EF4-FFF2-40B4-BE49-F238E27FC236}">
                <a16:creationId xmlns:a16="http://schemas.microsoft.com/office/drawing/2014/main" id="{990E8492-5DD5-0EFF-09EA-3BF8AC839441}"/>
              </a:ext>
            </a:extLst>
          </p:cNvPr>
          <p:cNvSpPr>
            <a:spLocks noGrp="1"/>
          </p:cNvSpPr>
          <p:nvPr>
            <p:ph idx="1"/>
          </p:nvPr>
        </p:nvSpPr>
        <p:spPr/>
        <p:txBody>
          <a:bodyPr>
            <a:normAutofit/>
          </a:bodyPr>
          <a:lstStyle/>
          <a:p>
            <a:r>
              <a:rPr lang="en-US" b="1" i="1" dirty="0">
                <a:latin typeface="Trebuchet MS (body)"/>
              </a:rPr>
              <a:t>United States v. Le</a:t>
            </a:r>
            <a:r>
              <a:rPr lang="en-US" b="1" dirty="0">
                <a:latin typeface="Trebuchet MS (body)"/>
              </a:rPr>
              <a:t>, </a:t>
            </a:r>
            <a:r>
              <a:rPr lang="en-US" dirty="0">
                <a:latin typeface="Trebuchet MS (body)"/>
              </a:rPr>
              <a:t>126 F.4th 373 (5th Cir. 2025) </a:t>
            </a:r>
          </a:p>
          <a:p>
            <a:pPr lvl="1"/>
            <a:r>
              <a:rPr lang="en-US" u="sng" dirty="0">
                <a:latin typeface="Trebuchet MS (body)"/>
              </a:rPr>
              <a:t>Held</a:t>
            </a:r>
            <a:r>
              <a:rPr lang="en-US" dirty="0">
                <a:latin typeface="Trebuchet MS (body)"/>
              </a:rPr>
              <a:t>: insufficient evidence that D maintained the motorcycle shop for the purpose of distributing drugs. </a:t>
            </a:r>
          </a:p>
          <a:p>
            <a:pPr lvl="1"/>
            <a:r>
              <a:rPr lang="en-US" dirty="0">
                <a:latin typeface="Trebuchet MS (body)"/>
              </a:rPr>
              <a:t>The conclusory statement in factual basis that D and a codefendant used and maintained the shop as a drug premises, was not enough. </a:t>
            </a:r>
            <a:endParaRPr lang="en-US" sz="1800" dirty="0">
              <a:latin typeface="Trebuchet MS (body)"/>
            </a:endParaRPr>
          </a:p>
          <a:p>
            <a:endParaRPr lang="en-US" sz="1000" dirty="0">
              <a:latin typeface="Trebuchet MS (body)"/>
            </a:endParaRPr>
          </a:p>
          <a:p>
            <a:r>
              <a:rPr lang="en-US" b="1" i="1" dirty="0">
                <a:latin typeface="Trebuchet MS (body)"/>
              </a:rPr>
              <a:t>United States v. Wesley</a:t>
            </a:r>
            <a:r>
              <a:rPr lang="en-US" b="1" dirty="0">
                <a:latin typeface="Trebuchet MS (body)"/>
              </a:rPr>
              <a:t>, </a:t>
            </a:r>
            <a:r>
              <a:rPr lang="en-US" dirty="0">
                <a:latin typeface="Trebuchet MS (body)"/>
              </a:rPr>
              <a:t>123 F.4th 423 (5th Cir. 2024)</a:t>
            </a:r>
          </a:p>
          <a:p>
            <a:pPr lvl="1"/>
            <a:r>
              <a:rPr lang="en-US" u="sng" dirty="0">
                <a:latin typeface="Trebuchet MS (body)"/>
              </a:rPr>
              <a:t>Held</a:t>
            </a:r>
            <a:r>
              <a:rPr lang="en-US" dirty="0">
                <a:latin typeface="Trebuchet MS (body)"/>
              </a:rPr>
              <a:t>: D had sufficient unrestricted and exclusive access and control over house he used to conduct drug sales, and thus district court did not clearly err in finding that D maintained premises within meaning of USSG § 2D1.1(b)(12) enhancement</a:t>
            </a:r>
          </a:p>
          <a:p>
            <a:pPr lvl="1"/>
            <a:r>
              <a:rPr lang="en-US" dirty="0">
                <a:latin typeface="Trebuchet MS (body)"/>
              </a:rPr>
              <a:t>Although D did not own or rent house, he had a key, distributed drugs alone from the house without the aid of others, and was seen using the house multiple times. </a:t>
            </a:r>
          </a:p>
          <a:p>
            <a:pPr lvl="1"/>
            <a:endParaRPr lang="en-US" dirty="0"/>
          </a:p>
          <a:p>
            <a:endParaRPr lang="en-US" dirty="0">
              <a:latin typeface="Georgia" panose="02040502050405020303" pitchFamily="18" charset="0"/>
            </a:endParaRPr>
          </a:p>
          <a:p>
            <a:endParaRPr lang="en-US" dirty="0"/>
          </a:p>
        </p:txBody>
      </p:sp>
    </p:spTree>
    <p:extLst>
      <p:ext uri="{BB962C8B-B14F-4D97-AF65-F5344CB8AC3E}">
        <p14:creationId xmlns:p14="http://schemas.microsoft.com/office/powerpoint/2010/main" val="35666834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31C24-202E-8C09-364E-609CDEB3D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E35B33-7CAE-543B-053D-DD35EAA052B0}"/>
              </a:ext>
            </a:extLst>
          </p:cNvPr>
          <p:cNvSpPr>
            <a:spLocks noGrp="1"/>
          </p:cNvSpPr>
          <p:nvPr>
            <p:ph type="title"/>
          </p:nvPr>
        </p:nvSpPr>
        <p:spPr/>
        <p:txBody>
          <a:bodyPr/>
          <a:lstStyle/>
          <a:p>
            <a:pPr algn="ctr"/>
            <a:r>
              <a:rPr lang="en-US" u="sng" dirty="0"/>
              <a:t>Sentencing Guideline Issues</a:t>
            </a:r>
            <a:br>
              <a:rPr lang="en-US" u="sng" dirty="0"/>
            </a:br>
            <a:r>
              <a:rPr lang="en-US" sz="2800" dirty="0">
                <a:solidFill>
                  <a:schemeClr val="accent2"/>
                </a:solidFill>
              </a:rPr>
              <a:t>§ 2D1.1(b)(12) – Maintaining a Drug Premises</a:t>
            </a:r>
            <a:endParaRPr lang="en-US" sz="2800" dirty="0"/>
          </a:p>
        </p:txBody>
      </p:sp>
      <p:sp>
        <p:nvSpPr>
          <p:cNvPr id="3" name="Content Placeholder 2">
            <a:extLst>
              <a:ext uri="{FF2B5EF4-FFF2-40B4-BE49-F238E27FC236}">
                <a16:creationId xmlns:a16="http://schemas.microsoft.com/office/drawing/2014/main" id="{48295A31-861C-6901-BB3F-59EDDBCF3733}"/>
              </a:ext>
            </a:extLst>
          </p:cNvPr>
          <p:cNvSpPr>
            <a:spLocks noGrp="1"/>
          </p:cNvSpPr>
          <p:nvPr>
            <p:ph idx="1"/>
          </p:nvPr>
        </p:nvSpPr>
        <p:spPr/>
        <p:txBody>
          <a:bodyPr>
            <a:normAutofit/>
          </a:bodyPr>
          <a:lstStyle/>
          <a:p>
            <a:pPr marL="0" indent="0">
              <a:buNone/>
            </a:pPr>
            <a:r>
              <a:rPr lang="en-US" b="1" i="1" dirty="0">
                <a:latin typeface="Trebuchet MS (body)"/>
              </a:rPr>
              <a:t>United States v. Castro</a:t>
            </a:r>
            <a:r>
              <a:rPr lang="en-US" b="1" dirty="0">
                <a:latin typeface="Trebuchet MS (body)"/>
              </a:rPr>
              <a:t>, </a:t>
            </a:r>
            <a:r>
              <a:rPr lang="en-US" dirty="0">
                <a:latin typeface="Trebuchet MS (body)"/>
              </a:rPr>
              <a:t>_ F.4th _, 2025 WL 3275604 (5th Cir. Nov. 25, 2025) </a:t>
            </a:r>
          </a:p>
          <a:p>
            <a:r>
              <a:rPr lang="en-US" u="sng" dirty="0">
                <a:latin typeface="Trebuchet MS (body)"/>
              </a:rPr>
              <a:t>Held</a:t>
            </a:r>
            <a:r>
              <a:rPr lang="en-US" dirty="0">
                <a:latin typeface="Trebuchet MS (body)"/>
              </a:rPr>
              <a:t>: No clear error in finding that “</a:t>
            </a:r>
            <a:r>
              <a:rPr lang="en-US" b="0" i="0" dirty="0">
                <a:solidFill>
                  <a:srgbClr val="1F1F1F"/>
                </a:solidFill>
                <a:effectLst/>
                <a:latin typeface="Trebuchet MS (body)"/>
              </a:rPr>
              <a:t>the act of storing drug </a:t>
            </a:r>
            <a:r>
              <a:rPr lang="en-US" b="0" i="1" dirty="0">
                <a:solidFill>
                  <a:srgbClr val="1F1F1F"/>
                </a:solidFill>
                <a:effectLst/>
                <a:latin typeface="Trebuchet MS (body)"/>
              </a:rPr>
              <a:t>proceeds</a:t>
            </a:r>
            <a:r>
              <a:rPr lang="en-US" b="0" i="0" dirty="0">
                <a:solidFill>
                  <a:srgbClr val="1F1F1F"/>
                </a:solidFill>
                <a:effectLst/>
                <a:latin typeface="Trebuchet MS (body)"/>
              </a:rPr>
              <a:t> falls within an expansive view of ‘distributing’” a controlled substance. </a:t>
            </a:r>
          </a:p>
          <a:p>
            <a:pPr lvl="1"/>
            <a:r>
              <a:rPr lang="en-US" dirty="0">
                <a:latin typeface="Trebuchet MS (body)"/>
              </a:rPr>
              <a:t>Defendant pleaded guilty to a drug conspiracy and admitted to using an apartment “in furtherance of his drug trafficking activities.” </a:t>
            </a:r>
          </a:p>
          <a:p>
            <a:pPr lvl="1"/>
            <a:r>
              <a:rPr lang="en-US" dirty="0">
                <a:latin typeface="Trebuchet MS (body)"/>
              </a:rPr>
              <a:t>In searching the apartment, police had located over $1 million in cash, a gold-plated handgun, and expensive jewelry in a closet, and the defendant admitted the valuables “were the proceeds of his cocaine trafficking enterprise.” </a:t>
            </a:r>
            <a:br>
              <a:rPr lang="en-US" dirty="0">
                <a:latin typeface="Trebuchet MS (body)"/>
              </a:rPr>
            </a:br>
            <a:r>
              <a:rPr lang="en-US" dirty="0">
                <a:latin typeface="Trebuchet MS (body)"/>
              </a:rPr>
              <a:t>No indication drugs were ever in the apartment.</a:t>
            </a:r>
          </a:p>
          <a:p>
            <a:pPr lvl="1"/>
            <a:r>
              <a:rPr lang="en-US" dirty="0">
                <a:latin typeface="Trebuchet MS (body)"/>
              </a:rPr>
              <a:t>Judge Dennis dissented.</a:t>
            </a:r>
          </a:p>
          <a:p>
            <a:r>
              <a:rPr lang="en-US" u="sng" dirty="0">
                <a:latin typeface="Trebuchet MS (body)"/>
              </a:rPr>
              <a:t>Also Held</a:t>
            </a:r>
            <a:r>
              <a:rPr lang="en-US" dirty="0">
                <a:latin typeface="Trebuchet MS (body)"/>
              </a:rPr>
              <a:t>: Proximity of a firearm to drug </a:t>
            </a:r>
            <a:r>
              <a:rPr lang="en-US" i="1" dirty="0">
                <a:latin typeface="Trebuchet MS (body)"/>
              </a:rPr>
              <a:t>proceeds</a:t>
            </a:r>
            <a:r>
              <a:rPr lang="en-US" dirty="0">
                <a:latin typeface="Trebuchet MS (body)"/>
              </a:rPr>
              <a:t> provides sufficient nexus for “in connection with” enhancement.</a:t>
            </a:r>
          </a:p>
          <a:p>
            <a:endParaRPr lang="en-US" sz="1000" dirty="0">
              <a:latin typeface="Trebuchet MS (body)"/>
            </a:endParaRPr>
          </a:p>
          <a:p>
            <a:endParaRPr lang="en-US" dirty="0">
              <a:latin typeface="Georgia" panose="02040502050405020303" pitchFamily="18" charset="0"/>
            </a:endParaRPr>
          </a:p>
          <a:p>
            <a:endParaRPr lang="en-US" dirty="0"/>
          </a:p>
        </p:txBody>
      </p:sp>
    </p:spTree>
    <p:extLst>
      <p:ext uri="{BB962C8B-B14F-4D97-AF65-F5344CB8AC3E}">
        <p14:creationId xmlns:p14="http://schemas.microsoft.com/office/powerpoint/2010/main" val="38722801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91D6225-8E2D-4604-028B-F1947673AC51}"/>
              </a:ext>
            </a:extLst>
          </p:cNvPr>
          <p:cNvSpPr>
            <a:spLocks noGrp="1"/>
          </p:cNvSpPr>
          <p:nvPr>
            <p:ph type="title"/>
          </p:nvPr>
        </p:nvSpPr>
        <p:spPr>
          <a:xfrm>
            <a:off x="677334" y="609600"/>
            <a:ext cx="8596668" cy="1320800"/>
          </a:xfrm>
        </p:spPr>
        <p:txBody>
          <a:bodyPr/>
          <a:lstStyle/>
          <a:p>
            <a:pPr algn="ctr"/>
            <a:r>
              <a:rPr lang="en-US" u="sng" dirty="0"/>
              <a:t>Sentencing Guideline Issues</a:t>
            </a:r>
            <a:br>
              <a:rPr lang="en-US" u="sng" dirty="0"/>
            </a:br>
            <a:r>
              <a:rPr lang="en-US" sz="2800" dirty="0">
                <a:solidFill>
                  <a:schemeClr val="accent2"/>
                </a:solidFill>
              </a:rPr>
              <a:t>Financial Crimes</a:t>
            </a:r>
            <a:endParaRPr lang="en-US" sz="2800" dirty="0"/>
          </a:p>
        </p:txBody>
      </p:sp>
      <p:sp>
        <p:nvSpPr>
          <p:cNvPr id="8" name="Content Placeholder 2">
            <a:extLst>
              <a:ext uri="{FF2B5EF4-FFF2-40B4-BE49-F238E27FC236}">
                <a16:creationId xmlns:a16="http://schemas.microsoft.com/office/drawing/2014/main" id="{A90E4449-602A-38CB-7BC2-912A5D6116F3}"/>
              </a:ext>
            </a:extLst>
          </p:cNvPr>
          <p:cNvSpPr>
            <a:spLocks noGrp="1"/>
          </p:cNvSpPr>
          <p:nvPr>
            <p:ph idx="1"/>
          </p:nvPr>
        </p:nvSpPr>
        <p:spPr>
          <a:xfrm>
            <a:off x="677863" y="2160588"/>
            <a:ext cx="8596312" cy="3881437"/>
          </a:xfrm>
        </p:spPr>
        <p:txBody>
          <a:bodyPr>
            <a:normAutofit/>
          </a:bodyPr>
          <a:lstStyle/>
          <a:p>
            <a:pPr marL="0" indent="0">
              <a:buNone/>
            </a:pPr>
            <a:r>
              <a:rPr lang="en-US" sz="2000" b="1" i="1" dirty="0">
                <a:latin typeface="Trebuchet MS (body)"/>
              </a:rPr>
              <a:t>United States v. Ritchey</a:t>
            </a:r>
            <a:r>
              <a:rPr lang="en-US" sz="2000" dirty="0">
                <a:latin typeface="Trebuchet MS (body)"/>
              </a:rPr>
              <a:t>, 117 F.4th 762 (5th Cir. 2024) </a:t>
            </a:r>
          </a:p>
          <a:p>
            <a:pPr lvl="1">
              <a:spcBef>
                <a:spcPts val="1800"/>
              </a:spcBef>
            </a:pPr>
            <a:r>
              <a:rPr lang="en-US" sz="1800" u="sng" dirty="0">
                <a:latin typeface="Trebuchet MS (body)"/>
              </a:rPr>
              <a:t>Held</a:t>
            </a:r>
            <a:r>
              <a:rPr lang="en-US" sz="1800" dirty="0">
                <a:latin typeface="Trebuchet MS (body)"/>
              </a:rPr>
              <a:t>: District court improperly calculated loss amount under USSG § 2B1.1 by not taking “realistic, economic approach” to estimating fair market value of items defendant sold at inflated price. </a:t>
            </a:r>
          </a:p>
          <a:p>
            <a:pPr lvl="1">
              <a:spcBef>
                <a:spcPts val="1800"/>
              </a:spcBef>
            </a:pPr>
            <a:r>
              <a:rPr lang="en-US" sz="1800" dirty="0">
                <a:latin typeface="Trebuchet MS (body)"/>
              </a:rPr>
              <a:t>Conspiracy to defraud US in connection with a scheme to overcharge the VA for medical supplies during the pandemic. </a:t>
            </a:r>
          </a:p>
          <a:p>
            <a:pPr lvl="1">
              <a:spcBef>
                <a:spcPts val="1800"/>
              </a:spcBef>
            </a:pPr>
            <a:r>
              <a:rPr lang="en-US" sz="1800" dirty="0">
                <a:latin typeface="Trebuchet MS (body)"/>
              </a:rPr>
              <a:t>Loss = Amount paid by the VA </a:t>
            </a:r>
            <a:r>
              <a:rPr lang="en-US" sz="1800" i="1" dirty="0">
                <a:latin typeface="Trebuchet MS (body)"/>
              </a:rPr>
              <a:t>minus </a:t>
            </a:r>
            <a:r>
              <a:rPr lang="en-US" sz="1800" dirty="0">
                <a:latin typeface="Trebuchet MS (body)"/>
              </a:rPr>
              <a:t>Fair Market Value.</a:t>
            </a:r>
          </a:p>
          <a:p>
            <a:pPr lvl="1">
              <a:spcBef>
                <a:spcPts val="1800"/>
              </a:spcBef>
            </a:pPr>
            <a:r>
              <a:rPr lang="en-US" sz="1800" dirty="0">
                <a:latin typeface="Trebuchet MS (body)"/>
              </a:rPr>
              <a:t>District court calculated FMV based on pre-pandemic prices, which was error. District court “overemphasized its discretion as factfinder at the expense of economic analysis.”</a:t>
            </a:r>
          </a:p>
          <a:p>
            <a:endParaRPr lang="en-US" sz="1050" dirty="0">
              <a:latin typeface="Trebuchet MS (body)"/>
            </a:endParaRPr>
          </a:p>
          <a:p>
            <a:endParaRPr lang="en-US" dirty="0"/>
          </a:p>
        </p:txBody>
      </p:sp>
    </p:spTree>
    <p:extLst>
      <p:ext uri="{BB962C8B-B14F-4D97-AF65-F5344CB8AC3E}">
        <p14:creationId xmlns:p14="http://schemas.microsoft.com/office/powerpoint/2010/main" val="1612012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07FE9-F0F5-BED5-D0E4-F8EF01140AB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BD9AE79-432B-DE1F-FB44-0E61C61A32C1}"/>
              </a:ext>
            </a:extLst>
          </p:cNvPr>
          <p:cNvSpPr>
            <a:spLocks noGrp="1"/>
          </p:cNvSpPr>
          <p:nvPr>
            <p:ph type="title"/>
          </p:nvPr>
        </p:nvSpPr>
        <p:spPr>
          <a:xfrm>
            <a:off x="677334" y="609600"/>
            <a:ext cx="8596668" cy="1320800"/>
          </a:xfrm>
        </p:spPr>
        <p:txBody>
          <a:bodyPr/>
          <a:lstStyle/>
          <a:p>
            <a:pPr algn="ctr"/>
            <a:r>
              <a:rPr lang="en-US" u="sng" dirty="0"/>
              <a:t>Sentencing Guideline Issues</a:t>
            </a:r>
            <a:br>
              <a:rPr lang="en-US" u="sng" dirty="0"/>
            </a:br>
            <a:r>
              <a:rPr lang="en-US" sz="2800" dirty="0">
                <a:solidFill>
                  <a:schemeClr val="accent2"/>
                </a:solidFill>
              </a:rPr>
              <a:t>Financial Crimes</a:t>
            </a:r>
            <a:endParaRPr lang="en-US" sz="2800" dirty="0"/>
          </a:p>
        </p:txBody>
      </p:sp>
      <p:sp>
        <p:nvSpPr>
          <p:cNvPr id="8" name="Content Placeholder 2">
            <a:extLst>
              <a:ext uri="{FF2B5EF4-FFF2-40B4-BE49-F238E27FC236}">
                <a16:creationId xmlns:a16="http://schemas.microsoft.com/office/drawing/2014/main" id="{FF5DEF87-E610-7F18-A061-01B93E692FD4}"/>
              </a:ext>
            </a:extLst>
          </p:cNvPr>
          <p:cNvSpPr>
            <a:spLocks noGrp="1"/>
          </p:cNvSpPr>
          <p:nvPr>
            <p:ph idx="1"/>
          </p:nvPr>
        </p:nvSpPr>
        <p:spPr>
          <a:xfrm>
            <a:off x="677863" y="2160588"/>
            <a:ext cx="8596312" cy="3881437"/>
          </a:xfrm>
        </p:spPr>
        <p:txBody>
          <a:bodyPr>
            <a:normAutofit/>
          </a:bodyPr>
          <a:lstStyle/>
          <a:p>
            <a:pPr marL="0" indent="0">
              <a:buNone/>
            </a:pPr>
            <a:r>
              <a:rPr lang="en-US" sz="2000" b="1" i="1" dirty="0">
                <a:latin typeface="Trebuchet MS (body)"/>
              </a:rPr>
              <a:t>United States v. Day</a:t>
            </a:r>
            <a:r>
              <a:rPr lang="en-US" sz="2000" dirty="0">
                <a:latin typeface="Trebuchet MS (body)"/>
              </a:rPr>
              <a:t>, 117 F.4th 622 (5th Cir. 2024)</a:t>
            </a:r>
          </a:p>
          <a:p>
            <a:pPr lvl="1">
              <a:spcBef>
                <a:spcPts val="1800"/>
              </a:spcBef>
            </a:pPr>
            <a:r>
              <a:rPr lang="en-US" sz="1800" u="sng" dirty="0">
                <a:latin typeface="Trebuchet MS (body)"/>
              </a:rPr>
              <a:t>Held</a:t>
            </a:r>
            <a:r>
              <a:rPr lang="en-US" sz="1800" dirty="0">
                <a:latin typeface="Trebuchet MS (body)"/>
              </a:rPr>
              <a:t>: Insufficient evidence for six-level enhancement under USSG § 2B1.1(b)(2)(C) for causing substantial financial hardship to 25 or more victims. </a:t>
            </a:r>
          </a:p>
          <a:p>
            <a:pPr lvl="1">
              <a:spcBef>
                <a:spcPts val="1800"/>
              </a:spcBef>
            </a:pPr>
            <a:r>
              <a:rPr lang="en-US" sz="1800" dirty="0">
                <a:latin typeface="Trebuchet MS (body)"/>
              </a:rPr>
              <a:t>District court did not assess whether the loss “significantly impacted the victim’s resources,” relying instead on the loss amount alone.</a:t>
            </a:r>
          </a:p>
          <a:p>
            <a:pPr lvl="1">
              <a:spcBef>
                <a:spcPts val="1800"/>
              </a:spcBef>
            </a:pPr>
            <a:r>
              <a:rPr lang="en-US" sz="1800" dirty="0">
                <a:latin typeface="Trebuchet MS (body)"/>
              </a:rPr>
              <a:t>Fifth Circuit acknowledged that—in an appropriate case—a district court could</a:t>
            </a:r>
            <a:r>
              <a:rPr lang="en-US" sz="1800" i="1" dirty="0">
                <a:latin typeface="Trebuchet MS (body)"/>
              </a:rPr>
              <a:t> </a:t>
            </a:r>
            <a:r>
              <a:rPr lang="en-US" sz="1800" dirty="0">
                <a:latin typeface="Trebuchet MS (body)"/>
              </a:rPr>
              <a:t>rely on evidence of “a pattern of substantial financial hardship” to “infer 25 or more victims” under 2B1.1(b)(2). But “that is not what happened here.” </a:t>
            </a:r>
            <a:endParaRPr lang="en-US" sz="1800" dirty="0"/>
          </a:p>
          <a:p>
            <a:endParaRPr lang="en-US" dirty="0">
              <a:latin typeface="Georgia" panose="02040502050405020303" pitchFamily="18" charset="0"/>
            </a:endParaRPr>
          </a:p>
          <a:p>
            <a:endParaRPr lang="en-US" dirty="0"/>
          </a:p>
        </p:txBody>
      </p:sp>
    </p:spTree>
    <p:extLst>
      <p:ext uri="{BB962C8B-B14F-4D97-AF65-F5344CB8AC3E}">
        <p14:creationId xmlns:p14="http://schemas.microsoft.com/office/powerpoint/2010/main" val="733620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C681E8-8607-6149-B7C9-5106EDA329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dirty="0"/>
              <a:t>FIFTH CIRCUIT UPDATE:</a:t>
            </a:r>
          </a:p>
        </p:txBody>
      </p:sp>
      <p:sp>
        <p:nvSpPr>
          <p:cNvPr id="5" name="Text Placeholder 4">
            <a:extLst>
              <a:ext uri="{FF2B5EF4-FFF2-40B4-BE49-F238E27FC236}">
                <a16:creationId xmlns:a16="http://schemas.microsoft.com/office/drawing/2014/main" id="{2C142215-43F2-0CD0-248B-6DDE8F902BC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3600" dirty="0"/>
              <a:t>Plea Agreements and Appeal Waivers</a:t>
            </a:r>
            <a:endParaRPr lang="en-US" sz="1800" dirty="0">
              <a:solidFill>
                <a:schemeClr val="tx1"/>
              </a:solidFill>
            </a:endParaRPr>
          </a:p>
        </p:txBody>
      </p:sp>
    </p:spTree>
    <p:extLst>
      <p:ext uri="{BB962C8B-B14F-4D97-AF65-F5344CB8AC3E}">
        <p14:creationId xmlns:p14="http://schemas.microsoft.com/office/powerpoint/2010/main" val="15811979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32D8-23E0-DA40-19C2-929918A0A80F}"/>
              </a:ext>
            </a:extLst>
          </p:cNvPr>
          <p:cNvSpPr>
            <a:spLocks noGrp="1"/>
          </p:cNvSpPr>
          <p:nvPr>
            <p:ph type="title"/>
          </p:nvPr>
        </p:nvSpPr>
        <p:spPr/>
        <p:txBody>
          <a:bodyPr/>
          <a:lstStyle/>
          <a:p>
            <a:pPr algn="ctr"/>
            <a:r>
              <a:rPr lang="en-US" u="sng" dirty="0"/>
              <a:t>Plea Agreements and Appeal Waivers</a:t>
            </a:r>
            <a:br>
              <a:rPr lang="en-US" u="sng" dirty="0"/>
            </a:br>
            <a:r>
              <a:rPr lang="en-US" sz="2800" dirty="0">
                <a:solidFill>
                  <a:schemeClr val="accent2"/>
                </a:solidFill>
              </a:rPr>
              <a:t>Waiver Enforceability</a:t>
            </a:r>
            <a:endParaRPr lang="en-US" sz="2800" u="sng" dirty="0">
              <a:solidFill>
                <a:schemeClr val="accent2"/>
              </a:solidFill>
            </a:endParaRPr>
          </a:p>
        </p:txBody>
      </p:sp>
      <p:sp>
        <p:nvSpPr>
          <p:cNvPr id="3" name="Content Placeholder 2">
            <a:extLst>
              <a:ext uri="{FF2B5EF4-FFF2-40B4-BE49-F238E27FC236}">
                <a16:creationId xmlns:a16="http://schemas.microsoft.com/office/drawing/2014/main" id="{0DE06BD2-8B25-B08E-A262-97CFAE2E9B13}"/>
              </a:ext>
            </a:extLst>
          </p:cNvPr>
          <p:cNvSpPr>
            <a:spLocks noGrp="1"/>
          </p:cNvSpPr>
          <p:nvPr>
            <p:ph idx="1"/>
          </p:nvPr>
        </p:nvSpPr>
        <p:spPr>
          <a:xfrm>
            <a:off x="740396" y="1778005"/>
            <a:ext cx="8596668" cy="4635938"/>
          </a:xfrm>
        </p:spPr>
        <p:txBody>
          <a:bodyPr>
            <a:noAutofit/>
          </a:bodyPr>
          <a:lstStyle/>
          <a:p>
            <a:r>
              <a:rPr lang="en-US" sz="1600" dirty="0"/>
              <a:t>Fifth Circuit has neither recognized nor foreclosed the possibility of a “miscarriage of justice” exception to appeal waiver enforcement.</a:t>
            </a:r>
          </a:p>
          <a:p>
            <a:r>
              <a:rPr lang="en-US" sz="1600" b="1" i="1" dirty="0"/>
              <a:t>United States v. Chaney</a:t>
            </a:r>
            <a:r>
              <a:rPr lang="en-US" sz="1600" dirty="0"/>
              <a:t>, 120 F.4th 1300 (5th Cir. 2024).</a:t>
            </a:r>
          </a:p>
          <a:p>
            <a:pPr lvl="1"/>
            <a:r>
              <a:rPr lang="en-US" sz="1300" dirty="0"/>
              <a:t>District court overruled client’s marijuana-related career offender objection without analysis.</a:t>
            </a:r>
          </a:p>
          <a:p>
            <a:pPr lvl="1"/>
            <a:r>
              <a:rPr lang="en-US" sz="1300" dirty="0"/>
              <a:t>Government moved to dismiss based on standard appeal waivers, which bar challenges to sentencing-related rulings.</a:t>
            </a:r>
          </a:p>
          <a:p>
            <a:pPr lvl="1"/>
            <a:r>
              <a:rPr lang="en-US" sz="1300" dirty="0"/>
              <a:t>Appellant argued the waivers were unenforceable and asserted “miscarriage of justice” exception. Oral argument held.</a:t>
            </a:r>
          </a:p>
          <a:p>
            <a:pPr lvl="1"/>
            <a:r>
              <a:rPr lang="en-US" sz="1300" dirty="0"/>
              <a:t>Court ultimately dismissed. “We have not adopted a miscarriage-of-justice exception for appeal waivers, and we decline to do so here.”</a:t>
            </a:r>
          </a:p>
          <a:p>
            <a:pPr lvl="1"/>
            <a:r>
              <a:rPr lang="en-US" sz="1300" dirty="0"/>
              <a:t>Cert petition pending.</a:t>
            </a:r>
          </a:p>
          <a:p>
            <a:r>
              <a:rPr lang="en-US" sz="1600" b="1" i="1" dirty="0"/>
              <a:t>United States v. Jones</a:t>
            </a:r>
            <a:r>
              <a:rPr lang="en-US" sz="1600" dirty="0"/>
              <a:t>, 134 F.4th 831 (5th Cir. 2025).</a:t>
            </a:r>
          </a:p>
          <a:p>
            <a:pPr lvl="1"/>
            <a:r>
              <a:rPr lang="en-US" sz="1300" b="0" i="1" dirty="0">
                <a:solidFill>
                  <a:srgbClr val="1F1F1F"/>
                </a:solidFill>
                <a:effectLst/>
              </a:rPr>
              <a:t>Davis</a:t>
            </a:r>
            <a:r>
              <a:rPr lang="en-US" sz="1300" b="0" dirty="0">
                <a:solidFill>
                  <a:srgbClr val="1F1F1F"/>
                </a:solidFill>
                <a:effectLst/>
              </a:rPr>
              <a:t> challenge to </a:t>
            </a:r>
            <a:r>
              <a:rPr lang="en-US" sz="1300" b="0" i="0" dirty="0">
                <a:solidFill>
                  <a:srgbClr val="1F1F1F"/>
                </a:solidFill>
                <a:effectLst/>
              </a:rPr>
              <a:t>§ 924(c) conviction raised through § 2255 </a:t>
            </a:r>
            <a:r>
              <a:rPr lang="en-US" sz="1300" b="0" i="0" dirty="0">
                <a:solidFill>
                  <a:srgbClr val="1F1F1F"/>
                </a:solidFill>
                <a:effectLst/>
                <a:sym typeface="Wingdings" panose="05000000000000000000" pitchFamily="2" charset="2"/>
              </a:rPr>
              <a:t> barred by appeal waiver</a:t>
            </a:r>
            <a:r>
              <a:rPr lang="en-US" sz="1300" b="0" i="0" dirty="0">
                <a:solidFill>
                  <a:srgbClr val="1F1F1F"/>
                </a:solidFill>
                <a:effectLst/>
              </a:rPr>
              <a:t> </a:t>
            </a:r>
          </a:p>
          <a:p>
            <a:pPr lvl="1"/>
            <a:r>
              <a:rPr lang="en-US" sz="1300" b="0" i="0" dirty="0">
                <a:solidFill>
                  <a:srgbClr val="1F1F1F"/>
                </a:solidFill>
                <a:effectLst/>
              </a:rPr>
              <a:t>Majority: “Although Jones makes a credible argument for a miscarriage-of-justice exception, he does not provide a workable explanation for how to narrow its scope, nor does he show how the facts of his case warrant breaking new ground by announcing and applying the exception. We decline to recognize and apply a miscarriage-of-justice exception here.”</a:t>
            </a:r>
            <a:endParaRPr lang="en-US" sz="1300" b="1" i="1" dirty="0"/>
          </a:p>
        </p:txBody>
      </p:sp>
    </p:spTree>
    <p:extLst>
      <p:ext uri="{BB962C8B-B14F-4D97-AF65-F5344CB8AC3E}">
        <p14:creationId xmlns:p14="http://schemas.microsoft.com/office/powerpoint/2010/main" val="28551730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32D8-23E0-DA40-19C2-929918A0A80F}"/>
              </a:ext>
            </a:extLst>
          </p:cNvPr>
          <p:cNvSpPr>
            <a:spLocks noGrp="1"/>
          </p:cNvSpPr>
          <p:nvPr>
            <p:ph type="title"/>
          </p:nvPr>
        </p:nvSpPr>
        <p:spPr/>
        <p:txBody>
          <a:bodyPr/>
          <a:lstStyle/>
          <a:p>
            <a:pPr algn="ctr"/>
            <a:r>
              <a:rPr lang="en-US" u="sng" dirty="0"/>
              <a:t>Plea Agreements and Appeal Waivers</a:t>
            </a:r>
            <a:br>
              <a:rPr lang="en-US" u="sng" dirty="0"/>
            </a:br>
            <a:r>
              <a:rPr lang="en-US" sz="2800" dirty="0">
                <a:solidFill>
                  <a:schemeClr val="accent2"/>
                </a:solidFill>
              </a:rPr>
              <a:t>Waiver Enforceability</a:t>
            </a:r>
            <a:endParaRPr lang="en-US" sz="2800" u="sng" dirty="0">
              <a:solidFill>
                <a:schemeClr val="accent2"/>
              </a:solidFill>
            </a:endParaRPr>
          </a:p>
        </p:txBody>
      </p:sp>
      <p:sp>
        <p:nvSpPr>
          <p:cNvPr id="3" name="Content Placeholder 2">
            <a:extLst>
              <a:ext uri="{FF2B5EF4-FFF2-40B4-BE49-F238E27FC236}">
                <a16:creationId xmlns:a16="http://schemas.microsoft.com/office/drawing/2014/main" id="{0DE06BD2-8B25-B08E-A262-97CFAE2E9B13}"/>
              </a:ext>
            </a:extLst>
          </p:cNvPr>
          <p:cNvSpPr>
            <a:spLocks noGrp="1"/>
          </p:cNvSpPr>
          <p:nvPr>
            <p:ph idx="1"/>
          </p:nvPr>
        </p:nvSpPr>
        <p:spPr>
          <a:xfrm>
            <a:off x="740395" y="1930400"/>
            <a:ext cx="8931749" cy="4635938"/>
          </a:xfrm>
        </p:spPr>
        <p:txBody>
          <a:bodyPr>
            <a:normAutofit/>
          </a:bodyPr>
          <a:lstStyle/>
          <a:p>
            <a:r>
              <a:rPr lang="en-US" b="1" i="1" dirty="0"/>
              <a:t>United States v. West</a:t>
            </a:r>
            <a:r>
              <a:rPr lang="en-US" dirty="0"/>
              <a:t>, 137 F.4th 395 (5th Cir. 2025)</a:t>
            </a:r>
          </a:p>
          <a:p>
            <a:pPr lvl="1"/>
            <a:r>
              <a:rPr lang="en-US" sz="1400" dirty="0"/>
              <a:t>Appeal waiver did not bar challenge to restitution order where the district court failed to conduct a proximate cause-analysis.</a:t>
            </a:r>
          </a:p>
          <a:p>
            <a:pPr lvl="1"/>
            <a:r>
              <a:rPr lang="en-US" sz="1400" dirty="0"/>
              <a:t>Held that the challenges fell within carve-out for sentences that “exceeds statutory maximum.”</a:t>
            </a:r>
          </a:p>
          <a:p>
            <a:pPr lvl="1"/>
            <a:r>
              <a:rPr lang="en-US" sz="1400" dirty="0"/>
              <a:t>“This is particularly appropriate where the government and the district court cited inapplicable statutes as justification for the order of restitution.”</a:t>
            </a:r>
          </a:p>
          <a:p>
            <a:r>
              <a:rPr lang="en-US" b="1" i="1" dirty="0"/>
              <a:t>United States v. West</a:t>
            </a:r>
            <a:r>
              <a:rPr lang="en-US" dirty="0"/>
              <a:t>, 138 F.4th 357 (5th Cir. 2025) – denying rehearing </a:t>
            </a:r>
            <a:r>
              <a:rPr lang="en-US" dirty="0" err="1"/>
              <a:t>en</a:t>
            </a:r>
            <a:r>
              <a:rPr lang="en-US" dirty="0"/>
              <a:t> banc</a:t>
            </a:r>
          </a:p>
          <a:p>
            <a:pPr lvl="1"/>
            <a:r>
              <a:rPr lang="en-US" sz="1400" dirty="0"/>
              <a:t>Multiple opinions concurring in and dissenting from the denial of rehearing </a:t>
            </a:r>
            <a:r>
              <a:rPr lang="en-US" sz="1400" dirty="0" err="1"/>
              <a:t>en</a:t>
            </a:r>
            <a:r>
              <a:rPr lang="en-US" sz="1400" dirty="0"/>
              <a:t> banc.</a:t>
            </a:r>
          </a:p>
          <a:p>
            <a:pPr lvl="1"/>
            <a:r>
              <a:rPr lang="en-US" sz="1400" dirty="0"/>
              <a:t>Judge Ho (concurring in denial): “[T]</a:t>
            </a:r>
            <a:r>
              <a:rPr lang="en-US" sz="1400" b="0" i="0" dirty="0">
                <a:solidFill>
                  <a:srgbClr val="1F1F1F"/>
                </a:solidFill>
                <a:effectLst/>
              </a:rPr>
              <a:t>he best we could hope for is a splintered </a:t>
            </a:r>
            <a:r>
              <a:rPr lang="en-US" sz="1400" b="0" i="0" dirty="0" err="1">
                <a:solidFill>
                  <a:srgbClr val="1F1F1F"/>
                </a:solidFill>
                <a:effectLst/>
              </a:rPr>
              <a:t>en</a:t>
            </a:r>
            <a:r>
              <a:rPr lang="en-US" sz="1400" b="0" i="0" dirty="0">
                <a:solidFill>
                  <a:srgbClr val="1F1F1F"/>
                </a:solidFill>
                <a:effectLst/>
              </a:rPr>
              <a:t> banc decision,” which would “disserve the public.”</a:t>
            </a:r>
          </a:p>
          <a:p>
            <a:pPr lvl="1"/>
            <a:r>
              <a:rPr lang="en-US" sz="1400" dirty="0">
                <a:solidFill>
                  <a:srgbClr val="1F1F1F"/>
                </a:solidFill>
              </a:rPr>
              <a:t>Judge Higginson (concurring in denial): “I would favor </a:t>
            </a:r>
            <a:r>
              <a:rPr lang="en-US" sz="1400" dirty="0" err="1">
                <a:solidFill>
                  <a:srgbClr val="1F1F1F"/>
                </a:solidFill>
              </a:rPr>
              <a:t>en</a:t>
            </a:r>
            <a:r>
              <a:rPr lang="en-US" sz="1400" dirty="0">
                <a:solidFill>
                  <a:srgbClr val="1F1F1F"/>
                </a:solidFill>
              </a:rPr>
              <a:t> banc review in an appropriate case to correct our court’s reluctance to confirm what the great majority of other circuit courts have held, and what the Department of Justice itself emphasizes to its prosecutors, U.S. </a:t>
            </a:r>
            <a:r>
              <a:rPr lang="en-US" sz="1400" dirty="0" err="1">
                <a:solidFill>
                  <a:srgbClr val="1F1F1F"/>
                </a:solidFill>
              </a:rPr>
              <a:t>Dep’t</a:t>
            </a:r>
            <a:r>
              <a:rPr lang="en-US" sz="1400" dirty="0">
                <a:solidFill>
                  <a:srgbClr val="1F1F1F"/>
                </a:solidFill>
              </a:rPr>
              <a:t> of Just., Criminal Resource Manual § 626, namely that, regardless of party contracts to resolve criminal cases, there always remains judicial authority to correct ‘miscarriages’ of justice, regardless of an appeal waiver.”</a:t>
            </a:r>
            <a:endParaRPr lang="en-US" sz="1400" dirty="0"/>
          </a:p>
        </p:txBody>
      </p:sp>
    </p:spTree>
    <p:extLst>
      <p:ext uri="{BB962C8B-B14F-4D97-AF65-F5344CB8AC3E}">
        <p14:creationId xmlns:p14="http://schemas.microsoft.com/office/powerpoint/2010/main" val="1927167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32D8-23E0-DA40-19C2-929918A0A80F}"/>
              </a:ext>
            </a:extLst>
          </p:cNvPr>
          <p:cNvSpPr>
            <a:spLocks noGrp="1"/>
          </p:cNvSpPr>
          <p:nvPr>
            <p:ph type="title"/>
          </p:nvPr>
        </p:nvSpPr>
        <p:spPr/>
        <p:txBody>
          <a:bodyPr/>
          <a:lstStyle/>
          <a:p>
            <a:pPr algn="ctr"/>
            <a:r>
              <a:rPr lang="en-US" u="sng" dirty="0"/>
              <a:t>Plea Agreements and Appeal Waivers</a:t>
            </a:r>
            <a:br>
              <a:rPr lang="en-US" u="sng" dirty="0"/>
            </a:br>
            <a:r>
              <a:rPr lang="en-US" sz="2800" dirty="0">
                <a:solidFill>
                  <a:schemeClr val="accent2"/>
                </a:solidFill>
              </a:rPr>
              <a:t>Waiver Enforceability</a:t>
            </a:r>
            <a:endParaRPr lang="en-US" sz="2800" u="sng" dirty="0">
              <a:solidFill>
                <a:schemeClr val="accent2"/>
              </a:solidFill>
            </a:endParaRPr>
          </a:p>
        </p:txBody>
      </p:sp>
      <p:graphicFrame>
        <p:nvGraphicFramePr>
          <p:cNvPr id="4" name="Content Placeholder 3">
            <a:extLst>
              <a:ext uri="{FF2B5EF4-FFF2-40B4-BE49-F238E27FC236}">
                <a16:creationId xmlns:a16="http://schemas.microsoft.com/office/drawing/2014/main" id="{F5C4946D-B97C-577C-B6CB-5C6615E208C3}"/>
              </a:ext>
            </a:extLst>
          </p:cNvPr>
          <p:cNvGraphicFramePr>
            <a:graphicFrameLocks noGrp="1"/>
          </p:cNvGraphicFramePr>
          <p:nvPr>
            <p:ph idx="1"/>
            <p:extLst>
              <p:ext uri="{D42A27DB-BD31-4B8C-83A1-F6EECF244321}">
                <p14:modId xmlns:p14="http://schemas.microsoft.com/office/powerpoint/2010/main" val="2495300244"/>
              </p:ext>
            </p:extLst>
          </p:nvPr>
        </p:nvGraphicFramePr>
        <p:xfrm>
          <a:off x="926106" y="1734919"/>
          <a:ext cx="8596668" cy="4693920"/>
        </p:xfrm>
        <a:graphic>
          <a:graphicData uri="http://schemas.openxmlformats.org/drawingml/2006/table">
            <a:tbl>
              <a:tblPr firstRow="1" bandRow="1">
                <a:tableStyleId>{21E4AEA4-8DFA-4A89-87EB-49C32662AFE0}</a:tableStyleId>
              </a:tblPr>
              <a:tblGrid>
                <a:gridCol w="1099439">
                  <a:extLst>
                    <a:ext uri="{9D8B030D-6E8A-4147-A177-3AD203B41FA5}">
                      <a16:colId xmlns:a16="http://schemas.microsoft.com/office/drawing/2014/main" val="168907872"/>
                    </a:ext>
                  </a:extLst>
                </a:gridCol>
                <a:gridCol w="7497229">
                  <a:extLst>
                    <a:ext uri="{9D8B030D-6E8A-4147-A177-3AD203B41FA5}">
                      <a16:colId xmlns:a16="http://schemas.microsoft.com/office/drawing/2014/main" val="1138652659"/>
                    </a:ext>
                  </a:extLst>
                </a:gridCol>
              </a:tblGrid>
              <a:tr h="297065">
                <a:tc>
                  <a:txBody>
                    <a:bodyPr/>
                    <a:lstStyle/>
                    <a:p>
                      <a:pPr algn="ctr"/>
                      <a:r>
                        <a:rPr lang="en-US" dirty="0"/>
                        <a:t>Circuit</a:t>
                      </a:r>
                    </a:p>
                  </a:txBody>
                  <a:tcPr/>
                </a:tc>
                <a:tc>
                  <a:txBody>
                    <a:bodyPr/>
                    <a:lstStyle/>
                    <a:p>
                      <a:pPr algn="ctr"/>
                      <a:r>
                        <a:rPr lang="en-US" dirty="0"/>
                        <a:t>Cases</a:t>
                      </a:r>
                    </a:p>
                  </a:txBody>
                  <a:tcPr/>
                </a:tc>
                <a:extLst>
                  <a:ext uri="{0D108BD9-81ED-4DB2-BD59-A6C34878D82A}">
                    <a16:rowId xmlns:a16="http://schemas.microsoft.com/office/drawing/2014/main" val="3870704710"/>
                  </a:ext>
                </a:extLst>
              </a:tr>
              <a:tr h="297065">
                <a:tc>
                  <a:txBody>
                    <a:bodyPr/>
                    <a:lstStyle/>
                    <a:p>
                      <a:pPr algn="ctr"/>
                      <a:r>
                        <a:rPr lang="en-US" dirty="0"/>
                        <a:t>1</a:t>
                      </a:r>
                      <a:r>
                        <a:rPr lang="en-US" baseline="30000" dirty="0"/>
                        <a:t>st</a:t>
                      </a:r>
                      <a:endParaRPr lang="en-US" dirty="0"/>
                    </a:p>
                  </a:txBody>
                  <a:tcPr/>
                </a:tc>
                <a:tc>
                  <a:txBody>
                    <a:bodyPr/>
                    <a:lstStyle/>
                    <a:p>
                      <a:r>
                        <a:rPr lang="en-US" sz="1400" i="1" dirty="0"/>
                        <a:t>U.S. v. Teeter</a:t>
                      </a:r>
                      <a:r>
                        <a:rPr lang="en-US" sz="1400" dirty="0"/>
                        <a:t>, 257 F.3d 14 (1st Cir. 2001) – miscarriage of justice (multi-factor approach)</a:t>
                      </a:r>
                    </a:p>
                  </a:txBody>
                  <a:tcPr/>
                </a:tc>
                <a:extLst>
                  <a:ext uri="{0D108BD9-81ED-4DB2-BD59-A6C34878D82A}">
                    <a16:rowId xmlns:a16="http://schemas.microsoft.com/office/drawing/2014/main" val="3779639196"/>
                  </a:ext>
                </a:extLst>
              </a:tr>
              <a:tr h="297065">
                <a:tc>
                  <a:txBody>
                    <a:bodyPr/>
                    <a:lstStyle/>
                    <a:p>
                      <a:pPr algn="ctr"/>
                      <a:r>
                        <a:rPr lang="en-US" dirty="0"/>
                        <a:t>2</a:t>
                      </a:r>
                      <a:r>
                        <a:rPr lang="en-US" baseline="30000" dirty="0"/>
                        <a:t>nd</a:t>
                      </a:r>
                      <a:endParaRPr lang="en-US" dirty="0"/>
                    </a:p>
                  </a:txBody>
                  <a:tcPr/>
                </a:tc>
                <a:tc>
                  <a:txBody>
                    <a:bodyPr/>
                    <a:lstStyle/>
                    <a:p>
                      <a:r>
                        <a:rPr lang="en-US" sz="1400" i="1" dirty="0"/>
                        <a:t>U.S. v. Goodman</a:t>
                      </a:r>
                      <a:r>
                        <a:rPr lang="en-US" sz="1400" i="0" dirty="0"/>
                        <a:t>, 165 F.3d 169 (2d Cir. 1999) – case-by-case/discretionary</a:t>
                      </a:r>
                    </a:p>
                    <a:p>
                      <a:r>
                        <a:rPr lang="en-US" sz="1400" i="1" dirty="0"/>
                        <a:t>Cook v. U.S.</a:t>
                      </a:r>
                      <a:r>
                        <a:rPr lang="en-US" sz="1400" i="0" dirty="0"/>
                        <a:t>, 111 F.4th 237 (2d Cir. 2024) – denial of </a:t>
                      </a:r>
                      <a:r>
                        <a:rPr lang="en-US" sz="1400" i="0" dirty="0" err="1"/>
                        <a:t>en</a:t>
                      </a:r>
                      <a:r>
                        <a:rPr lang="en-US" sz="1400" i="0" dirty="0"/>
                        <a:t> banc; miscarriage of justice </a:t>
                      </a:r>
                      <a:r>
                        <a:rPr lang="en-US" sz="1400" i="0" dirty="0" err="1"/>
                        <a:t>recog</a:t>
                      </a:r>
                      <a:r>
                        <a:rPr lang="en-US" sz="1400" i="0" dirty="0"/>
                        <a:t>.</a:t>
                      </a:r>
                    </a:p>
                  </a:txBody>
                  <a:tcPr/>
                </a:tc>
                <a:extLst>
                  <a:ext uri="{0D108BD9-81ED-4DB2-BD59-A6C34878D82A}">
                    <a16:rowId xmlns:a16="http://schemas.microsoft.com/office/drawing/2014/main" val="2138311451"/>
                  </a:ext>
                </a:extLst>
              </a:tr>
              <a:tr h="297065">
                <a:tc>
                  <a:txBody>
                    <a:bodyPr/>
                    <a:lstStyle/>
                    <a:p>
                      <a:pPr algn="ctr"/>
                      <a:r>
                        <a:rPr lang="en-US" dirty="0"/>
                        <a:t>3</a:t>
                      </a:r>
                      <a:r>
                        <a:rPr lang="en-US" baseline="30000" dirty="0"/>
                        <a:t>rd</a:t>
                      </a:r>
                      <a:endParaRPr lang="en-US" dirty="0"/>
                    </a:p>
                  </a:txBody>
                  <a:tcPr/>
                </a:tc>
                <a:tc>
                  <a:txBody>
                    <a:bodyPr/>
                    <a:lstStyle/>
                    <a:p>
                      <a:r>
                        <a:rPr lang="en-US" sz="1400" i="1" dirty="0"/>
                        <a:t>U.S. v. Khattak</a:t>
                      </a:r>
                      <a:r>
                        <a:rPr lang="en-US" sz="1400" dirty="0"/>
                        <a:t>, 273 F.3d 557 (3d Cir. 2001) – miscarriage of justice (multi-factor approach)</a:t>
                      </a:r>
                    </a:p>
                  </a:txBody>
                  <a:tcPr/>
                </a:tc>
                <a:extLst>
                  <a:ext uri="{0D108BD9-81ED-4DB2-BD59-A6C34878D82A}">
                    <a16:rowId xmlns:a16="http://schemas.microsoft.com/office/drawing/2014/main" val="1160745063"/>
                  </a:ext>
                </a:extLst>
              </a:tr>
              <a:tr h="297065">
                <a:tc>
                  <a:txBody>
                    <a:bodyPr/>
                    <a:lstStyle/>
                    <a:p>
                      <a:pPr algn="ctr"/>
                      <a:r>
                        <a:rPr lang="en-US" dirty="0"/>
                        <a:t>4</a:t>
                      </a:r>
                      <a:r>
                        <a:rPr lang="en-US" baseline="30000" dirty="0"/>
                        <a:t>th</a:t>
                      </a:r>
                      <a:endParaRPr lang="en-US" dirty="0"/>
                    </a:p>
                  </a:txBody>
                  <a:tcPr/>
                </a:tc>
                <a:tc>
                  <a:txBody>
                    <a:bodyPr/>
                    <a:lstStyle/>
                    <a:p>
                      <a:r>
                        <a:rPr lang="en-US" sz="1400" i="1" dirty="0"/>
                        <a:t>U.S. v. Brown</a:t>
                      </a:r>
                      <a:r>
                        <a:rPr lang="en-US" sz="1400" dirty="0"/>
                        <a:t>, 232 F.3d 399 (4th Cir. 2000) – constitutionally impermissible factor</a:t>
                      </a:r>
                    </a:p>
                    <a:p>
                      <a:r>
                        <a:rPr lang="en-US" sz="1400" i="1" dirty="0"/>
                        <a:t>U.S. v. Adams</a:t>
                      </a:r>
                      <a:r>
                        <a:rPr lang="en-US" sz="1400" dirty="0"/>
                        <a:t>, 814 F.3d 178 (4th Cir. 2016) – miscarriage of justice (</a:t>
                      </a:r>
                      <a:r>
                        <a:rPr lang="en-US" sz="1400" i="1" dirty="0"/>
                        <a:t>e.g.</a:t>
                      </a:r>
                      <a:r>
                        <a:rPr lang="en-US" sz="1400" i="0" dirty="0"/>
                        <a:t>, actual </a:t>
                      </a:r>
                      <a:r>
                        <a:rPr lang="en-US" sz="1400" dirty="0"/>
                        <a:t>innocence)</a:t>
                      </a:r>
                    </a:p>
                  </a:txBody>
                  <a:tcPr/>
                </a:tc>
                <a:extLst>
                  <a:ext uri="{0D108BD9-81ED-4DB2-BD59-A6C34878D82A}">
                    <a16:rowId xmlns:a16="http://schemas.microsoft.com/office/drawing/2014/main" val="352719048"/>
                  </a:ext>
                </a:extLst>
              </a:tr>
              <a:tr h="297065">
                <a:tc>
                  <a:txBody>
                    <a:bodyPr/>
                    <a:lstStyle/>
                    <a:p>
                      <a:pPr algn="ctr"/>
                      <a:r>
                        <a:rPr lang="en-US" dirty="0"/>
                        <a:t>6</a:t>
                      </a:r>
                      <a:r>
                        <a:rPr lang="en-US" baseline="30000" dirty="0"/>
                        <a:t>th</a:t>
                      </a:r>
                      <a:endParaRPr lang="en-US" dirty="0"/>
                    </a:p>
                  </a:txBody>
                  <a:tcPr/>
                </a:tc>
                <a:tc>
                  <a:txBody>
                    <a:bodyPr/>
                    <a:lstStyle/>
                    <a:p>
                      <a:r>
                        <a:rPr lang="en-US" sz="1400" i="1" dirty="0"/>
                        <a:t>U.S. v. Mathews</a:t>
                      </a:r>
                      <a:r>
                        <a:rPr lang="en-US" sz="1400" dirty="0"/>
                        <a:t>, 543 F. Appx’ 418 (6th Cir. 2013) – miscarriage of justice (but undefined)</a:t>
                      </a:r>
                    </a:p>
                  </a:txBody>
                  <a:tcPr/>
                </a:tc>
                <a:extLst>
                  <a:ext uri="{0D108BD9-81ED-4DB2-BD59-A6C34878D82A}">
                    <a16:rowId xmlns:a16="http://schemas.microsoft.com/office/drawing/2014/main" val="4212122570"/>
                  </a:ext>
                </a:extLst>
              </a:tr>
              <a:tr h="297065">
                <a:tc>
                  <a:txBody>
                    <a:bodyPr/>
                    <a:lstStyle/>
                    <a:p>
                      <a:pPr algn="ctr"/>
                      <a:r>
                        <a:rPr lang="en-US" dirty="0"/>
                        <a:t>7</a:t>
                      </a:r>
                      <a:r>
                        <a:rPr lang="en-US" baseline="30000" dirty="0"/>
                        <a:t>th</a:t>
                      </a:r>
                      <a:endParaRPr lang="en-US" dirty="0"/>
                    </a:p>
                  </a:txBody>
                  <a:tcPr/>
                </a:tc>
                <a:tc>
                  <a:txBody>
                    <a:bodyPr/>
                    <a:lstStyle/>
                    <a:p>
                      <a:r>
                        <a:rPr lang="en-US" sz="1400" i="1" dirty="0"/>
                        <a:t>U.S. v. </a:t>
                      </a:r>
                      <a:r>
                        <a:rPr lang="en-US" sz="1400" i="1" dirty="0" err="1"/>
                        <a:t>Nulf</a:t>
                      </a:r>
                      <a:r>
                        <a:rPr lang="en-US" sz="1400" dirty="0"/>
                        <a:t>, 978 F.3d 504 (7th Cir. 2020) – constitutionally impermissible factors</a:t>
                      </a:r>
                    </a:p>
                  </a:txBody>
                  <a:tcPr/>
                </a:tc>
                <a:extLst>
                  <a:ext uri="{0D108BD9-81ED-4DB2-BD59-A6C34878D82A}">
                    <a16:rowId xmlns:a16="http://schemas.microsoft.com/office/drawing/2014/main" val="2573064242"/>
                  </a:ext>
                </a:extLst>
              </a:tr>
              <a:tr h="297065">
                <a:tc>
                  <a:txBody>
                    <a:bodyPr/>
                    <a:lstStyle/>
                    <a:p>
                      <a:pPr algn="ctr"/>
                      <a:r>
                        <a:rPr lang="en-US" dirty="0"/>
                        <a:t>8</a:t>
                      </a:r>
                      <a:r>
                        <a:rPr lang="en-US" baseline="30000" dirty="0"/>
                        <a:t>th</a:t>
                      </a:r>
                      <a:endParaRPr lang="en-US" dirty="0"/>
                    </a:p>
                  </a:txBody>
                  <a:tcPr/>
                </a:tc>
                <a:tc>
                  <a:txBody>
                    <a:bodyPr/>
                    <a:lstStyle/>
                    <a:p>
                      <a:r>
                        <a:rPr lang="en-US" sz="1400" i="1" kern="1200" dirty="0">
                          <a:solidFill>
                            <a:schemeClr val="dk1"/>
                          </a:solidFill>
                          <a:effectLst/>
                          <a:latin typeface="+mn-lt"/>
                          <a:ea typeface="+mn-ea"/>
                          <a:cs typeface="+mn-cs"/>
                        </a:rPr>
                        <a:t>U.S. v. </a:t>
                      </a:r>
                      <a:r>
                        <a:rPr lang="en-US" sz="1400" i="1" kern="1200" dirty="0" err="1">
                          <a:solidFill>
                            <a:schemeClr val="dk1"/>
                          </a:solidFill>
                          <a:effectLst/>
                          <a:latin typeface="+mn-lt"/>
                          <a:ea typeface="+mn-ea"/>
                          <a:cs typeface="+mn-cs"/>
                        </a:rPr>
                        <a:t>Andis</a:t>
                      </a:r>
                      <a:r>
                        <a:rPr lang="en-US" sz="1400" kern="1200" dirty="0">
                          <a:solidFill>
                            <a:schemeClr val="dk1"/>
                          </a:solidFill>
                          <a:effectLst/>
                          <a:latin typeface="+mn-lt"/>
                          <a:ea typeface="+mn-ea"/>
                          <a:cs typeface="+mn-cs"/>
                        </a:rPr>
                        <a:t>, 333 F.3d 886 (8th Cir. 2003) (</a:t>
                      </a:r>
                      <a:r>
                        <a:rPr lang="en-US" sz="1400" kern="1200" dirty="0" err="1">
                          <a:solidFill>
                            <a:schemeClr val="dk1"/>
                          </a:solidFill>
                          <a:effectLst/>
                          <a:latin typeface="+mn-lt"/>
                          <a:ea typeface="+mn-ea"/>
                          <a:cs typeface="+mn-cs"/>
                        </a:rPr>
                        <a:t>en</a:t>
                      </a:r>
                      <a:r>
                        <a:rPr lang="en-US" sz="1400" kern="1200" dirty="0">
                          <a:solidFill>
                            <a:schemeClr val="dk1"/>
                          </a:solidFill>
                          <a:effectLst/>
                          <a:latin typeface="+mn-lt"/>
                          <a:ea typeface="+mn-ea"/>
                          <a:cs typeface="+mn-cs"/>
                        </a:rPr>
                        <a:t> banc) – miscarriage of justice</a:t>
                      </a:r>
                      <a:endParaRPr lang="en-US" sz="1400" dirty="0"/>
                    </a:p>
                  </a:txBody>
                  <a:tcPr/>
                </a:tc>
                <a:extLst>
                  <a:ext uri="{0D108BD9-81ED-4DB2-BD59-A6C34878D82A}">
                    <a16:rowId xmlns:a16="http://schemas.microsoft.com/office/drawing/2014/main" val="3395437177"/>
                  </a:ext>
                </a:extLst>
              </a:tr>
              <a:tr h="297065">
                <a:tc>
                  <a:txBody>
                    <a:bodyPr/>
                    <a:lstStyle/>
                    <a:p>
                      <a:pPr algn="ctr"/>
                      <a:r>
                        <a:rPr lang="en-US" dirty="0"/>
                        <a:t>9</a:t>
                      </a:r>
                      <a:r>
                        <a:rPr lang="en-US" baseline="30000" dirty="0"/>
                        <a:t>th</a:t>
                      </a:r>
                      <a:endParaRPr lang="en-US" dirty="0"/>
                    </a:p>
                  </a:txBody>
                  <a:tcPr/>
                </a:tc>
                <a:tc>
                  <a:txBody>
                    <a:bodyPr/>
                    <a:lstStyle/>
                    <a:p>
                      <a:r>
                        <a:rPr lang="en-US" sz="1400" i="1" kern="1200" dirty="0">
                          <a:solidFill>
                            <a:schemeClr val="dk1"/>
                          </a:solidFill>
                          <a:effectLst/>
                          <a:latin typeface="+mn-lt"/>
                          <a:ea typeface="+mn-ea"/>
                          <a:cs typeface="+mn-cs"/>
                        </a:rPr>
                        <a:t>U.S. v. Atherton</a:t>
                      </a:r>
                      <a:r>
                        <a:rPr lang="en-US" sz="1400" kern="1200" dirty="0">
                          <a:solidFill>
                            <a:schemeClr val="dk1"/>
                          </a:solidFill>
                          <a:effectLst/>
                          <a:latin typeface="+mn-lt"/>
                          <a:ea typeface="+mn-ea"/>
                          <a:cs typeface="+mn-cs"/>
                        </a:rPr>
                        <a:t>, 106 F.4th 888 (9th Cir. 2024) – unconstitutional sentences</a:t>
                      </a:r>
                      <a:endParaRPr lang="en-US" sz="1400" dirty="0"/>
                    </a:p>
                  </a:txBody>
                  <a:tcPr/>
                </a:tc>
                <a:extLst>
                  <a:ext uri="{0D108BD9-81ED-4DB2-BD59-A6C34878D82A}">
                    <a16:rowId xmlns:a16="http://schemas.microsoft.com/office/drawing/2014/main" val="1488902608"/>
                  </a:ext>
                </a:extLst>
              </a:tr>
              <a:tr h="297065">
                <a:tc>
                  <a:txBody>
                    <a:bodyPr/>
                    <a:lstStyle/>
                    <a:p>
                      <a:pPr algn="ctr"/>
                      <a:r>
                        <a:rPr lang="en-US" dirty="0"/>
                        <a:t>10</a:t>
                      </a:r>
                      <a:r>
                        <a:rPr lang="en-US" baseline="30000" dirty="0"/>
                        <a:t>th</a:t>
                      </a:r>
                      <a:endParaRPr lang="en-US" dirty="0"/>
                    </a:p>
                  </a:txBody>
                  <a:tcPr/>
                </a:tc>
                <a:tc>
                  <a:txBody>
                    <a:bodyPr/>
                    <a:lstStyle/>
                    <a:p>
                      <a:r>
                        <a:rPr lang="en-US" sz="1400" i="1" kern="1200" dirty="0">
                          <a:solidFill>
                            <a:schemeClr val="dk1"/>
                          </a:solidFill>
                          <a:effectLst/>
                          <a:latin typeface="+mn-lt"/>
                          <a:ea typeface="+mn-ea"/>
                          <a:cs typeface="+mn-cs"/>
                        </a:rPr>
                        <a:t>U.S. v. Porter</a:t>
                      </a:r>
                      <a:r>
                        <a:rPr lang="en-US" sz="1400" kern="1200" dirty="0">
                          <a:solidFill>
                            <a:schemeClr val="dk1"/>
                          </a:solidFill>
                          <a:effectLst/>
                          <a:latin typeface="+mn-lt"/>
                          <a:ea typeface="+mn-ea"/>
                          <a:cs typeface="+mn-cs"/>
                        </a:rPr>
                        <a:t>, 405 F.3d 1136 (10th Cir. 2005) – miscarriage of justice</a:t>
                      </a:r>
                      <a:endParaRPr lang="en-US" sz="1400" dirty="0"/>
                    </a:p>
                  </a:txBody>
                  <a:tcPr/>
                </a:tc>
                <a:extLst>
                  <a:ext uri="{0D108BD9-81ED-4DB2-BD59-A6C34878D82A}">
                    <a16:rowId xmlns:a16="http://schemas.microsoft.com/office/drawing/2014/main" val="2902254989"/>
                  </a:ext>
                </a:extLst>
              </a:tr>
              <a:tr h="297065">
                <a:tc>
                  <a:txBody>
                    <a:bodyPr/>
                    <a:lstStyle/>
                    <a:p>
                      <a:pPr algn="ctr"/>
                      <a:r>
                        <a:rPr lang="en-US" dirty="0"/>
                        <a:t>11</a:t>
                      </a:r>
                      <a:r>
                        <a:rPr lang="en-US" baseline="30000" dirty="0"/>
                        <a:t>th</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i="1" kern="1200" dirty="0">
                          <a:solidFill>
                            <a:schemeClr val="dk1"/>
                          </a:solidFill>
                          <a:effectLst/>
                          <a:latin typeface="+mn-lt"/>
                          <a:ea typeface="+mn-ea"/>
                          <a:cs typeface="+mn-cs"/>
                        </a:rPr>
                        <a:t>Rudolph v. U.S., </a:t>
                      </a:r>
                      <a:r>
                        <a:rPr lang="en-US" sz="1400" kern="1200" dirty="0">
                          <a:solidFill>
                            <a:schemeClr val="dk1"/>
                          </a:solidFill>
                          <a:effectLst/>
                          <a:latin typeface="+mn-lt"/>
                          <a:ea typeface="+mn-ea"/>
                          <a:cs typeface="+mn-cs"/>
                        </a:rPr>
                        <a:t>92 F.4th 1038 (11th 2024) – has so far declined to adopt exception</a:t>
                      </a:r>
                    </a:p>
                  </a:txBody>
                  <a:tcPr/>
                </a:tc>
                <a:extLst>
                  <a:ext uri="{0D108BD9-81ED-4DB2-BD59-A6C34878D82A}">
                    <a16:rowId xmlns:a16="http://schemas.microsoft.com/office/drawing/2014/main" val="1036098560"/>
                  </a:ext>
                </a:extLst>
              </a:tr>
              <a:tr h="297065">
                <a:tc>
                  <a:txBody>
                    <a:bodyPr/>
                    <a:lstStyle/>
                    <a:p>
                      <a:pPr algn="ctr"/>
                      <a:r>
                        <a:rPr lang="en-US" dirty="0"/>
                        <a:t>D.C.</a:t>
                      </a:r>
                    </a:p>
                  </a:txBody>
                  <a:tcPr/>
                </a:tc>
                <a:tc>
                  <a:txBody>
                    <a:bodyPr/>
                    <a:lstStyle/>
                    <a:p>
                      <a:r>
                        <a:rPr lang="en-US" sz="1400" i="1" dirty="0"/>
                        <a:t>U.S. v. Guillen</a:t>
                      </a:r>
                      <a:r>
                        <a:rPr lang="en-US" sz="1400" dirty="0"/>
                        <a:t>, 561 F.3d 527 (D.C. Cir. 2009) – procedural error &amp; miscarriage of justice</a:t>
                      </a:r>
                    </a:p>
                  </a:txBody>
                  <a:tcPr/>
                </a:tc>
                <a:extLst>
                  <a:ext uri="{0D108BD9-81ED-4DB2-BD59-A6C34878D82A}">
                    <a16:rowId xmlns:a16="http://schemas.microsoft.com/office/drawing/2014/main" val="3840320497"/>
                  </a:ext>
                </a:extLst>
              </a:tr>
            </a:tbl>
          </a:graphicData>
        </a:graphic>
      </p:graphicFrame>
    </p:spTree>
    <p:extLst>
      <p:ext uri="{BB962C8B-B14F-4D97-AF65-F5344CB8AC3E}">
        <p14:creationId xmlns:p14="http://schemas.microsoft.com/office/powerpoint/2010/main" val="16217891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70C70-9B39-6FC0-4B0B-3565CD1925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A7BAA-E18D-919F-CF4B-40BBF091816E}"/>
              </a:ext>
            </a:extLst>
          </p:cNvPr>
          <p:cNvSpPr>
            <a:spLocks noGrp="1"/>
          </p:cNvSpPr>
          <p:nvPr>
            <p:ph type="title"/>
          </p:nvPr>
        </p:nvSpPr>
        <p:spPr/>
        <p:txBody>
          <a:bodyPr/>
          <a:lstStyle/>
          <a:p>
            <a:pPr algn="ctr"/>
            <a:r>
              <a:rPr lang="en-US" u="sng" dirty="0"/>
              <a:t>Plea Agreements and Appeal Waivers</a:t>
            </a:r>
            <a:br>
              <a:rPr lang="en-US" u="sng" dirty="0"/>
            </a:br>
            <a:r>
              <a:rPr lang="en-US" sz="2800" dirty="0">
                <a:solidFill>
                  <a:schemeClr val="accent2"/>
                </a:solidFill>
              </a:rPr>
              <a:t>Waiver Enforceability</a:t>
            </a:r>
            <a:endParaRPr lang="en-US" sz="2800" u="sng" dirty="0">
              <a:solidFill>
                <a:schemeClr val="accent2"/>
              </a:solidFill>
            </a:endParaRPr>
          </a:p>
        </p:txBody>
      </p:sp>
      <p:sp>
        <p:nvSpPr>
          <p:cNvPr id="3" name="Content Placeholder 2">
            <a:extLst>
              <a:ext uri="{FF2B5EF4-FFF2-40B4-BE49-F238E27FC236}">
                <a16:creationId xmlns:a16="http://schemas.microsoft.com/office/drawing/2014/main" id="{3B134514-06BD-01AC-8CAC-B1B658F73512}"/>
              </a:ext>
            </a:extLst>
          </p:cNvPr>
          <p:cNvSpPr>
            <a:spLocks noGrp="1"/>
          </p:cNvSpPr>
          <p:nvPr>
            <p:ph idx="1"/>
          </p:nvPr>
        </p:nvSpPr>
        <p:spPr>
          <a:xfrm>
            <a:off x="740395" y="1930400"/>
            <a:ext cx="8931749" cy="4635938"/>
          </a:xfrm>
        </p:spPr>
        <p:txBody>
          <a:bodyPr>
            <a:normAutofit/>
          </a:bodyPr>
          <a:lstStyle/>
          <a:p>
            <a:pPr marL="0" indent="0" algn="ctr">
              <a:buNone/>
            </a:pPr>
            <a:r>
              <a:rPr lang="en-US" sz="2000" b="1" i="1" dirty="0"/>
              <a:t>Certiorari Granted in Hunter v. United States (24-1063)</a:t>
            </a:r>
          </a:p>
          <a:p>
            <a:pPr marL="0" indent="0" algn="ctr">
              <a:buNone/>
            </a:pPr>
            <a:endParaRPr lang="en-US" b="1" u="sng" dirty="0"/>
          </a:p>
          <a:p>
            <a:pPr marL="0" indent="0" algn="ctr">
              <a:buNone/>
            </a:pPr>
            <a:r>
              <a:rPr lang="en-US" u="sng" dirty="0"/>
              <a:t>Questions Presented</a:t>
            </a:r>
          </a:p>
          <a:p>
            <a:pPr marL="0" indent="0" algn="ctr">
              <a:buNone/>
            </a:pPr>
            <a:endParaRPr lang="en-US" u="sng" dirty="0"/>
          </a:p>
          <a:p>
            <a:pPr>
              <a:buClrTx/>
              <a:buSzPct val="100000"/>
              <a:buFont typeface="+mj-lt"/>
              <a:buAutoNum type="arabicPeriod"/>
            </a:pPr>
            <a:r>
              <a:rPr lang="en-US" dirty="0">
                <a:solidFill>
                  <a:srgbClr val="1F1F1F"/>
                </a:solidFill>
              </a:rPr>
              <a:t>Whether the only permissible exceptions to a general appeal waiver are for claims of ineffective assistance of counsel or that the sentence exceeds the statutory maximum; and </a:t>
            </a:r>
          </a:p>
          <a:p>
            <a:pPr>
              <a:buClrTx/>
              <a:buSzPct val="100000"/>
              <a:buFont typeface="+mj-lt"/>
              <a:buAutoNum type="arabicPeriod"/>
            </a:pPr>
            <a:endParaRPr lang="en-US" dirty="0">
              <a:solidFill>
                <a:srgbClr val="1F1F1F"/>
              </a:solidFill>
            </a:endParaRPr>
          </a:p>
          <a:p>
            <a:pPr>
              <a:buClrTx/>
              <a:buSzPct val="100000"/>
              <a:buFont typeface="+mj-lt"/>
              <a:buAutoNum type="arabicPeriod"/>
            </a:pPr>
            <a:r>
              <a:rPr lang="en-US" dirty="0">
                <a:solidFill>
                  <a:srgbClr val="1F1F1F"/>
                </a:solidFill>
              </a:rPr>
              <a:t>whether an appeal waiver applies when the sentencing judge advises the defendant that he has a right to appeal and the government does not object.</a:t>
            </a:r>
          </a:p>
        </p:txBody>
      </p:sp>
    </p:spTree>
    <p:extLst>
      <p:ext uri="{BB962C8B-B14F-4D97-AF65-F5344CB8AC3E}">
        <p14:creationId xmlns:p14="http://schemas.microsoft.com/office/powerpoint/2010/main" val="9863339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0E089-6336-136B-5F4A-27F62EC463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C247C5-19BA-61EC-41BD-4A56E34F9121}"/>
              </a:ext>
            </a:extLst>
          </p:cNvPr>
          <p:cNvSpPr>
            <a:spLocks noGrp="1"/>
          </p:cNvSpPr>
          <p:nvPr>
            <p:ph type="title"/>
          </p:nvPr>
        </p:nvSpPr>
        <p:spPr/>
        <p:txBody>
          <a:bodyPr/>
          <a:lstStyle/>
          <a:p>
            <a:pPr algn="ctr"/>
            <a:r>
              <a:rPr lang="en-US" u="sng" dirty="0"/>
              <a:t>Plea Agreements and Appeal Waivers</a:t>
            </a:r>
            <a:br>
              <a:rPr lang="en-US" u="sng" dirty="0"/>
            </a:br>
            <a:r>
              <a:rPr lang="en-US" sz="2800" dirty="0">
                <a:solidFill>
                  <a:schemeClr val="accent2"/>
                </a:solidFill>
              </a:rPr>
              <a:t>Breach of Agreement</a:t>
            </a:r>
            <a:endParaRPr lang="en-US" sz="2800" u="sng" dirty="0">
              <a:solidFill>
                <a:schemeClr val="accent2"/>
              </a:solidFill>
            </a:endParaRPr>
          </a:p>
        </p:txBody>
      </p:sp>
      <p:sp>
        <p:nvSpPr>
          <p:cNvPr id="3" name="Content Placeholder 2">
            <a:extLst>
              <a:ext uri="{FF2B5EF4-FFF2-40B4-BE49-F238E27FC236}">
                <a16:creationId xmlns:a16="http://schemas.microsoft.com/office/drawing/2014/main" id="{2518A934-4935-1338-F5A4-C27DA212E3E8}"/>
              </a:ext>
            </a:extLst>
          </p:cNvPr>
          <p:cNvSpPr>
            <a:spLocks noGrp="1"/>
          </p:cNvSpPr>
          <p:nvPr>
            <p:ph idx="1"/>
          </p:nvPr>
        </p:nvSpPr>
        <p:spPr>
          <a:xfrm>
            <a:off x="740395" y="1930400"/>
            <a:ext cx="8931749" cy="4635938"/>
          </a:xfrm>
        </p:spPr>
        <p:txBody>
          <a:bodyPr>
            <a:normAutofit/>
          </a:bodyPr>
          <a:lstStyle/>
          <a:p>
            <a:pPr marL="0" indent="0">
              <a:buNone/>
            </a:pPr>
            <a:r>
              <a:rPr lang="en-US" sz="2000" b="1" i="1" dirty="0"/>
              <a:t>United States v. Trotter</a:t>
            </a:r>
            <a:r>
              <a:rPr lang="en-US" sz="2000" b="1" dirty="0"/>
              <a:t>, </a:t>
            </a:r>
            <a:r>
              <a:rPr lang="en-US" sz="2000" dirty="0"/>
              <a:t>157 F.4th 767 (5th Cir. Nov. 3, 2025)</a:t>
            </a:r>
          </a:p>
          <a:p>
            <a:pPr lvl="1"/>
            <a:r>
              <a:rPr lang="en-US" sz="1800" dirty="0"/>
              <a:t>Prosecutor’s comments during sentencing violated plea agreement.</a:t>
            </a:r>
          </a:p>
          <a:p>
            <a:pPr lvl="2"/>
            <a:r>
              <a:rPr lang="en-US" sz="1600" dirty="0"/>
              <a:t>Plea agreement provided that the defendant “shall be sentenced to a term of imprisonment within the applicable sentencing range” under the Guidelines</a:t>
            </a:r>
          </a:p>
          <a:p>
            <a:pPr lvl="2"/>
            <a:r>
              <a:rPr lang="en-US" sz="1600" dirty="0"/>
              <a:t>Parties reasonably interpreted that provision as prohibiting either party from advocating for a sentence outside the range. </a:t>
            </a:r>
          </a:p>
          <a:p>
            <a:pPr lvl="2"/>
            <a:r>
              <a:rPr lang="en-US" sz="1600" dirty="0"/>
              <a:t>Government conceded on appeal that it made remarks at sentencing that implicitly advocated for a sentence beyond the Guidelines range, arguing that the Guidelines “significantly underrepresented” the severity of the offense.</a:t>
            </a:r>
          </a:p>
          <a:p>
            <a:pPr lvl="1"/>
            <a:r>
              <a:rPr lang="en-US" sz="1800" u="sng" dirty="0"/>
              <a:t>Remedy</a:t>
            </a:r>
            <a:r>
              <a:rPr lang="en-US" sz="1800" dirty="0"/>
              <a:t>: defendant may either (1) seek specific performance by the government before a new judge, or (2) rescind the plea agreement.</a:t>
            </a:r>
          </a:p>
          <a:p>
            <a:pPr lvl="1"/>
            <a:r>
              <a:rPr lang="en-US" sz="1800" dirty="0"/>
              <a:t>Dissent from Judge Smith</a:t>
            </a:r>
          </a:p>
        </p:txBody>
      </p:sp>
    </p:spTree>
    <p:extLst>
      <p:ext uri="{BB962C8B-B14F-4D97-AF65-F5344CB8AC3E}">
        <p14:creationId xmlns:p14="http://schemas.microsoft.com/office/powerpoint/2010/main" val="27746266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32D8-23E0-DA40-19C2-929918A0A80F}"/>
              </a:ext>
            </a:extLst>
          </p:cNvPr>
          <p:cNvSpPr>
            <a:spLocks noGrp="1"/>
          </p:cNvSpPr>
          <p:nvPr>
            <p:ph type="title"/>
          </p:nvPr>
        </p:nvSpPr>
        <p:spPr>
          <a:xfrm>
            <a:off x="677334" y="609600"/>
            <a:ext cx="8596668" cy="1195552"/>
          </a:xfrm>
        </p:spPr>
        <p:txBody>
          <a:bodyPr/>
          <a:lstStyle/>
          <a:p>
            <a:pPr algn="ctr"/>
            <a:r>
              <a:rPr lang="en-US" u="sng" dirty="0"/>
              <a:t>Plea Agreements and Appeal Waivers</a:t>
            </a:r>
            <a:br>
              <a:rPr lang="en-US" u="sng" dirty="0"/>
            </a:br>
            <a:r>
              <a:rPr lang="en-US" sz="2800" dirty="0">
                <a:solidFill>
                  <a:schemeClr val="accent2"/>
                </a:solidFill>
              </a:rPr>
              <a:t>Exercise Caution with Guilty Pleas! </a:t>
            </a:r>
          </a:p>
        </p:txBody>
      </p:sp>
      <p:sp>
        <p:nvSpPr>
          <p:cNvPr id="3" name="Content Placeholder 2">
            <a:extLst>
              <a:ext uri="{FF2B5EF4-FFF2-40B4-BE49-F238E27FC236}">
                <a16:creationId xmlns:a16="http://schemas.microsoft.com/office/drawing/2014/main" id="{0DE06BD2-8B25-B08E-A262-97CFAE2E9B13}"/>
              </a:ext>
            </a:extLst>
          </p:cNvPr>
          <p:cNvSpPr>
            <a:spLocks noGrp="1"/>
          </p:cNvSpPr>
          <p:nvPr>
            <p:ph idx="1"/>
          </p:nvPr>
        </p:nvSpPr>
        <p:spPr>
          <a:xfrm>
            <a:off x="740396" y="1805152"/>
            <a:ext cx="8596668" cy="3880773"/>
          </a:xfrm>
        </p:spPr>
        <p:txBody>
          <a:bodyPr>
            <a:normAutofit fontScale="85000" lnSpcReduction="20000"/>
          </a:bodyPr>
          <a:lstStyle/>
          <a:p>
            <a:pPr>
              <a:spcAft>
                <a:spcPts val="600"/>
              </a:spcAft>
            </a:pPr>
            <a:r>
              <a:rPr lang="en-US" dirty="0"/>
              <a:t>USAO in EDLA automatically includes broad appeal waivers in every plea agreement—but that doesn’t mean you can’t push back!</a:t>
            </a:r>
          </a:p>
          <a:p>
            <a:pPr>
              <a:spcAft>
                <a:spcPts val="600"/>
              </a:spcAft>
            </a:pPr>
            <a:r>
              <a:rPr lang="en-US" dirty="0"/>
              <a:t>Consider all options based on the facts of your case.</a:t>
            </a:r>
          </a:p>
          <a:p>
            <a:pPr lvl="1">
              <a:buFont typeface="+mj-lt"/>
              <a:buAutoNum type="arabicPeriod"/>
            </a:pPr>
            <a:r>
              <a:rPr lang="en-US" sz="1400" u="sng" dirty="0"/>
              <a:t>Decline Plea Agreement</a:t>
            </a:r>
            <a:r>
              <a:rPr lang="en-US" sz="1400" dirty="0"/>
              <a:t> – Ensure client is getting a benefit before signing. Even if charges are being dropped, does it really help in any meaningful way?</a:t>
            </a:r>
          </a:p>
          <a:p>
            <a:pPr lvl="1">
              <a:buFont typeface="+mj-lt"/>
              <a:buAutoNum type="arabicPeriod"/>
            </a:pPr>
            <a:r>
              <a:rPr lang="en-US" sz="1400" u="sng" dirty="0"/>
              <a:t>Request Modification of Agreement</a:t>
            </a:r>
            <a:r>
              <a:rPr lang="en-US" sz="1400" dirty="0"/>
              <a:t> – Parties agree on Sentencing Guidelines range? Appeal waiver carve-out for Guideline errors? </a:t>
            </a:r>
            <a:endParaRPr lang="en-US" sz="1400" u="sng" dirty="0"/>
          </a:p>
          <a:p>
            <a:pPr lvl="1">
              <a:buFont typeface="+mj-lt"/>
              <a:buAutoNum type="arabicPeriod"/>
            </a:pPr>
            <a:r>
              <a:rPr lang="en-US" sz="1400" u="sng" dirty="0"/>
              <a:t>Request Conditional Plea</a:t>
            </a:r>
            <a:r>
              <a:rPr lang="en-US" sz="1400" dirty="0"/>
              <a:t> – </a:t>
            </a:r>
            <a:r>
              <a:rPr lang="en-US" sz="1400" i="1" dirty="0"/>
              <a:t>See</a:t>
            </a:r>
            <a:r>
              <a:rPr lang="en-US" sz="1400" dirty="0"/>
              <a:t> Fed. R. Crim. P. 11(a)(2). </a:t>
            </a:r>
            <a:r>
              <a:rPr lang="en-US" sz="1400" b="1" dirty="0"/>
              <a:t>Remember that you need a conditional plea to appeal suppression rulings and other pretrial orders</a:t>
            </a:r>
            <a:endParaRPr lang="en-US" sz="1400" dirty="0"/>
          </a:p>
          <a:p>
            <a:pPr lvl="1">
              <a:buFont typeface="+mj-lt"/>
              <a:buAutoNum type="arabicPeriod"/>
            </a:pPr>
            <a:r>
              <a:rPr lang="en-US" sz="1400" u="sng" dirty="0"/>
              <a:t>Bench Trial</a:t>
            </a:r>
            <a:r>
              <a:rPr lang="en-US" sz="1400" dirty="0"/>
              <a:t> – If the government refuses to agree to a conditional plea (or insists on client waiving appellate rights). </a:t>
            </a:r>
            <a:r>
              <a:rPr lang="en-US" sz="1400" i="1" dirty="0"/>
              <a:t>See U.S. v. Najera</a:t>
            </a:r>
            <a:r>
              <a:rPr lang="en-US" sz="1400" dirty="0"/>
              <a:t>, 915 F.3d 997 (5th Cir. 2019).</a:t>
            </a:r>
            <a:endParaRPr lang="en-US" sz="1400" u="sng" dirty="0"/>
          </a:p>
          <a:p>
            <a:pPr>
              <a:spcAft>
                <a:spcPts val="600"/>
              </a:spcAft>
            </a:pPr>
            <a:r>
              <a:rPr lang="en-US" dirty="0"/>
              <a:t>Remove extraneous, prejudicial information from factual bases. </a:t>
            </a:r>
          </a:p>
          <a:p>
            <a:pPr>
              <a:spcAft>
                <a:spcPts val="600"/>
              </a:spcAft>
            </a:pPr>
            <a:r>
              <a:rPr lang="en-US" b="1" dirty="0"/>
              <a:t>Must file </a:t>
            </a:r>
            <a:r>
              <a:rPr lang="en-US" b="1" u="sng" dirty="0"/>
              <a:t>TWO</a:t>
            </a:r>
            <a:r>
              <a:rPr lang="en-US" b="1" dirty="0"/>
              <a:t> notices of appeal in cases with separate restitution hearing</a:t>
            </a:r>
          </a:p>
          <a:p>
            <a:pPr lvl="1"/>
            <a:r>
              <a:rPr lang="en-US" dirty="0"/>
              <a:t>One notice after initial judgment, second notice after restitution order.</a:t>
            </a:r>
            <a:r>
              <a:rPr lang="en-US" b="1" dirty="0"/>
              <a:t> </a:t>
            </a:r>
            <a:endParaRPr lang="en-US" dirty="0"/>
          </a:p>
        </p:txBody>
      </p:sp>
    </p:spTree>
    <p:extLst>
      <p:ext uri="{BB962C8B-B14F-4D97-AF65-F5344CB8AC3E}">
        <p14:creationId xmlns:p14="http://schemas.microsoft.com/office/powerpoint/2010/main" val="30050236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C681E8-8607-6149-B7C9-5106EDA329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dirty="0"/>
              <a:t>FIFTH CIRCUIT UPDATE:</a:t>
            </a:r>
          </a:p>
        </p:txBody>
      </p:sp>
      <p:sp>
        <p:nvSpPr>
          <p:cNvPr id="5" name="Text Placeholder 4">
            <a:extLst>
              <a:ext uri="{FF2B5EF4-FFF2-40B4-BE49-F238E27FC236}">
                <a16:creationId xmlns:a16="http://schemas.microsoft.com/office/drawing/2014/main" id="{2C142215-43F2-0CD0-248B-6DDE8F902BC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3600" dirty="0"/>
              <a:t>Armed Career Criminal Act (“ACCA”)</a:t>
            </a:r>
            <a:endParaRPr lang="en-US" sz="1800" dirty="0">
              <a:solidFill>
                <a:schemeClr val="tx1"/>
              </a:solidFill>
            </a:endParaRPr>
          </a:p>
        </p:txBody>
      </p:sp>
    </p:spTree>
    <p:extLst>
      <p:ext uri="{BB962C8B-B14F-4D97-AF65-F5344CB8AC3E}">
        <p14:creationId xmlns:p14="http://schemas.microsoft.com/office/powerpoint/2010/main" val="15645491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58FA8-8292-256D-850D-3750B944567C}"/>
              </a:ext>
            </a:extLst>
          </p:cNvPr>
          <p:cNvSpPr>
            <a:spLocks noGrp="1"/>
          </p:cNvSpPr>
          <p:nvPr>
            <p:ph type="title"/>
          </p:nvPr>
        </p:nvSpPr>
        <p:spPr/>
        <p:txBody>
          <a:bodyPr/>
          <a:lstStyle/>
          <a:p>
            <a:pPr algn="ctr"/>
            <a:r>
              <a:rPr lang="en-US" u="sng" dirty="0"/>
              <a:t>ACCA post-</a:t>
            </a:r>
            <a:r>
              <a:rPr lang="en-US" i="1" u="sng" dirty="0"/>
              <a:t>Erlinger</a:t>
            </a:r>
            <a:endParaRPr lang="en-US" u="sng" dirty="0"/>
          </a:p>
        </p:txBody>
      </p:sp>
      <p:sp>
        <p:nvSpPr>
          <p:cNvPr id="3" name="Content Placeholder 2">
            <a:extLst>
              <a:ext uri="{FF2B5EF4-FFF2-40B4-BE49-F238E27FC236}">
                <a16:creationId xmlns:a16="http://schemas.microsoft.com/office/drawing/2014/main" id="{9BA74562-73B1-6775-6195-365067981803}"/>
              </a:ext>
            </a:extLst>
          </p:cNvPr>
          <p:cNvSpPr>
            <a:spLocks noGrp="1"/>
          </p:cNvSpPr>
          <p:nvPr>
            <p:ph idx="1"/>
          </p:nvPr>
        </p:nvSpPr>
        <p:spPr/>
        <p:txBody>
          <a:bodyPr>
            <a:normAutofit/>
          </a:bodyPr>
          <a:lstStyle/>
          <a:p>
            <a:r>
              <a:rPr lang="en-US" dirty="0"/>
              <a:t>For ACCA to apply, fact that defendant committed past offenses on three separate occasions must be proven to a jury beyond a reasonable doubt or admitted in a guilty plea. </a:t>
            </a:r>
            <a:r>
              <a:rPr lang="en-US" i="1" dirty="0" err="1"/>
              <a:t>Erlinger</a:t>
            </a:r>
            <a:r>
              <a:rPr lang="en-US" i="1" dirty="0"/>
              <a:t> v. United States</a:t>
            </a:r>
            <a:r>
              <a:rPr lang="en-US" dirty="0"/>
              <a:t>, 602 U.S. 821 (2024).</a:t>
            </a:r>
          </a:p>
          <a:p>
            <a:r>
              <a:rPr lang="en-US" dirty="0"/>
              <a:t>This means that ACCA must also be alleged in the indictment.</a:t>
            </a:r>
          </a:p>
          <a:p>
            <a:r>
              <a:rPr lang="en-US" dirty="0"/>
              <a:t>Huge change in ACCA district court practice:</a:t>
            </a:r>
          </a:p>
          <a:p>
            <a:pPr lvl="1"/>
            <a:r>
              <a:rPr lang="en-US" dirty="0"/>
              <a:t>Pre-</a:t>
            </a:r>
            <a:r>
              <a:rPr lang="en-US" i="1" dirty="0" err="1"/>
              <a:t>Erlinger</a:t>
            </a:r>
            <a:r>
              <a:rPr lang="en-US" dirty="0"/>
              <a:t>, this all happened in the PSR process, and the judge made the decision at sentencing under preponderance of the evidence standard.</a:t>
            </a:r>
          </a:p>
          <a:p>
            <a:pPr lvl="1"/>
            <a:r>
              <a:rPr lang="en-US" dirty="0"/>
              <a:t>Post-</a:t>
            </a:r>
            <a:r>
              <a:rPr lang="en-US" i="1" dirty="0" err="1"/>
              <a:t>Erlinger</a:t>
            </a:r>
            <a:r>
              <a:rPr lang="en-US" dirty="0"/>
              <a:t>, legal challenge that ACCA predicate is not “violent felony” or “serious drug offense” per § 924(e)’s definition can be brought in pre-trial motion to strike ACCA from the indictment, and occasions inquiry must be proven at trial (or admitted in plea).</a:t>
            </a:r>
          </a:p>
          <a:p>
            <a:endParaRPr lang="en-US" dirty="0"/>
          </a:p>
          <a:p>
            <a:endParaRPr lang="en-US" dirty="0"/>
          </a:p>
        </p:txBody>
      </p:sp>
    </p:spTree>
    <p:extLst>
      <p:ext uri="{BB962C8B-B14F-4D97-AF65-F5344CB8AC3E}">
        <p14:creationId xmlns:p14="http://schemas.microsoft.com/office/powerpoint/2010/main" val="5552450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1C7BD-E7D1-E232-9E0E-4798884D7785}"/>
              </a:ext>
            </a:extLst>
          </p:cNvPr>
          <p:cNvSpPr>
            <a:spLocks noGrp="1"/>
          </p:cNvSpPr>
          <p:nvPr>
            <p:ph type="title"/>
          </p:nvPr>
        </p:nvSpPr>
        <p:spPr/>
        <p:txBody>
          <a:bodyPr/>
          <a:lstStyle/>
          <a:p>
            <a:pPr algn="ctr"/>
            <a:r>
              <a:rPr lang="en-US" i="1" u="sng" dirty="0" err="1"/>
              <a:t>Erlinger</a:t>
            </a:r>
            <a:r>
              <a:rPr lang="en-US" i="1" u="sng" dirty="0"/>
              <a:t> </a:t>
            </a:r>
            <a:r>
              <a:rPr lang="en-US" u="sng" dirty="0"/>
              <a:t>= Potential ACCA Trials</a:t>
            </a:r>
          </a:p>
        </p:txBody>
      </p:sp>
      <p:sp>
        <p:nvSpPr>
          <p:cNvPr id="3" name="Content Placeholder 2">
            <a:extLst>
              <a:ext uri="{FF2B5EF4-FFF2-40B4-BE49-F238E27FC236}">
                <a16:creationId xmlns:a16="http://schemas.microsoft.com/office/drawing/2014/main" id="{FBA06035-3B13-16C6-7DC9-596B0F3BE19E}"/>
              </a:ext>
            </a:extLst>
          </p:cNvPr>
          <p:cNvSpPr>
            <a:spLocks noGrp="1"/>
          </p:cNvSpPr>
          <p:nvPr>
            <p:ph idx="1"/>
          </p:nvPr>
        </p:nvSpPr>
        <p:spPr/>
        <p:txBody>
          <a:bodyPr/>
          <a:lstStyle/>
          <a:p>
            <a:r>
              <a:rPr lang="en-US" dirty="0"/>
              <a:t>District courts nationwide are conducting bifurcated trials in ACCA cases—first, a trial on the underlying offense, and then (if guilty), a trial to prove ACCA’s predicates occurred on three separate occasions.</a:t>
            </a:r>
          </a:p>
          <a:p>
            <a:r>
              <a:rPr lang="en-US" dirty="0"/>
              <a:t>Relevant factors include time, proximity of location, and the character and relationship of offenses. </a:t>
            </a:r>
            <a:r>
              <a:rPr lang="en-US" i="1" dirty="0"/>
              <a:t>Wooden v. United States</a:t>
            </a:r>
            <a:r>
              <a:rPr lang="en-US" dirty="0"/>
              <a:t>, 595 U.S. 360 (2022).</a:t>
            </a:r>
          </a:p>
          <a:p>
            <a:r>
              <a:rPr lang="en-US" dirty="0"/>
              <a:t>Upshot: jury may find that multiple offenses committed as part of an ongoing course of conduct is one “occasion” under ACCA—even if the offenses were committed on different days.</a:t>
            </a:r>
          </a:p>
          <a:p>
            <a:r>
              <a:rPr lang="en-US" dirty="0"/>
              <a:t>Defendants are winning on the ACCA occasions clause issue!</a:t>
            </a:r>
          </a:p>
          <a:p>
            <a:pPr marL="0" indent="0">
              <a:buNone/>
            </a:pPr>
            <a:endParaRPr lang="en-US" dirty="0"/>
          </a:p>
          <a:p>
            <a:endParaRPr lang="en-US" dirty="0"/>
          </a:p>
        </p:txBody>
      </p:sp>
    </p:spTree>
    <p:extLst>
      <p:ext uri="{BB962C8B-B14F-4D97-AF65-F5344CB8AC3E}">
        <p14:creationId xmlns:p14="http://schemas.microsoft.com/office/powerpoint/2010/main" val="6266361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C681E8-8607-6149-B7C9-5106EDA32998}"/>
              </a:ext>
            </a:extLst>
          </p:cNvPr>
          <p:cNvSpPr>
            <a:spLocks noGrp="1"/>
          </p:cNvSpPr>
          <p:nvPr>
            <p:ph type="title"/>
          </p:nvPr>
        </p:nvSpPr>
        <p:spPr>
          <a:xfrm>
            <a:off x="1507067" y="2404534"/>
            <a:ext cx="7766936" cy="1646302"/>
          </a:xfrm>
        </p:spPr>
        <p:txBody>
          <a:bodyPr vert="horz" lIns="91440" tIns="45720" rIns="91440" bIns="45720" rtlCol="0" anchor="b">
            <a:normAutofit/>
          </a:bodyPr>
          <a:lstStyle/>
          <a:p>
            <a:pPr algn="r"/>
            <a:r>
              <a:rPr lang="en-US" dirty="0"/>
              <a:t>FIFTH CIRCUIT UPDATE:</a:t>
            </a:r>
          </a:p>
        </p:txBody>
      </p:sp>
      <p:sp>
        <p:nvSpPr>
          <p:cNvPr id="5" name="Text Placeholder 4">
            <a:extLst>
              <a:ext uri="{FF2B5EF4-FFF2-40B4-BE49-F238E27FC236}">
                <a16:creationId xmlns:a16="http://schemas.microsoft.com/office/drawing/2014/main" id="{2C142215-43F2-0CD0-248B-6DDE8F902BCE}"/>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3600" dirty="0"/>
              <a:t>Statutes of Limitations</a:t>
            </a:r>
            <a:endParaRPr lang="en-US" sz="1800" dirty="0">
              <a:solidFill>
                <a:schemeClr val="tx1"/>
              </a:solidFill>
            </a:endParaRPr>
          </a:p>
        </p:txBody>
      </p:sp>
    </p:spTree>
    <p:extLst>
      <p:ext uri="{BB962C8B-B14F-4D97-AF65-F5344CB8AC3E}">
        <p14:creationId xmlns:p14="http://schemas.microsoft.com/office/powerpoint/2010/main" val="1204368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47D55-8F0B-F5C9-D867-FEE83BA5335A}"/>
              </a:ext>
            </a:extLst>
          </p:cNvPr>
          <p:cNvSpPr>
            <a:spLocks noGrp="1"/>
          </p:cNvSpPr>
          <p:nvPr>
            <p:ph type="title"/>
          </p:nvPr>
        </p:nvSpPr>
        <p:spPr/>
        <p:txBody>
          <a:bodyPr/>
          <a:lstStyle/>
          <a:p>
            <a:pPr algn="ctr"/>
            <a:r>
              <a:rPr lang="en-US" u="sng" dirty="0"/>
              <a:t>Statute of Limitations Defenses </a:t>
            </a:r>
          </a:p>
        </p:txBody>
      </p:sp>
      <p:sp>
        <p:nvSpPr>
          <p:cNvPr id="3" name="Content Placeholder 2">
            <a:extLst>
              <a:ext uri="{FF2B5EF4-FFF2-40B4-BE49-F238E27FC236}">
                <a16:creationId xmlns:a16="http://schemas.microsoft.com/office/drawing/2014/main" id="{B0D0A8C6-4DA5-F8CE-3FFB-2611413F9CA6}"/>
              </a:ext>
            </a:extLst>
          </p:cNvPr>
          <p:cNvSpPr>
            <a:spLocks noGrp="1"/>
          </p:cNvSpPr>
          <p:nvPr>
            <p:ph idx="1"/>
          </p:nvPr>
        </p:nvSpPr>
        <p:spPr>
          <a:xfrm>
            <a:off x="677334" y="1728061"/>
            <a:ext cx="8596668" cy="4313301"/>
          </a:xfrm>
        </p:spPr>
        <p:txBody>
          <a:bodyPr/>
          <a:lstStyle/>
          <a:p>
            <a:r>
              <a:rPr lang="en-US" dirty="0"/>
              <a:t>Statute of limitations are strictly applied.</a:t>
            </a:r>
          </a:p>
          <a:p>
            <a:r>
              <a:rPr lang="en-US" dirty="0"/>
              <a:t>Gov’t needs to prove “legitimate purpose” for sealing indictment in order for sealing to toll statute of limitations. </a:t>
            </a:r>
            <a:r>
              <a:rPr lang="en-US" i="1" dirty="0"/>
              <a:t>United States v. Boswell</a:t>
            </a:r>
            <a:r>
              <a:rPr lang="en-US" dirty="0"/>
              <a:t>, 109 F.4th 368 (5th Cir. 2024).</a:t>
            </a:r>
          </a:p>
          <a:p>
            <a:pPr lvl="1"/>
            <a:r>
              <a:rPr lang="en-US" dirty="0"/>
              <a:t>Gov’t filed sealed indictment in bankruptcy fraud case one month before SOL ran and unsealed seven months later. </a:t>
            </a:r>
          </a:p>
          <a:p>
            <a:pPr lvl="1"/>
            <a:r>
              <a:rPr lang="en-US" dirty="0"/>
              <a:t>Fifth Circuit held gov’t had not proven legitimate purpose for sealing. Conviction reversed and count dismissed as untimely.</a:t>
            </a:r>
          </a:p>
          <a:p>
            <a:r>
              <a:rPr lang="en-US" dirty="0"/>
              <a:t>No equitable tolling available for the government. </a:t>
            </a:r>
            <a:r>
              <a:rPr lang="en-US" i="1" dirty="0"/>
              <a:t>United States v. </a:t>
            </a:r>
            <a:r>
              <a:rPr lang="en-US" i="1" dirty="0" err="1"/>
              <a:t>Plezia</a:t>
            </a:r>
            <a:r>
              <a:rPr lang="en-US" dirty="0"/>
              <a:t>, 115 F.4th 379 (5th Cir. 2024).</a:t>
            </a:r>
          </a:p>
          <a:p>
            <a:r>
              <a:rPr lang="en-US" dirty="0"/>
              <a:t>Rare issue, but impactful.</a:t>
            </a:r>
          </a:p>
        </p:txBody>
      </p:sp>
    </p:spTree>
    <p:extLst>
      <p:ext uri="{BB962C8B-B14F-4D97-AF65-F5344CB8AC3E}">
        <p14:creationId xmlns:p14="http://schemas.microsoft.com/office/powerpoint/2010/main" val="37278849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F9FA0-A821-8146-89DE-3BD5EC9C1A5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086E926-7567-1C16-8C3C-44CA1C50249A}"/>
              </a:ext>
            </a:extLst>
          </p:cNvPr>
          <p:cNvSpPr>
            <a:spLocks noGrp="1"/>
          </p:cNvSpPr>
          <p:nvPr>
            <p:ph type="title"/>
          </p:nvPr>
        </p:nvSpPr>
        <p:spPr/>
        <p:txBody>
          <a:bodyPr vert="horz" lIns="91440" tIns="45720" rIns="91440" bIns="45720" rtlCol="0" anchor="b">
            <a:normAutofit/>
          </a:bodyPr>
          <a:lstStyle/>
          <a:p>
            <a:pPr algn="r"/>
            <a:r>
              <a:rPr lang="en-US" dirty="0"/>
              <a:t>FIFTH CIRCUIT UPDATE:</a:t>
            </a:r>
          </a:p>
        </p:txBody>
      </p:sp>
      <p:sp>
        <p:nvSpPr>
          <p:cNvPr id="5" name="Text Placeholder 4">
            <a:extLst>
              <a:ext uri="{FF2B5EF4-FFF2-40B4-BE49-F238E27FC236}">
                <a16:creationId xmlns:a16="http://schemas.microsoft.com/office/drawing/2014/main" id="{D06CD632-CCB7-20D4-FB2B-A9A0DE09D9E8}"/>
              </a:ext>
            </a:extLst>
          </p:cNvPr>
          <p:cNvSpPr>
            <a:spLocks noGrp="1"/>
          </p:cNvSpPr>
          <p:nvPr>
            <p:ph type="body" idx="1"/>
          </p:nvPr>
        </p:nvSpPr>
        <p:spPr/>
        <p:txBody>
          <a:bodyPr vert="horz" lIns="91440" tIns="45720" rIns="91440" bIns="45720" rtlCol="0" anchor="t">
            <a:normAutofit/>
          </a:bodyPr>
          <a:lstStyle/>
          <a:p>
            <a:pPr algn="r"/>
            <a:r>
              <a:rPr lang="en-US" sz="3600" dirty="0"/>
              <a:t>Supervised Release/”Fugitive tolling”</a:t>
            </a:r>
            <a:endParaRPr lang="en-US" sz="1800" dirty="0">
              <a:solidFill>
                <a:schemeClr val="tx1"/>
              </a:solidFill>
            </a:endParaRPr>
          </a:p>
        </p:txBody>
      </p:sp>
    </p:spTree>
    <p:extLst>
      <p:ext uri="{BB962C8B-B14F-4D97-AF65-F5344CB8AC3E}">
        <p14:creationId xmlns:p14="http://schemas.microsoft.com/office/powerpoint/2010/main" val="3598739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756E6-E3D5-9A66-85C4-6059743A6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CA702D-3A52-E1BE-215E-D449F7EDCB75}"/>
              </a:ext>
            </a:extLst>
          </p:cNvPr>
          <p:cNvSpPr>
            <a:spLocks noGrp="1"/>
          </p:cNvSpPr>
          <p:nvPr>
            <p:ph type="title"/>
          </p:nvPr>
        </p:nvSpPr>
        <p:spPr/>
        <p:txBody>
          <a:bodyPr>
            <a:normAutofit fontScale="90000"/>
          </a:bodyPr>
          <a:lstStyle/>
          <a:p>
            <a:pPr algn="ctr"/>
            <a:r>
              <a:rPr lang="en-US" sz="4000" u="sng" dirty="0"/>
              <a:t>Supervised</a:t>
            </a:r>
            <a:r>
              <a:rPr lang="en-US" u="sng" dirty="0"/>
              <a:t> Release:</a:t>
            </a:r>
            <a:br>
              <a:rPr lang="en-US" u="sng" dirty="0"/>
            </a:br>
            <a:r>
              <a:rPr lang="en-US" sz="3100" dirty="0">
                <a:solidFill>
                  <a:schemeClr val="accent2">
                    <a:lumMod val="75000"/>
                  </a:schemeClr>
                </a:solidFill>
              </a:rPr>
              <a:t>“Fugitive Tolling”</a:t>
            </a:r>
            <a:br>
              <a:rPr lang="en-US" u="sng" dirty="0"/>
            </a:br>
            <a:endParaRPr lang="en-US" u="sng" dirty="0"/>
          </a:p>
        </p:txBody>
      </p:sp>
      <p:sp>
        <p:nvSpPr>
          <p:cNvPr id="3" name="Content Placeholder 2">
            <a:extLst>
              <a:ext uri="{FF2B5EF4-FFF2-40B4-BE49-F238E27FC236}">
                <a16:creationId xmlns:a16="http://schemas.microsoft.com/office/drawing/2014/main" id="{ED96EC33-B0DA-95CD-A087-321DF8F1A662}"/>
              </a:ext>
            </a:extLst>
          </p:cNvPr>
          <p:cNvSpPr>
            <a:spLocks noGrp="1"/>
          </p:cNvSpPr>
          <p:nvPr>
            <p:ph idx="1"/>
          </p:nvPr>
        </p:nvSpPr>
        <p:spPr>
          <a:xfrm>
            <a:off x="677334" y="1999281"/>
            <a:ext cx="8596668" cy="4042082"/>
          </a:xfrm>
        </p:spPr>
        <p:txBody>
          <a:bodyPr/>
          <a:lstStyle/>
          <a:p>
            <a:pPr marL="0" indent="0">
              <a:buNone/>
            </a:pPr>
            <a:r>
              <a:rPr lang="en-US" b="1" i="1" dirty="0"/>
              <a:t>United States v. Swick</a:t>
            </a:r>
            <a:r>
              <a:rPr lang="en-US" dirty="0"/>
              <a:t>, 137 F.4th 336 (5th Cir. 2025)</a:t>
            </a:r>
          </a:p>
          <a:p>
            <a:pPr lvl="1"/>
            <a:r>
              <a:rPr lang="en-US" dirty="0"/>
              <a:t>Question: does term of SR continue to run if defendant “absconds”?</a:t>
            </a:r>
          </a:p>
          <a:p>
            <a:pPr lvl="1"/>
            <a:r>
              <a:rPr lang="en-US" dirty="0"/>
              <a:t>Held: fugitive tolling applies to a term of supervised release, in effect prolonging the term until the defendant is “caught.” </a:t>
            </a:r>
          </a:p>
          <a:p>
            <a:pPr lvl="1"/>
            <a:r>
              <a:rPr lang="en-US" dirty="0"/>
              <a:t>Why does this matter?</a:t>
            </a:r>
          </a:p>
          <a:p>
            <a:pPr lvl="2"/>
            <a:r>
              <a:rPr lang="en-US" dirty="0"/>
              <a:t>Normally, if a warrant is filed before the end of the term, district court can adjudicate for any conduct that occurs </a:t>
            </a:r>
            <a:r>
              <a:rPr lang="en-US" i="1" u="sng" dirty="0"/>
              <a:t>during</a:t>
            </a:r>
            <a:r>
              <a:rPr lang="en-US" dirty="0"/>
              <a:t> the term (even after the term expires).</a:t>
            </a:r>
          </a:p>
          <a:p>
            <a:pPr lvl="2"/>
            <a:r>
              <a:rPr lang="en-US" dirty="0"/>
              <a:t>Tolling gives district court jurisdiction to adjudicate conduct that occurs </a:t>
            </a:r>
            <a:r>
              <a:rPr lang="en-US" i="1" u="sng" dirty="0"/>
              <a:t>after</a:t>
            </a:r>
            <a:r>
              <a:rPr lang="en-US" dirty="0"/>
              <a:t> the term would have otherwise expired.</a:t>
            </a:r>
          </a:p>
          <a:p>
            <a:pPr lvl="2"/>
            <a:r>
              <a:rPr lang="en-US" dirty="0"/>
              <a:t>Potentially big impact depending on timing and grade of violations.</a:t>
            </a:r>
          </a:p>
          <a:p>
            <a:pPr lvl="1"/>
            <a:r>
              <a:rPr lang="en-US" dirty="0"/>
              <a:t>There is a circuit split and Supreme Court has granted cert &amp; heard argument last month. </a:t>
            </a:r>
            <a:r>
              <a:rPr lang="en-US" i="1" dirty="0"/>
              <a:t>See Isabel Rico</a:t>
            </a:r>
            <a:r>
              <a:rPr lang="en-US" dirty="0"/>
              <a:t>, No. 24-2662.</a:t>
            </a:r>
          </a:p>
          <a:p>
            <a:pPr lvl="1"/>
            <a:endParaRPr lang="en-US" dirty="0"/>
          </a:p>
        </p:txBody>
      </p:sp>
    </p:spTree>
    <p:extLst>
      <p:ext uri="{BB962C8B-B14F-4D97-AF65-F5344CB8AC3E}">
        <p14:creationId xmlns:p14="http://schemas.microsoft.com/office/powerpoint/2010/main" val="9379313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1831</TotalTime>
  <Words>7746</Words>
  <Application>Microsoft Office PowerPoint</Application>
  <PresentationFormat>Widescreen</PresentationFormat>
  <Paragraphs>471</Paragraphs>
  <Slides>56</Slides>
  <Notes>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56</vt:i4>
      </vt:variant>
    </vt:vector>
  </HeadingPairs>
  <TitlesOfParts>
    <vt:vector size="67" baseType="lpstr">
      <vt:lpstr>Aptos</vt:lpstr>
      <vt:lpstr>Arial</vt:lpstr>
      <vt:lpstr>Georgia</vt:lpstr>
      <vt:lpstr>Source Sans Pro</vt:lpstr>
      <vt:lpstr>Times New Roman</vt:lpstr>
      <vt:lpstr>Trebuchet MS</vt:lpstr>
      <vt:lpstr>Trebuchet MS (body)</vt:lpstr>
      <vt:lpstr>Wingdings</vt:lpstr>
      <vt:lpstr>Wingdings 3</vt:lpstr>
      <vt:lpstr>Facet</vt:lpstr>
      <vt:lpstr>1_Facet</vt:lpstr>
      <vt:lpstr>Fifth Circuit Update: Recent Developments and Emerging Issues</vt:lpstr>
      <vt:lpstr>Overview </vt:lpstr>
      <vt:lpstr>FIFTH CIRCUIT UPDATE:</vt:lpstr>
      <vt:lpstr>Second Amendment &amp; Firearm Offenses Background</vt:lpstr>
      <vt:lpstr>United States v. Diaz 116 F.4th 458 (5th Cir. 2024)</vt:lpstr>
      <vt:lpstr>United States v. Diaz 116 F.4th 458 (5th Cir. 2024)</vt:lpstr>
      <vt:lpstr>Classifying crimes at the Founding</vt:lpstr>
      <vt:lpstr>Fifth Circuit’s Application of Diaz Category 1: Theft-Related Felony Priors</vt:lpstr>
      <vt:lpstr>Fifth Circuit’s Application of Diaz Category 2:“Crimes of Violence” Felony Priors</vt:lpstr>
      <vt:lpstr>Fifth Circuit’s Application of Diaz Category 3: Drug Trafficking Priors</vt:lpstr>
      <vt:lpstr>§ 922(g)(1) as applied to  Parolees and Supervisees</vt:lpstr>
      <vt:lpstr>Fifth Circuit’s Application of Diaz What about drug use and possession?</vt:lpstr>
      <vt:lpstr>§ 922(g)(1) summary:  What felonies satisfy the Fifth Circuit’s test(s)?</vt:lpstr>
      <vt:lpstr>§ 922(g)(1) Analytical matters</vt:lpstr>
      <vt:lpstr>§ 922(g)(1) Intra-circuit split</vt:lpstr>
      <vt:lpstr>Other § 922 Provisions Fifth Circuit has Upheld Post-Bruen</vt:lpstr>
      <vt:lpstr>Second Amendment Silencers and Firearm Accessories</vt:lpstr>
      <vt:lpstr>Second Amendment “Dangerous and Unusual” Weapons</vt:lpstr>
      <vt:lpstr>Second Amendment Key Takeaways</vt:lpstr>
      <vt:lpstr>FIFTH CIRCUIT UPDATE:</vt:lpstr>
      <vt:lpstr>Fourth Amendment Terry stops and firearm possession</vt:lpstr>
      <vt:lpstr>Fourth Amendment “Bare bones”/ no “nexus” search warrants</vt:lpstr>
      <vt:lpstr>FIFTH CIRCUIT UPDATE:</vt:lpstr>
      <vt:lpstr>Sentencing Guideline Issues</vt:lpstr>
      <vt:lpstr>Sentencing Guideline Issues</vt:lpstr>
      <vt:lpstr>Sentencing Guideline Issues Crimes of Violence</vt:lpstr>
      <vt:lpstr>Sentencing Guideline Issues Crimes of Violence</vt:lpstr>
      <vt:lpstr>Sentencing Guideline Issues Crimes of Violence</vt:lpstr>
      <vt:lpstr>Sentencing Guideline Issues Crimes of Violence</vt:lpstr>
      <vt:lpstr>Sentencing Guideline Issues Crimes of Violence</vt:lpstr>
      <vt:lpstr>Sentencing Guideline Issues Controlled Substance Offenses</vt:lpstr>
      <vt:lpstr>Sentencing Guideline Issues Controlled Substance Offenses</vt:lpstr>
      <vt:lpstr>Sentencing Guideline Issues Controlled Substance Offenses</vt:lpstr>
      <vt:lpstr>Sentencing Guideline Issues Controlled Substance Offenses</vt:lpstr>
      <vt:lpstr>Sentencing Guideline Issues § 2K2.1(b)(6)(B) - “In Connection With”</vt:lpstr>
      <vt:lpstr>Sentencing Guideline Issues § 2K2.1(b)(6)(B) - “In Connection With”</vt:lpstr>
      <vt:lpstr>Sentencing Guideline Issues § 2K2.1(b)(6)(B) - “In Connection With”</vt:lpstr>
      <vt:lpstr>Sentencing Guideline Issues Self-Defense</vt:lpstr>
      <vt:lpstr>Sentencing Guideline Issues § 2D1.1(b)(12) – Maintaining a Drug Premises</vt:lpstr>
      <vt:lpstr>Sentencing Guideline Issues § 2D1.1(b)(12) – Maintaining a Drug Premises</vt:lpstr>
      <vt:lpstr>Sentencing Guideline Issues Financial Crimes</vt:lpstr>
      <vt:lpstr>Sentencing Guideline Issues Financial Crimes</vt:lpstr>
      <vt:lpstr>FIFTH CIRCUIT UPDATE:</vt:lpstr>
      <vt:lpstr>Plea Agreements and Appeal Waivers Waiver Enforceability</vt:lpstr>
      <vt:lpstr>Plea Agreements and Appeal Waivers Waiver Enforceability</vt:lpstr>
      <vt:lpstr>Plea Agreements and Appeal Waivers Waiver Enforceability</vt:lpstr>
      <vt:lpstr>Plea Agreements and Appeal Waivers Waiver Enforceability</vt:lpstr>
      <vt:lpstr>Plea Agreements and Appeal Waivers Breach of Agreement</vt:lpstr>
      <vt:lpstr>Plea Agreements and Appeal Waivers Exercise Caution with Guilty Pleas! </vt:lpstr>
      <vt:lpstr>FIFTH CIRCUIT UPDATE:</vt:lpstr>
      <vt:lpstr>ACCA post-Erlinger</vt:lpstr>
      <vt:lpstr>Erlinger = Potential ACCA Trials</vt:lpstr>
      <vt:lpstr>FIFTH CIRCUIT UPDATE:</vt:lpstr>
      <vt:lpstr>Statute of Limitations Defenses </vt:lpstr>
      <vt:lpstr>FIFTH CIRCUIT UPDATE:</vt:lpstr>
      <vt:lpstr>Supervised Release: “Fugitive Tolling”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Steven Spires</dc:creator>
  <cp:lastModifiedBy>Samantha Kuhn</cp:lastModifiedBy>
  <cp:revision>44</cp:revision>
  <dcterms:created xsi:type="dcterms:W3CDTF">2025-07-22T00:31:40Z</dcterms:created>
  <dcterms:modified xsi:type="dcterms:W3CDTF">2025-12-04T21:38:55Z</dcterms:modified>
</cp:coreProperties>
</file>