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mv" ContentType="video/x-ms-wm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82" r:id="rId1"/>
  </p:sldMasterIdLst>
  <p:notesMasterIdLst>
    <p:notesMasterId r:id="rId45"/>
  </p:notesMasterIdLst>
  <p:sldIdLst>
    <p:sldId id="257" r:id="rId2"/>
    <p:sldId id="404" r:id="rId3"/>
    <p:sldId id="514" r:id="rId4"/>
    <p:sldId id="516" r:id="rId5"/>
    <p:sldId id="364" r:id="rId6"/>
    <p:sldId id="396" r:id="rId7"/>
    <p:sldId id="444" r:id="rId8"/>
    <p:sldId id="445" r:id="rId9"/>
    <p:sldId id="525" r:id="rId10"/>
    <p:sldId id="446" r:id="rId11"/>
    <p:sldId id="526" r:id="rId12"/>
    <p:sldId id="447" r:id="rId13"/>
    <p:sldId id="527" r:id="rId14"/>
    <p:sldId id="448" r:id="rId15"/>
    <p:sldId id="528" r:id="rId16"/>
    <p:sldId id="449" r:id="rId17"/>
    <p:sldId id="524" r:id="rId18"/>
    <p:sldId id="465" r:id="rId19"/>
    <p:sldId id="442" r:id="rId20"/>
    <p:sldId id="420" r:id="rId21"/>
    <p:sldId id="421" r:id="rId22"/>
    <p:sldId id="466" r:id="rId23"/>
    <p:sldId id="467" r:id="rId24"/>
    <p:sldId id="500" r:id="rId25"/>
    <p:sldId id="509" r:id="rId26"/>
    <p:sldId id="511" r:id="rId27"/>
    <p:sldId id="513" r:id="rId28"/>
    <p:sldId id="450" r:id="rId29"/>
    <p:sldId id="451" r:id="rId30"/>
    <p:sldId id="452" r:id="rId31"/>
    <p:sldId id="519" r:id="rId32"/>
    <p:sldId id="397" r:id="rId33"/>
    <p:sldId id="418" r:id="rId34"/>
    <p:sldId id="315" r:id="rId35"/>
    <p:sldId id="505" r:id="rId36"/>
    <p:sldId id="489" r:id="rId37"/>
    <p:sldId id="520" r:id="rId38"/>
    <p:sldId id="521" r:id="rId39"/>
    <p:sldId id="522" r:id="rId40"/>
    <p:sldId id="523" r:id="rId41"/>
    <p:sldId id="517" r:id="rId42"/>
    <p:sldId id="518" r:id="rId43"/>
    <p:sldId id="287" r:id="rId44"/>
  </p:sldIdLst>
  <p:sldSz cx="9144000" cy="6858000" type="screen4x3"/>
  <p:notesSz cx="6954838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700" autoAdjust="0"/>
    <p:restoredTop sz="94990" autoAdjust="0"/>
  </p:normalViewPr>
  <p:slideViewPr>
    <p:cSldViewPr>
      <p:cViewPr>
        <p:scale>
          <a:sx n="69" d="100"/>
          <a:sy n="69" d="100"/>
        </p:scale>
        <p:origin x="1230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53" y="12667"/>
    </p:cViewPr>
  </p:outlin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1B23ABD-7741-4D34-8C43-4DD2CDCCA6E7}" type="doc">
      <dgm:prSet loTypeId="urn:microsoft.com/office/officeart/2005/8/layout/default" loCatId="list" qsTypeId="urn:microsoft.com/office/officeart/2005/8/quickstyle/simple4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3F751452-4238-46B0-9F3E-8F1F6767FBDC}">
      <dgm:prSet/>
      <dgm:spPr/>
      <dgm:t>
        <a:bodyPr/>
        <a:lstStyle/>
        <a:p>
          <a:r>
            <a:rPr lang="en-US"/>
            <a:t>Division of family service records</a:t>
          </a:r>
        </a:p>
      </dgm:t>
    </dgm:pt>
    <dgm:pt modelId="{7320D41D-ABA3-46D7-8916-00706059F2EC}" type="parTrans" cxnId="{831CE92C-9B11-4547-B05F-5F7BF33C2B08}">
      <dgm:prSet/>
      <dgm:spPr/>
      <dgm:t>
        <a:bodyPr/>
        <a:lstStyle/>
        <a:p>
          <a:endParaRPr lang="en-US"/>
        </a:p>
      </dgm:t>
    </dgm:pt>
    <dgm:pt modelId="{E8843A63-1280-4EC4-9A45-34BF5B541193}" type="sibTrans" cxnId="{831CE92C-9B11-4547-B05F-5F7BF33C2B08}">
      <dgm:prSet/>
      <dgm:spPr/>
      <dgm:t>
        <a:bodyPr/>
        <a:lstStyle/>
        <a:p>
          <a:endParaRPr lang="en-US"/>
        </a:p>
      </dgm:t>
    </dgm:pt>
    <dgm:pt modelId="{030F79F0-08AF-4791-B726-2E1DA32D90B1}">
      <dgm:prSet/>
      <dgm:spPr/>
      <dgm:t>
        <a:bodyPr/>
        <a:lstStyle/>
        <a:p>
          <a:r>
            <a:rPr lang="en-US"/>
            <a:t>Psychological reports</a:t>
          </a:r>
        </a:p>
      </dgm:t>
    </dgm:pt>
    <dgm:pt modelId="{3ACB3F8E-97D8-46AA-B00B-47F5E66E6F6A}" type="parTrans" cxnId="{27784CA3-C9E0-4644-B46D-55D8EA94B24B}">
      <dgm:prSet/>
      <dgm:spPr/>
      <dgm:t>
        <a:bodyPr/>
        <a:lstStyle/>
        <a:p>
          <a:endParaRPr lang="en-US"/>
        </a:p>
      </dgm:t>
    </dgm:pt>
    <dgm:pt modelId="{0F5B8678-10CD-4D9B-B159-302AB21F542E}" type="sibTrans" cxnId="{27784CA3-C9E0-4644-B46D-55D8EA94B24B}">
      <dgm:prSet/>
      <dgm:spPr/>
      <dgm:t>
        <a:bodyPr/>
        <a:lstStyle/>
        <a:p>
          <a:endParaRPr lang="en-US"/>
        </a:p>
      </dgm:t>
    </dgm:pt>
    <dgm:pt modelId="{CDD63CC1-84A7-4FDE-B4B9-021BD1E34A0B}">
      <dgm:prSet/>
      <dgm:spPr/>
      <dgm:t>
        <a:bodyPr/>
        <a:lstStyle/>
        <a:p>
          <a:r>
            <a:rPr lang="en-US"/>
            <a:t>Hospital records</a:t>
          </a:r>
        </a:p>
      </dgm:t>
    </dgm:pt>
    <dgm:pt modelId="{EDDEBF47-3BBE-446B-8AFD-4764452DA516}" type="parTrans" cxnId="{4BB553A0-1B80-4ADA-8AE7-833269CB134C}">
      <dgm:prSet/>
      <dgm:spPr/>
      <dgm:t>
        <a:bodyPr/>
        <a:lstStyle/>
        <a:p>
          <a:endParaRPr lang="en-US"/>
        </a:p>
      </dgm:t>
    </dgm:pt>
    <dgm:pt modelId="{2B145D51-BD16-4BC7-BFAF-9BD0D12DBD25}" type="sibTrans" cxnId="{4BB553A0-1B80-4ADA-8AE7-833269CB134C}">
      <dgm:prSet/>
      <dgm:spPr/>
      <dgm:t>
        <a:bodyPr/>
        <a:lstStyle/>
        <a:p>
          <a:endParaRPr lang="en-US"/>
        </a:p>
      </dgm:t>
    </dgm:pt>
    <dgm:pt modelId="{82020AA4-2B72-4599-AFC2-D8BB5EC11042}">
      <dgm:prSet/>
      <dgm:spPr/>
      <dgm:t>
        <a:bodyPr/>
        <a:lstStyle/>
        <a:p>
          <a:r>
            <a:rPr lang="en-US"/>
            <a:t>Pharmacy records</a:t>
          </a:r>
        </a:p>
      </dgm:t>
    </dgm:pt>
    <dgm:pt modelId="{D45266F4-5529-4A22-903F-417DA9E7F2C1}" type="parTrans" cxnId="{A95AE9BC-7F5F-4712-ADB7-53FED30A6163}">
      <dgm:prSet/>
      <dgm:spPr/>
      <dgm:t>
        <a:bodyPr/>
        <a:lstStyle/>
        <a:p>
          <a:endParaRPr lang="en-US"/>
        </a:p>
      </dgm:t>
    </dgm:pt>
    <dgm:pt modelId="{A7841E99-F9CF-4842-9129-00C8444B621A}" type="sibTrans" cxnId="{A95AE9BC-7F5F-4712-ADB7-53FED30A6163}">
      <dgm:prSet/>
      <dgm:spPr/>
      <dgm:t>
        <a:bodyPr/>
        <a:lstStyle/>
        <a:p>
          <a:endParaRPr lang="en-US"/>
        </a:p>
      </dgm:t>
    </dgm:pt>
    <dgm:pt modelId="{C0A5E6B6-41C7-42B2-A341-073649E7DBE2}">
      <dgm:prSet/>
      <dgm:spPr/>
      <dgm:t>
        <a:bodyPr/>
        <a:lstStyle/>
        <a:p>
          <a:r>
            <a:rPr lang="en-US"/>
            <a:t>Treatment records</a:t>
          </a:r>
        </a:p>
      </dgm:t>
    </dgm:pt>
    <dgm:pt modelId="{FA24A4F7-126D-42F3-B2C2-543D413DC259}" type="parTrans" cxnId="{475001BB-30F8-4D85-84B4-1E1999B3FB8F}">
      <dgm:prSet/>
      <dgm:spPr/>
      <dgm:t>
        <a:bodyPr/>
        <a:lstStyle/>
        <a:p>
          <a:endParaRPr lang="en-US"/>
        </a:p>
      </dgm:t>
    </dgm:pt>
    <dgm:pt modelId="{462C7587-9ACC-4BE7-9A80-7FA62379B6B7}" type="sibTrans" cxnId="{475001BB-30F8-4D85-84B4-1E1999B3FB8F}">
      <dgm:prSet/>
      <dgm:spPr/>
      <dgm:t>
        <a:bodyPr/>
        <a:lstStyle/>
        <a:p>
          <a:endParaRPr lang="en-US"/>
        </a:p>
      </dgm:t>
    </dgm:pt>
    <dgm:pt modelId="{14F79F2E-9774-4381-A279-2FBF50D66FE5}">
      <dgm:prSet/>
      <dgm:spPr/>
      <dgm:t>
        <a:bodyPr/>
        <a:lstStyle/>
        <a:p>
          <a:r>
            <a:rPr lang="en-US"/>
            <a:t>Military records</a:t>
          </a:r>
        </a:p>
      </dgm:t>
    </dgm:pt>
    <dgm:pt modelId="{936341F0-D531-4D01-B25F-38FF166B28C3}" type="parTrans" cxnId="{F9B73F48-9375-4085-B576-56546181F047}">
      <dgm:prSet/>
      <dgm:spPr/>
      <dgm:t>
        <a:bodyPr/>
        <a:lstStyle/>
        <a:p>
          <a:endParaRPr lang="en-US"/>
        </a:p>
      </dgm:t>
    </dgm:pt>
    <dgm:pt modelId="{9332F74F-9C0E-44CC-8318-3095EA7D9EED}" type="sibTrans" cxnId="{F9B73F48-9375-4085-B576-56546181F047}">
      <dgm:prSet/>
      <dgm:spPr/>
      <dgm:t>
        <a:bodyPr/>
        <a:lstStyle/>
        <a:p>
          <a:endParaRPr lang="en-US"/>
        </a:p>
      </dgm:t>
    </dgm:pt>
    <dgm:pt modelId="{70E64A2E-1AF6-40FA-AC41-FB2DCE22720C}">
      <dgm:prSet/>
      <dgm:spPr/>
      <dgm:t>
        <a:bodyPr/>
        <a:lstStyle/>
        <a:p>
          <a:r>
            <a:rPr lang="en-US"/>
            <a:t>Educational records</a:t>
          </a:r>
        </a:p>
      </dgm:t>
    </dgm:pt>
    <dgm:pt modelId="{8ADC5502-99A5-437B-82E6-6788651DF31D}" type="parTrans" cxnId="{FE4E8CF8-83F5-4108-BB33-87FEB1398F93}">
      <dgm:prSet/>
      <dgm:spPr/>
      <dgm:t>
        <a:bodyPr/>
        <a:lstStyle/>
        <a:p>
          <a:endParaRPr lang="en-US"/>
        </a:p>
      </dgm:t>
    </dgm:pt>
    <dgm:pt modelId="{870B19CF-54FB-4048-AD77-DFC8799D3136}" type="sibTrans" cxnId="{FE4E8CF8-83F5-4108-BB33-87FEB1398F93}">
      <dgm:prSet/>
      <dgm:spPr/>
      <dgm:t>
        <a:bodyPr/>
        <a:lstStyle/>
        <a:p>
          <a:endParaRPr lang="en-US"/>
        </a:p>
      </dgm:t>
    </dgm:pt>
    <dgm:pt modelId="{F6128867-0D1F-448A-A278-35FCBF27AEFF}">
      <dgm:prSet/>
      <dgm:spPr/>
      <dgm:t>
        <a:bodyPr/>
        <a:lstStyle/>
        <a:p>
          <a:r>
            <a:rPr lang="en-US"/>
            <a:t>Character letters</a:t>
          </a:r>
        </a:p>
      </dgm:t>
    </dgm:pt>
    <dgm:pt modelId="{D43F2F08-EEB4-4E43-8118-6458C659477C}" type="parTrans" cxnId="{45BA90C4-2CF5-44A4-A5E6-94E39900C7A6}">
      <dgm:prSet/>
      <dgm:spPr/>
      <dgm:t>
        <a:bodyPr/>
        <a:lstStyle/>
        <a:p>
          <a:endParaRPr lang="en-US"/>
        </a:p>
      </dgm:t>
    </dgm:pt>
    <dgm:pt modelId="{136C02B2-52A6-4B2A-9D0C-B988CBDFB72D}" type="sibTrans" cxnId="{45BA90C4-2CF5-44A4-A5E6-94E39900C7A6}">
      <dgm:prSet/>
      <dgm:spPr/>
      <dgm:t>
        <a:bodyPr/>
        <a:lstStyle/>
        <a:p>
          <a:endParaRPr lang="en-US"/>
        </a:p>
      </dgm:t>
    </dgm:pt>
    <dgm:pt modelId="{9879D7DE-D520-4036-95E5-E0DEC8746C83}">
      <dgm:prSet/>
      <dgm:spPr/>
      <dgm:t>
        <a:bodyPr/>
        <a:lstStyle/>
        <a:p>
          <a:r>
            <a:rPr lang="en-US"/>
            <a:t>Family albums</a:t>
          </a:r>
        </a:p>
      </dgm:t>
    </dgm:pt>
    <dgm:pt modelId="{01108A45-CD30-4C08-ABCD-BBFC247943D7}" type="parTrans" cxnId="{8A724ED7-7BAD-488A-8B77-525B7C306896}">
      <dgm:prSet/>
      <dgm:spPr/>
      <dgm:t>
        <a:bodyPr/>
        <a:lstStyle/>
        <a:p>
          <a:endParaRPr lang="en-US"/>
        </a:p>
      </dgm:t>
    </dgm:pt>
    <dgm:pt modelId="{41E582B0-698D-4773-BD0B-5D26E8301236}" type="sibTrans" cxnId="{8A724ED7-7BAD-488A-8B77-525B7C306896}">
      <dgm:prSet/>
      <dgm:spPr/>
      <dgm:t>
        <a:bodyPr/>
        <a:lstStyle/>
        <a:p>
          <a:endParaRPr lang="en-US"/>
        </a:p>
      </dgm:t>
    </dgm:pt>
    <dgm:pt modelId="{EAED122C-8950-4B59-846A-72B272685D2A}">
      <dgm:prSet/>
      <dgm:spPr/>
      <dgm:t>
        <a:bodyPr/>
        <a:lstStyle/>
        <a:p>
          <a:r>
            <a:rPr lang="en-US"/>
            <a:t>Church records</a:t>
          </a:r>
        </a:p>
      </dgm:t>
    </dgm:pt>
    <dgm:pt modelId="{359498A1-B681-4C4C-9BAB-A7C4D62CEDBA}" type="parTrans" cxnId="{77A15C92-9438-43B9-8761-FF0C351E958E}">
      <dgm:prSet/>
      <dgm:spPr/>
      <dgm:t>
        <a:bodyPr/>
        <a:lstStyle/>
        <a:p>
          <a:endParaRPr lang="en-US"/>
        </a:p>
      </dgm:t>
    </dgm:pt>
    <dgm:pt modelId="{C0C464B5-0E43-4C00-BA08-927942C82391}" type="sibTrans" cxnId="{77A15C92-9438-43B9-8761-FF0C351E958E}">
      <dgm:prSet/>
      <dgm:spPr/>
      <dgm:t>
        <a:bodyPr/>
        <a:lstStyle/>
        <a:p>
          <a:endParaRPr lang="en-US"/>
        </a:p>
      </dgm:t>
    </dgm:pt>
    <dgm:pt modelId="{73B9E28E-2BD9-4728-9978-F72692AF418E}" type="pres">
      <dgm:prSet presAssocID="{C1B23ABD-7741-4D34-8C43-4DD2CDCCA6E7}" presName="diagram" presStyleCnt="0">
        <dgm:presLayoutVars>
          <dgm:dir/>
          <dgm:resizeHandles val="exact"/>
        </dgm:presLayoutVars>
      </dgm:prSet>
      <dgm:spPr/>
    </dgm:pt>
    <dgm:pt modelId="{589467FF-5090-4304-BA5E-BABFBF442D83}" type="pres">
      <dgm:prSet presAssocID="{3F751452-4238-46B0-9F3E-8F1F6767FBDC}" presName="node" presStyleLbl="node1" presStyleIdx="0" presStyleCnt="10">
        <dgm:presLayoutVars>
          <dgm:bulletEnabled val="1"/>
        </dgm:presLayoutVars>
      </dgm:prSet>
      <dgm:spPr/>
    </dgm:pt>
    <dgm:pt modelId="{718EF5AF-30A5-4120-BAC6-B6E59131B91A}" type="pres">
      <dgm:prSet presAssocID="{E8843A63-1280-4EC4-9A45-34BF5B541193}" presName="sibTrans" presStyleCnt="0"/>
      <dgm:spPr/>
    </dgm:pt>
    <dgm:pt modelId="{C390F47D-FCB7-4538-BD85-5A2AD60F963A}" type="pres">
      <dgm:prSet presAssocID="{030F79F0-08AF-4791-B726-2E1DA32D90B1}" presName="node" presStyleLbl="node1" presStyleIdx="1" presStyleCnt="10">
        <dgm:presLayoutVars>
          <dgm:bulletEnabled val="1"/>
        </dgm:presLayoutVars>
      </dgm:prSet>
      <dgm:spPr/>
    </dgm:pt>
    <dgm:pt modelId="{F2CFD4F4-CFAB-4641-8DDF-D378C4302CFA}" type="pres">
      <dgm:prSet presAssocID="{0F5B8678-10CD-4D9B-B159-302AB21F542E}" presName="sibTrans" presStyleCnt="0"/>
      <dgm:spPr/>
    </dgm:pt>
    <dgm:pt modelId="{62E54660-9E6F-4939-B2AB-845D4A1563E2}" type="pres">
      <dgm:prSet presAssocID="{CDD63CC1-84A7-4FDE-B4B9-021BD1E34A0B}" presName="node" presStyleLbl="node1" presStyleIdx="2" presStyleCnt="10">
        <dgm:presLayoutVars>
          <dgm:bulletEnabled val="1"/>
        </dgm:presLayoutVars>
      </dgm:prSet>
      <dgm:spPr/>
    </dgm:pt>
    <dgm:pt modelId="{294CC657-286A-4ED2-8835-68F0954CE1F1}" type="pres">
      <dgm:prSet presAssocID="{2B145D51-BD16-4BC7-BFAF-9BD0D12DBD25}" presName="sibTrans" presStyleCnt="0"/>
      <dgm:spPr/>
    </dgm:pt>
    <dgm:pt modelId="{A49F3C62-0B34-48B8-9337-DB4F0B91250D}" type="pres">
      <dgm:prSet presAssocID="{82020AA4-2B72-4599-AFC2-D8BB5EC11042}" presName="node" presStyleLbl="node1" presStyleIdx="3" presStyleCnt="10">
        <dgm:presLayoutVars>
          <dgm:bulletEnabled val="1"/>
        </dgm:presLayoutVars>
      </dgm:prSet>
      <dgm:spPr/>
    </dgm:pt>
    <dgm:pt modelId="{B2E00868-08DF-4A3C-84F0-1B2A3F4ADE5E}" type="pres">
      <dgm:prSet presAssocID="{A7841E99-F9CF-4842-9129-00C8444B621A}" presName="sibTrans" presStyleCnt="0"/>
      <dgm:spPr/>
    </dgm:pt>
    <dgm:pt modelId="{2EE15737-E6CF-4D6E-8486-C63CEEAE614A}" type="pres">
      <dgm:prSet presAssocID="{C0A5E6B6-41C7-42B2-A341-073649E7DBE2}" presName="node" presStyleLbl="node1" presStyleIdx="4" presStyleCnt="10">
        <dgm:presLayoutVars>
          <dgm:bulletEnabled val="1"/>
        </dgm:presLayoutVars>
      </dgm:prSet>
      <dgm:spPr/>
    </dgm:pt>
    <dgm:pt modelId="{4DD86D7A-9CC5-47D1-815F-E024B75D2FB2}" type="pres">
      <dgm:prSet presAssocID="{462C7587-9ACC-4BE7-9A80-7FA62379B6B7}" presName="sibTrans" presStyleCnt="0"/>
      <dgm:spPr/>
    </dgm:pt>
    <dgm:pt modelId="{2103296B-9633-4B88-BAF0-8F62B5F2B506}" type="pres">
      <dgm:prSet presAssocID="{14F79F2E-9774-4381-A279-2FBF50D66FE5}" presName="node" presStyleLbl="node1" presStyleIdx="5" presStyleCnt="10">
        <dgm:presLayoutVars>
          <dgm:bulletEnabled val="1"/>
        </dgm:presLayoutVars>
      </dgm:prSet>
      <dgm:spPr/>
    </dgm:pt>
    <dgm:pt modelId="{3E5354DE-F0BD-4140-9552-ACA975B81094}" type="pres">
      <dgm:prSet presAssocID="{9332F74F-9C0E-44CC-8318-3095EA7D9EED}" presName="sibTrans" presStyleCnt="0"/>
      <dgm:spPr/>
    </dgm:pt>
    <dgm:pt modelId="{35BAE8E9-0302-4198-A1AF-886CF957C7E0}" type="pres">
      <dgm:prSet presAssocID="{70E64A2E-1AF6-40FA-AC41-FB2DCE22720C}" presName="node" presStyleLbl="node1" presStyleIdx="6" presStyleCnt="10">
        <dgm:presLayoutVars>
          <dgm:bulletEnabled val="1"/>
        </dgm:presLayoutVars>
      </dgm:prSet>
      <dgm:spPr/>
    </dgm:pt>
    <dgm:pt modelId="{5A962751-5B3D-4DE0-9D42-A42E703AFCC3}" type="pres">
      <dgm:prSet presAssocID="{870B19CF-54FB-4048-AD77-DFC8799D3136}" presName="sibTrans" presStyleCnt="0"/>
      <dgm:spPr/>
    </dgm:pt>
    <dgm:pt modelId="{2C8D74E2-73B9-486A-975D-42A609A47808}" type="pres">
      <dgm:prSet presAssocID="{F6128867-0D1F-448A-A278-35FCBF27AEFF}" presName="node" presStyleLbl="node1" presStyleIdx="7" presStyleCnt="10">
        <dgm:presLayoutVars>
          <dgm:bulletEnabled val="1"/>
        </dgm:presLayoutVars>
      </dgm:prSet>
      <dgm:spPr/>
    </dgm:pt>
    <dgm:pt modelId="{E2941F37-AEAA-4934-8568-8C74ADEAE637}" type="pres">
      <dgm:prSet presAssocID="{136C02B2-52A6-4B2A-9D0C-B988CBDFB72D}" presName="sibTrans" presStyleCnt="0"/>
      <dgm:spPr/>
    </dgm:pt>
    <dgm:pt modelId="{16D1C254-4752-4057-A75C-4EF63ADA022E}" type="pres">
      <dgm:prSet presAssocID="{9879D7DE-D520-4036-95E5-E0DEC8746C83}" presName="node" presStyleLbl="node1" presStyleIdx="8" presStyleCnt="10">
        <dgm:presLayoutVars>
          <dgm:bulletEnabled val="1"/>
        </dgm:presLayoutVars>
      </dgm:prSet>
      <dgm:spPr/>
    </dgm:pt>
    <dgm:pt modelId="{17AFBBEF-E0C0-4B88-A4B2-E9796CCEADEF}" type="pres">
      <dgm:prSet presAssocID="{41E582B0-698D-4773-BD0B-5D26E8301236}" presName="sibTrans" presStyleCnt="0"/>
      <dgm:spPr/>
    </dgm:pt>
    <dgm:pt modelId="{51671648-1AF6-480F-966C-1EEA57B38D88}" type="pres">
      <dgm:prSet presAssocID="{EAED122C-8950-4B59-846A-72B272685D2A}" presName="node" presStyleLbl="node1" presStyleIdx="9" presStyleCnt="10">
        <dgm:presLayoutVars>
          <dgm:bulletEnabled val="1"/>
        </dgm:presLayoutVars>
      </dgm:prSet>
      <dgm:spPr/>
    </dgm:pt>
  </dgm:ptLst>
  <dgm:cxnLst>
    <dgm:cxn modelId="{93D7A905-2740-4E5D-AF79-4C9BB935509B}" type="presOf" srcId="{C1B23ABD-7741-4D34-8C43-4DD2CDCCA6E7}" destId="{73B9E28E-2BD9-4728-9978-F72692AF418E}" srcOrd="0" destOrd="0" presId="urn:microsoft.com/office/officeart/2005/8/layout/default"/>
    <dgm:cxn modelId="{D0038208-BC39-4B87-8F51-507F07EC3FD5}" type="presOf" srcId="{CDD63CC1-84A7-4FDE-B4B9-021BD1E34A0B}" destId="{62E54660-9E6F-4939-B2AB-845D4A1563E2}" srcOrd="0" destOrd="0" presId="urn:microsoft.com/office/officeart/2005/8/layout/default"/>
    <dgm:cxn modelId="{02EF7626-28C5-48E0-A83A-1DF372989032}" type="presOf" srcId="{82020AA4-2B72-4599-AFC2-D8BB5EC11042}" destId="{A49F3C62-0B34-48B8-9337-DB4F0B91250D}" srcOrd="0" destOrd="0" presId="urn:microsoft.com/office/officeart/2005/8/layout/default"/>
    <dgm:cxn modelId="{831CE92C-9B11-4547-B05F-5F7BF33C2B08}" srcId="{C1B23ABD-7741-4D34-8C43-4DD2CDCCA6E7}" destId="{3F751452-4238-46B0-9F3E-8F1F6767FBDC}" srcOrd="0" destOrd="0" parTransId="{7320D41D-ABA3-46D7-8916-00706059F2EC}" sibTransId="{E8843A63-1280-4EC4-9A45-34BF5B541193}"/>
    <dgm:cxn modelId="{A2C0212E-12B6-430A-A8B7-DB48346F3CC1}" type="presOf" srcId="{F6128867-0D1F-448A-A278-35FCBF27AEFF}" destId="{2C8D74E2-73B9-486A-975D-42A609A47808}" srcOrd="0" destOrd="0" presId="urn:microsoft.com/office/officeart/2005/8/layout/default"/>
    <dgm:cxn modelId="{48624631-52A3-4A57-A4D5-E3B297975A13}" type="presOf" srcId="{14F79F2E-9774-4381-A279-2FBF50D66FE5}" destId="{2103296B-9633-4B88-BAF0-8F62B5F2B506}" srcOrd="0" destOrd="0" presId="urn:microsoft.com/office/officeart/2005/8/layout/default"/>
    <dgm:cxn modelId="{1C91C05D-A35C-4AB3-874D-0AC8D8DF17CC}" type="presOf" srcId="{3F751452-4238-46B0-9F3E-8F1F6767FBDC}" destId="{589467FF-5090-4304-BA5E-BABFBF442D83}" srcOrd="0" destOrd="0" presId="urn:microsoft.com/office/officeart/2005/8/layout/default"/>
    <dgm:cxn modelId="{F9B73F48-9375-4085-B576-56546181F047}" srcId="{C1B23ABD-7741-4D34-8C43-4DD2CDCCA6E7}" destId="{14F79F2E-9774-4381-A279-2FBF50D66FE5}" srcOrd="5" destOrd="0" parTransId="{936341F0-D531-4D01-B25F-38FF166B28C3}" sibTransId="{9332F74F-9C0E-44CC-8318-3095EA7D9EED}"/>
    <dgm:cxn modelId="{A86D4F49-68A2-48E8-B8FF-CFCC7F50A09D}" type="presOf" srcId="{9879D7DE-D520-4036-95E5-E0DEC8746C83}" destId="{16D1C254-4752-4057-A75C-4EF63ADA022E}" srcOrd="0" destOrd="0" presId="urn:microsoft.com/office/officeart/2005/8/layout/default"/>
    <dgm:cxn modelId="{C365EE70-66C2-4C34-8128-4F58CC366731}" type="presOf" srcId="{EAED122C-8950-4B59-846A-72B272685D2A}" destId="{51671648-1AF6-480F-966C-1EEA57B38D88}" srcOrd="0" destOrd="0" presId="urn:microsoft.com/office/officeart/2005/8/layout/default"/>
    <dgm:cxn modelId="{69EE8979-7453-4F31-9C8D-080067487CF9}" type="presOf" srcId="{70E64A2E-1AF6-40FA-AC41-FB2DCE22720C}" destId="{35BAE8E9-0302-4198-A1AF-886CF957C7E0}" srcOrd="0" destOrd="0" presId="urn:microsoft.com/office/officeart/2005/8/layout/default"/>
    <dgm:cxn modelId="{77A15C92-9438-43B9-8761-FF0C351E958E}" srcId="{C1B23ABD-7741-4D34-8C43-4DD2CDCCA6E7}" destId="{EAED122C-8950-4B59-846A-72B272685D2A}" srcOrd="9" destOrd="0" parTransId="{359498A1-B681-4C4C-9BAB-A7C4D62CEDBA}" sibTransId="{C0C464B5-0E43-4C00-BA08-927942C82391}"/>
    <dgm:cxn modelId="{4BB553A0-1B80-4ADA-8AE7-833269CB134C}" srcId="{C1B23ABD-7741-4D34-8C43-4DD2CDCCA6E7}" destId="{CDD63CC1-84A7-4FDE-B4B9-021BD1E34A0B}" srcOrd="2" destOrd="0" parTransId="{EDDEBF47-3BBE-446B-8AFD-4764452DA516}" sibTransId="{2B145D51-BD16-4BC7-BFAF-9BD0D12DBD25}"/>
    <dgm:cxn modelId="{27784CA3-C9E0-4644-B46D-55D8EA94B24B}" srcId="{C1B23ABD-7741-4D34-8C43-4DD2CDCCA6E7}" destId="{030F79F0-08AF-4791-B726-2E1DA32D90B1}" srcOrd="1" destOrd="0" parTransId="{3ACB3F8E-97D8-46AA-B00B-47F5E66E6F6A}" sibTransId="{0F5B8678-10CD-4D9B-B159-302AB21F542E}"/>
    <dgm:cxn modelId="{475001BB-30F8-4D85-84B4-1E1999B3FB8F}" srcId="{C1B23ABD-7741-4D34-8C43-4DD2CDCCA6E7}" destId="{C0A5E6B6-41C7-42B2-A341-073649E7DBE2}" srcOrd="4" destOrd="0" parTransId="{FA24A4F7-126D-42F3-B2C2-543D413DC259}" sibTransId="{462C7587-9ACC-4BE7-9A80-7FA62379B6B7}"/>
    <dgm:cxn modelId="{A95AE9BC-7F5F-4712-ADB7-53FED30A6163}" srcId="{C1B23ABD-7741-4D34-8C43-4DD2CDCCA6E7}" destId="{82020AA4-2B72-4599-AFC2-D8BB5EC11042}" srcOrd="3" destOrd="0" parTransId="{D45266F4-5529-4A22-903F-417DA9E7F2C1}" sibTransId="{A7841E99-F9CF-4842-9129-00C8444B621A}"/>
    <dgm:cxn modelId="{45BA90C4-2CF5-44A4-A5E6-94E39900C7A6}" srcId="{C1B23ABD-7741-4D34-8C43-4DD2CDCCA6E7}" destId="{F6128867-0D1F-448A-A278-35FCBF27AEFF}" srcOrd="7" destOrd="0" parTransId="{D43F2F08-EEB4-4E43-8118-6458C659477C}" sibTransId="{136C02B2-52A6-4B2A-9D0C-B988CBDFB72D}"/>
    <dgm:cxn modelId="{8A724ED7-7BAD-488A-8B77-525B7C306896}" srcId="{C1B23ABD-7741-4D34-8C43-4DD2CDCCA6E7}" destId="{9879D7DE-D520-4036-95E5-E0DEC8746C83}" srcOrd="8" destOrd="0" parTransId="{01108A45-CD30-4C08-ABCD-BBFC247943D7}" sibTransId="{41E582B0-698D-4773-BD0B-5D26E8301236}"/>
    <dgm:cxn modelId="{4EA8D3E6-268B-48E3-8E0A-1ECDF42DEF76}" type="presOf" srcId="{C0A5E6B6-41C7-42B2-A341-073649E7DBE2}" destId="{2EE15737-E6CF-4D6E-8486-C63CEEAE614A}" srcOrd="0" destOrd="0" presId="urn:microsoft.com/office/officeart/2005/8/layout/default"/>
    <dgm:cxn modelId="{FE4E8CF8-83F5-4108-BB33-87FEB1398F93}" srcId="{C1B23ABD-7741-4D34-8C43-4DD2CDCCA6E7}" destId="{70E64A2E-1AF6-40FA-AC41-FB2DCE22720C}" srcOrd="6" destOrd="0" parTransId="{8ADC5502-99A5-437B-82E6-6788651DF31D}" sibTransId="{870B19CF-54FB-4048-AD77-DFC8799D3136}"/>
    <dgm:cxn modelId="{21F0D4F8-A256-4805-86AC-34CB90A3625F}" type="presOf" srcId="{030F79F0-08AF-4791-B726-2E1DA32D90B1}" destId="{C390F47D-FCB7-4538-BD85-5A2AD60F963A}" srcOrd="0" destOrd="0" presId="urn:microsoft.com/office/officeart/2005/8/layout/default"/>
    <dgm:cxn modelId="{112DAE42-DD2C-42FD-A0BE-0EC9AD740A6B}" type="presParOf" srcId="{73B9E28E-2BD9-4728-9978-F72692AF418E}" destId="{589467FF-5090-4304-BA5E-BABFBF442D83}" srcOrd="0" destOrd="0" presId="urn:microsoft.com/office/officeart/2005/8/layout/default"/>
    <dgm:cxn modelId="{EAA839B2-C2C0-4A37-8629-98D378CA4852}" type="presParOf" srcId="{73B9E28E-2BD9-4728-9978-F72692AF418E}" destId="{718EF5AF-30A5-4120-BAC6-B6E59131B91A}" srcOrd="1" destOrd="0" presId="urn:microsoft.com/office/officeart/2005/8/layout/default"/>
    <dgm:cxn modelId="{72D4664C-AC39-4499-A2E8-E39B325CA1DD}" type="presParOf" srcId="{73B9E28E-2BD9-4728-9978-F72692AF418E}" destId="{C390F47D-FCB7-4538-BD85-5A2AD60F963A}" srcOrd="2" destOrd="0" presId="urn:microsoft.com/office/officeart/2005/8/layout/default"/>
    <dgm:cxn modelId="{7C4C8006-BAD0-4E93-A429-A487D30D57D3}" type="presParOf" srcId="{73B9E28E-2BD9-4728-9978-F72692AF418E}" destId="{F2CFD4F4-CFAB-4641-8DDF-D378C4302CFA}" srcOrd="3" destOrd="0" presId="urn:microsoft.com/office/officeart/2005/8/layout/default"/>
    <dgm:cxn modelId="{030C4FCD-C777-458D-868F-AEF923CF2197}" type="presParOf" srcId="{73B9E28E-2BD9-4728-9978-F72692AF418E}" destId="{62E54660-9E6F-4939-B2AB-845D4A1563E2}" srcOrd="4" destOrd="0" presId="urn:microsoft.com/office/officeart/2005/8/layout/default"/>
    <dgm:cxn modelId="{0394BB38-08F3-465A-B339-BAA84B5D9567}" type="presParOf" srcId="{73B9E28E-2BD9-4728-9978-F72692AF418E}" destId="{294CC657-286A-4ED2-8835-68F0954CE1F1}" srcOrd="5" destOrd="0" presId="urn:microsoft.com/office/officeart/2005/8/layout/default"/>
    <dgm:cxn modelId="{137B5E03-FBFD-433B-9459-29EC04AE8DE2}" type="presParOf" srcId="{73B9E28E-2BD9-4728-9978-F72692AF418E}" destId="{A49F3C62-0B34-48B8-9337-DB4F0B91250D}" srcOrd="6" destOrd="0" presId="urn:microsoft.com/office/officeart/2005/8/layout/default"/>
    <dgm:cxn modelId="{09673F8A-79CA-452B-901C-2E205C9BEEFA}" type="presParOf" srcId="{73B9E28E-2BD9-4728-9978-F72692AF418E}" destId="{B2E00868-08DF-4A3C-84F0-1B2A3F4ADE5E}" srcOrd="7" destOrd="0" presId="urn:microsoft.com/office/officeart/2005/8/layout/default"/>
    <dgm:cxn modelId="{C23AB6D5-85B2-49FF-BE45-A01DB49F0119}" type="presParOf" srcId="{73B9E28E-2BD9-4728-9978-F72692AF418E}" destId="{2EE15737-E6CF-4D6E-8486-C63CEEAE614A}" srcOrd="8" destOrd="0" presId="urn:microsoft.com/office/officeart/2005/8/layout/default"/>
    <dgm:cxn modelId="{73FBFF06-A1C6-4FF8-85D2-03A908034326}" type="presParOf" srcId="{73B9E28E-2BD9-4728-9978-F72692AF418E}" destId="{4DD86D7A-9CC5-47D1-815F-E024B75D2FB2}" srcOrd="9" destOrd="0" presId="urn:microsoft.com/office/officeart/2005/8/layout/default"/>
    <dgm:cxn modelId="{7F375945-993F-4457-B5EB-8E739DB3D2A6}" type="presParOf" srcId="{73B9E28E-2BD9-4728-9978-F72692AF418E}" destId="{2103296B-9633-4B88-BAF0-8F62B5F2B506}" srcOrd="10" destOrd="0" presId="urn:microsoft.com/office/officeart/2005/8/layout/default"/>
    <dgm:cxn modelId="{D4DE72E8-E2C9-483D-9340-E407A82162B7}" type="presParOf" srcId="{73B9E28E-2BD9-4728-9978-F72692AF418E}" destId="{3E5354DE-F0BD-4140-9552-ACA975B81094}" srcOrd="11" destOrd="0" presId="urn:microsoft.com/office/officeart/2005/8/layout/default"/>
    <dgm:cxn modelId="{F1729B8B-CEF7-43DD-92AE-96FC70BB8319}" type="presParOf" srcId="{73B9E28E-2BD9-4728-9978-F72692AF418E}" destId="{35BAE8E9-0302-4198-A1AF-886CF957C7E0}" srcOrd="12" destOrd="0" presId="urn:microsoft.com/office/officeart/2005/8/layout/default"/>
    <dgm:cxn modelId="{6BCB45D5-B90F-4469-A48B-9CDB48EBD8AC}" type="presParOf" srcId="{73B9E28E-2BD9-4728-9978-F72692AF418E}" destId="{5A962751-5B3D-4DE0-9D42-A42E703AFCC3}" srcOrd="13" destOrd="0" presId="urn:microsoft.com/office/officeart/2005/8/layout/default"/>
    <dgm:cxn modelId="{E8895ACD-F5A2-4428-87FB-C2119E38D124}" type="presParOf" srcId="{73B9E28E-2BD9-4728-9978-F72692AF418E}" destId="{2C8D74E2-73B9-486A-975D-42A609A47808}" srcOrd="14" destOrd="0" presId="urn:microsoft.com/office/officeart/2005/8/layout/default"/>
    <dgm:cxn modelId="{FA11EBFA-B624-4A95-931D-1F26117B0698}" type="presParOf" srcId="{73B9E28E-2BD9-4728-9978-F72692AF418E}" destId="{E2941F37-AEAA-4934-8568-8C74ADEAE637}" srcOrd="15" destOrd="0" presId="urn:microsoft.com/office/officeart/2005/8/layout/default"/>
    <dgm:cxn modelId="{00059A14-A6A1-4020-BCA0-1F37CE310872}" type="presParOf" srcId="{73B9E28E-2BD9-4728-9978-F72692AF418E}" destId="{16D1C254-4752-4057-A75C-4EF63ADA022E}" srcOrd="16" destOrd="0" presId="urn:microsoft.com/office/officeart/2005/8/layout/default"/>
    <dgm:cxn modelId="{E70F211F-540A-47A2-A851-CD00F8F1B604}" type="presParOf" srcId="{73B9E28E-2BD9-4728-9978-F72692AF418E}" destId="{17AFBBEF-E0C0-4B88-A4B2-E9796CCEADEF}" srcOrd="17" destOrd="0" presId="urn:microsoft.com/office/officeart/2005/8/layout/default"/>
    <dgm:cxn modelId="{C505995D-C229-48AD-8556-52550427CB81}" type="presParOf" srcId="{73B9E28E-2BD9-4728-9978-F72692AF418E}" destId="{51671648-1AF6-480F-966C-1EEA57B38D88}" srcOrd="1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89467FF-5090-4304-BA5E-BABFBF442D83}">
      <dsp:nvSpPr>
        <dsp:cNvPr id="0" name=""/>
        <dsp:cNvSpPr/>
      </dsp:nvSpPr>
      <dsp:spPr>
        <a:xfrm>
          <a:off x="2371" y="72743"/>
          <a:ext cx="1881468" cy="1128881"/>
        </a:xfrm>
        <a:prstGeom prst="rect">
          <a:avLst/>
        </a:prstGeom>
        <a:blipFill>
          <a:blip xmlns:r="http://schemas.openxmlformats.org/officeDocument/2006/relationships" r:embed="rId1">
            <a:duotone>
              <a:schemeClr val="accent5">
                <a:hueOff val="0"/>
                <a:satOff val="0"/>
                <a:lumOff val="0"/>
                <a:alphaOff val="0"/>
                <a:shade val="88000"/>
                <a:lumMod val="88000"/>
              </a:schemeClr>
              <a:schemeClr val="accent5">
                <a:hueOff val="0"/>
                <a:satOff val="0"/>
                <a:lumOff val="0"/>
                <a:alphaOff val="0"/>
              </a:schemeClr>
            </a:duotone>
          </a:blip>
          <a:tile tx="0" ty="0" sx="100000" sy="100000" flip="none" algn="tl"/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Division of family service records</a:t>
          </a:r>
        </a:p>
      </dsp:txBody>
      <dsp:txXfrm>
        <a:off x="2371" y="72743"/>
        <a:ext cx="1881468" cy="1128881"/>
      </dsp:txXfrm>
    </dsp:sp>
    <dsp:sp modelId="{C390F47D-FCB7-4538-BD85-5A2AD60F963A}">
      <dsp:nvSpPr>
        <dsp:cNvPr id="0" name=""/>
        <dsp:cNvSpPr/>
      </dsp:nvSpPr>
      <dsp:spPr>
        <a:xfrm>
          <a:off x="2071987" y="72743"/>
          <a:ext cx="1881468" cy="1128881"/>
        </a:xfrm>
        <a:prstGeom prst="rect">
          <a:avLst/>
        </a:prstGeom>
        <a:blipFill>
          <a:blip xmlns:r="http://schemas.openxmlformats.org/officeDocument/2006/relationships" r:embed="rId1">
            <a:duotone>
              <a:schemeClr val="accent5">
                <a:hueOff val="335406"/>
                <a:satOff val="-2558"/>
                <a:lumOff val="-1133"/>
                <a:alphaOff val="0"/>
                <a:shade val="88000"/>
                <a:lumMod val="88000"/>
              </a:schemeClr>
              <a:schemeClr val="accent5">
                <a:hueOff val="335406"/>
                <a:satOff val="-2558"/>
                <a:lumOff val="-1133"/>
                <a:alphaOff val="0"/>
              </a:schemeClr>
            </a:duotone>
          </a:blip>
          <a:tile tx="0" ty="0" sx="100000" sy="100000" flip="none" algn="tl"/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Psychological reports</a:t>
          </a:r>
        </a:p>
      </dsp:txBody>
      <dsp:txXfrm>
        <a:off x="2071987" y="72743"/>
        <a:ext cx="1881468" cy="1128881"/>
      </dsp:txXfrm>
    </dsp:sp>
    <dsp:sp modelId="{62E54660-9E6F-4939-B2AB-845D4A1563E2}">
      <dsp:nvSpPr>
        <dsp:cNvPr id="0" name=""/>
        <dsp:cNvSpPr/>
      </dsp:nvSpPr>
      <dsp:spPr>
        <a:xfrm>
          <a:off x="4141602" y="72743"/>
          <a:ext cx="1881468" cy="1128881"/>
        </a:xfrm>
        <a:prstGeom prst="rect">
          <a:avLst/>
        </a:prstGeom>
        <a:blipFill>
          <a:blip xmlns:r="http://schemas.openxmlformats.org/officeDocument/2006/relationships" r:embed="rId1">
            <a:duotone>
              <a:schemeClr val="accent5">
                <a:hueOff val="670811"/>
                <a:satOff val="-5116"/>
                <a:lumOff val="-2266"/>
                <a:alphaOff val="0"/>
                <a:shade val="88000"/>
                <a:lumMod val="88000"/>
              </a:schemeClr>
              <a:schemeClr val="accent5">
                <a:hueOff val="670811"/>
                <a:satOff val="-5116"/>
                <a:lumOff val="-2266"/>
                <a:alphaOff val="0"/>
              </a:schemeClr>
            </a:duotone>
          </a:blip>
          <a:tile tx="0" ty="0" sx="100000" sy="100000" flip="none" algn="tl"/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Hospital records</a:t>
          </a:r>
        </a:p>
      </dsp:txBody>
      <dsp:txXfrm>
        <a:off x="4141602" y="72743"/>
        <a:ext cx="1881468" cy="1128881"/>
      </dsp:txXfrm>
    </dsp:sp>
    <dsp:sp modelId="{A49F3C62-0B34-48B8-9337-DB4F0B91250D}">
      <dsp:nvSpPr>
        <dsp:cNvPr id="0" name=""/>
        <dsp:cNvSpPr/>
      </dsp:nvSpPr>
      <dsp:spPr>
        <a:xfrm>
          <a:off x="6211218" y="72743"/>
          <a:ext cx="1881468" cy="1128881"/>
        </a:xfrm>
        <a:prstGeom prst="rect">
          <a:avLst/>
        </a:prstGeom>
        <a:blipFill>
          <a:blip xmlns:r="http://schemas.openxmlformats.org/officeDocument/2006/relationships" r:embed="rId1">
            <a:duotone>
              <a:schemeClr val="accent5">
                <a:hueOff val="1006217"/>
                <a:satOff val="-7674"/>
                <a:lumOff val="-3399"/>
                <a:alphaOff val="0"/>
                <a:shade val="88000"/>
                <a:lumMod val="88000"/>
              </a:schemeClr>
              <a:schemeClr val="accent5">
                <a:hueOff val="1006217"/>
                <a:satOff val="-7674"/>
                <a:lumOff val="-3399"/>
                <a:alphaOff val="0"/>
              </a:schemeClr>
            </a:duotone>
          </a:blip>
          <a:tile tx="0" ty="0" sx="100000" sy="100000" flip="none" algn="tl"/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Pharmacy records</a:t>
          </a:r>
        </a:p>
      </dsp:txBody>
      <dsp:txXfrm>
        <a:off x="6211218" y="72743"/>
        <a:ext cx="1881468" cy="1128881"/>
      </dsp:txXfrm>
    </dsp:sp>
    <dsp:sp modelId="{2EE15737-E6CF-4D6E-8486-C63CEEAE614A}">
      <dsp:nvSpPr>
        <dsp:cNvPr id="0" name=""/>
        <dsp:cNvSpPr/>
      </dsp:nvSpPr>
      <dsp:spPr>
        <a:xfrm>
          <a:off x="2371" y="1389771"/>
          <a:ext cx="1881468" cy="1128881"/>
        </a:xfrm>
        <a:prstGeom prst="rect">
          <a:avLst/>
        </a:prstGeom>
        <a:blipFill>
          <a:blip xmlns:r="http://schemas.openxmlformats.org/officeDocument/2006/relationships" r:embed="rId1">
            <a:duotone>
              <a:schemeClr val="accent5">
                <a:hueOff val="1341623"/>
                <a:satOff val="-10232"/>
                <a:lumOff val="-4532"/>
                <a:alphaOff val="0"/>
                <a:shade val="88000"/>
                <a:lumMod val="88000"/>
              </a:schemeClr>
              <a:schemeClr val="accent5">
                <a:hueOff val="1341623"/>
                <a:satOff val="-10232"/>
                <a:lumOff val="-4532"/>
                <a:alphaOff val="0"/>
              </a:schemeClr>
            </a:duotone>
          </a:blip>
          <a:tile tx="0" ty="0" sx="100000" sy="100000" flip="none" algn="tl"/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Treatment records</a:t>
          </a:r>
        </a:p>
      </dsp:txBody>
      <dsp:txXfrm>
        <a:off x="2371" y="1389771"/>
        <a:ext cx="1881468" cy="1128881"/>
      </dsp:txXfrm>
    </dsp:sp>
    <dsp:sp modelId="{2103296B-9633-4B88-BAF0-8F62B5F2B506}">
      <dsp:nvSpPr>
        <dsp:cNvPr id="0" name=""/>
        <dsp:cNvSpPr/>
      </dsp:nvSpPr>
      <dsp:spPr>
        <a:xfrm>
          <a:off x="2071987" y="1389771"/>
          <a:ext cx="1881468" cy="1128881"/>
        </a:xfrm>
        <a:prstGeom prst="rect">
          <a:avLst/>
        </a:prstGeom>
        <a:blipFill>
          <a:blip xmlns:r="http://schemas.openxmlformats.org/officeDocument/2006/relationships" r:embed="rId1">
            <a:duotone>
              <a:schemeClr val="accent5">
                <a:hueOff val="1677028"/>
                <a:satOff val="-12790"/>
                <a:lumOff val="-5664"/>
                <a:alphaOff val="0"/>
                <a:shade val="88000"/>
                <a:lumMod val="88000"/>
              </a:schemeClr>
              <a:schemeClr val="accent5">
                <a:hueOff val="1677028"/>
                <a:satOff val="-12790"/>
                <a:lumOff val="-5664"/>
                <a:alphaOff val="0"/>
              </a:schemeClr>
            </a:duotone>
          </a:blip>
          <a:tile tx="0" ty="0" sx="100000" sy="100000" flip="none" algn="tl"/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Military records</a:t>
          </a:r>
        </a:p>
      </dsp:txBody>
      <dsp:txXfrm>
        <a:off x="2071987" y="1389771"/>
        <a:ext cx="1881468" cy="1128881"/>
      </dsp:txXfrm>
    </dsp:sp>
    <dsp:sp modelId="{35BAE8E9-0302-4198-A1AF-886CF957C7E0}">
      <dsp:nvSpPr>
        <dsp:cNvPr id="0" name=""/>
        <dsp:cNvSpPr/>
      </dsp:nvSpPr>
      <dsp:spPr>
        <a:xfrm>
          <a:off x="4141602" y="1389771"/>
          <a:ext cx="1881468" cy="1128881"/>
        </a:xfrm>
        <a:prstGeom prst="rect">
          <a:avLst/>
        </a:prstGeom>
        <a:blipFill>
          <a:blip xmlns:r="http://schemas.openxmlformats.org/officeDocument/2006/relationships" r:embed="rId1">
            <a:duotone>
              <a:schemeClr val="accent5">
                <a:hueOff val="2012434"/>
                <a:satOff val="-15348"/>
                <a:lumOff val="-6797"/>
                <a:alphaOff val="0"/>
                <a:shade val="88000"/>
                <a:lumMod val="88000"/>
              </a:schemeClr>
              <a:schemeClr val="accent5">
                <a:hueOff val="2012434"/>
                <a:satOff val="-15348"/>
                <a:lumOff val="-6797"/>
                <a:alphaOff val="0"/>
              </a:schemeClr>
            </a:duotone>
          </a:blip>
          <a:tile tx="0" ty="0" sx="100000" sy="100000" flip="none" algn="tl"/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Educational records</a:t>
          </a:r>
        </a:p>
      </dsp:txBody>
      <dsp:txXfrm>
        <a:off x="4141602" y="1389771"/>
        <a:ext cx="1881468" cy="1128881"/>
      </dsp:txXfrm>
    </dsp:sp>
    <dsp:sp modelId="{2C8D74E2-73B9-486A-975D-42A609A47808}">
      <dsp:nvSpPr>
        <dsp:cNvPr id="0" name=""/>
        <dsp:cNvSpPr/>
      </dsp:nvSpPr>
      <dsp:spPr>
        <a:xfrm>
          <a:off x="6211218" y="1389771"/>
          <a:ext cx="1881468" cy="1128881"/>
        </a:xfrm>
        <a:prstGeom prst="rect">
          <a:avLst/>
        </a:prstGeom>
        <a:blipFill>
          <a:blip xmlns:r="http://schemas.openxmlformats.org/officeDocument/2006/relationships" r:embed="rId1">
            <a:duotone>
              <a:schemeClr val="accent5">
                <a:hueOff val="2347840"/>
                <a:satOff val="-17906"/>
                <a:lumOff val="-7930"/>
                <a:alphaOff val="0"/>
                <a:shade val="88000"/>
                <a:lumMod val="88000"/>
              </a:schemeClr>
              <a:schemeClr val="accent5">
                <a:hueOff val="2347840"/>
                <a:satOff val="-17906"/>
                <a:lumOff val="-7930"/>
                <a:alphaOff val="0"/>
              </a:schemeClr>
            </a:duotone>
          </a:blip>
          <a:tile tx="0" ty="0" sx="100000" sy="100000" flip="none" algn="tl"/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Character letters</a:t>
          </a:r>
        </a:p>
      </dsp:txBody>
      <dsp:txXfrm>
        <a:off x="6211218" y="1389771"/>
        <a:ext cx="1881468" cy="1128881"/>
      </dsp:txXfrm>
    </dsp:sp>
    <dsp:sp modelId="{16D1C254-4752-4057-A75C-4EF63ADA022E}">
      <dsp:nvSpPr>
        <dsp:cNvPr id="0" name=""/>
        <dsp:cNvSpPr/>
      </dsp:nvSpPr>
      <dsp:spPr>
        <a:xfrm>
          <a:off x="2071987" y="2706800"/>
          <a:ext cx="1881468" cy="1128881"/>
        </a:xfrm>
        <a:prstGeom prst="rect">
          <a:avLst/>
        </a:prstGeom>
        <a:blipFill>
          <a:blip xmlns:r="http://schemas.openxmlformats.org/officeDocument/2006/relationships" r:embed="rId1">
            <a:duotone>
              <a:schemeClr val="accent5">
                <a:hueOff val="2683245"/>
                <a:satOff val="-20464"/>
                <a:lumOff val="-9063"/>
                <a:alphaOff val="0"/>
                <a:shade val="88000"/>
                <a:lumMod val="88000"/>
              </a:schemeClr>
              <a:schemeClr val="accent5">
                <a:hueOff val="2683245"/>
                <a:satOff val="-20464"/>
                <a:lumOff val="-9063"/>
                <a:alphaOff val="0"/>
              </a:schemeClr>
            </a:duotone>
          </a:blip>
          <a:tile tx="0" ty="0" sx="100000" sy="100000" flip="none" algn="tl"/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Family albums</a:t>
          </a:r>
        </a:p>
      </dsp:txBody>
      <dsp:txXfrm>
        <a:off x="2071987" y="2706800"/>
        <a:ext cx="1881468" cy="1128881"/>
      </dsp:txXfrm>
    </dsp:sp>
    <dsp:sp modelId="{51671648-1AF6-480F-966C-1EEA57B38D88}">
      <dsp:nvSpPr>
        <dsp:cNvPr id="0" name=""/>
        <dsp:cNvSpPr/>
      </dsp:nvSpPr>
      <dsp:spPr>
        <a:xfrm>
          <a:off x="4141602" y="2706800"/>
          <a:ext cx="1881468" cy="1128881"/>
        </a:xfrm>
        <a:prstGeom prst="rect">
          <a:avLst/>
        </a:prstGeom>
        <a:blipFill>
          <a:blip xmlns:r="http://schemas.openxmlformats.org/officeDocument/2006/relationships" r:embed="rId1">
            <a:duotone>
              <a:schemeClr val="accent5">
                <a:hueOff val="3018651"/>
                <a:satOff val="-23022"/>
                <a:lumOff val="-10196"/>
                <a:alphaOff val="0"/>
                <a:shade val="88000"/>
                <a:lumMod val="88000"/>
              </a:schemeClr>
              <a:schemeClr val="accent5">
                <a:hueOff val="3018651"/>
                <a:satOff val="-23022"/>
                <a:lumOff val="-10196"/>
                <a:alphaOff val="0"/>
              </a:schemeClr>
            </a:duotone>
          </a:blip>
          <a:tile tx="0" ty="0" sx="100000" sy="100000" flip="none" algn="tl"/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Church records</a:t>
          </a:r>
        </a:p>
      </dsp:txBody>
      <dsp:txXfrm>
        <a:off x="4141602" y="2706800"/>
        <a:ext cx="1881468" cy="112888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3763" cy="465455"/>
          </a:xfrm>
          <a:prstGeom prst="rect">
            <a:avLst/>
          </a:prstGeom>
        </p:spPr>
        <p:txBody>
          <a:bodyPr vert="horz" lIns="92930" tIns="46465" rIns="92930" bIns="46465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9466" y="0"/>
            <a:ext cx="3013763" cy="465455"/>
          </a:xfrm>
          <a:prstGeom prst="rect">
            <a:avLst/>
          </a:prstGeom>
        </p:spPr>
        <p:txBody>
          <a:bodyPr vert="horz" lIns="92930" tIns="46465" rIns="92930" bIns="46465" rtlCol="0"/>
          <a:lstStyle>
            <a:lvl1pPr algn="r">
              <a:defRPr sz="1200"/>
            </a:lvl1pPr>
          </a:lstStyle>
          <a:p>
            <a:fld id="{9269E8D9-AD63-4F14-BE81-9ED6BF217C5E}" type="datetimeFigureOut">
              <a:rPr lang="en-US" smtClean="0"/>
              <a:t>12/5/2025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50938" y="698500"/>
            <a:ext cx="4652962" cy="34909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930" tIns="46465" rIns="92930" bIns="46465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484" y="4421823"/>
            <a:ext cx="5563870" cy="4189095"/>
          </a:xfrm>
          <a:prstGeom prst="rect">
            <a:avLst/>
          </a:prstGeom>
        </p:spPr>
        <p:txBody>
          <a:bodyPr vert="horz" lIns="92930" tIns="46465" rIns="92930" bIns="46465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029"/>
            <a:ext cx="3013763" cy="465455"/>
          </a:xfrm>
          <a:prstGeom prst="rect">
            <a:avLst/>
          </a:prstGeom>
        </p:spPr>
        <p:txBody>
          <a:bodyPr vert="horz" lIns="92930" tIns="46465" rIns="92930" bIns="46465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9466" y="8842029"/>
            <a:ext cx="3013763" cy="465455"/>
          </a:xfrm>
          <a:prstGeom prst="rect">
            <a:avLst/>
          </a:prstGeom>
        </p:spPr>
        <p:txBody>
          <a:bodyPr vert="horz" lIns="92930" tIns="46465" rIns="92930" bIns="46465" rtlCol="0" anchor="b"/>
          <a:lstStyle>
            <a:lvl1pPr algn="r">
              <a:defRPr sz="1200"/>
            </a:lvl1pPr>
          </a:lstStyle>
          <a:p>
            <a:fld id="{FBFAD120-A23D-441E-AE2B-14D67794952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3475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Brickwork-SD-R1acrop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 useBgFill="1">
        <p:nvSpPr>
          <p:cNvPr id="13" name="Freeform 12"/>
          <p:cNvSpPr/>
          <p:nvPr/>
        </p:nvSpPr>
        <p:spPr>
          <a:xfrm>
            <a:off x="-8467" y="-16933"/>
            <a:ext cx="8754534" cy="6451600"/>
          </a:xfrm>
          <a:custGeom>
            <a:avLst/>
            <a:gdLst/>
            <a:ahLst/>
            <a:cxnLst/>
            <a:rect l="l" t="t" r="r" b="b"/>
            <a:pathLst>
              <a:path w="8754534" h="6451600">
                <a:moveTo>
                  <a:pt x="8373534" y="0"/>
                </a:moveTo>
                <a:lnTo>
                  <a:pt x="8754534" y="5994400"/>
                </a:lnTo>
                <a:lnTo>
                  <a:pt x="0" y="6451600"/>
                </a:lnTo>
                <a:lnTo>
                  <a:pt x="0" y="0"/>
                </a:lnTo>
                <a:lnTo>
                  <a:pt x="8373534" y="0"/>
                </a:lnTo>
                <a:close/>
              </a:path>
            </a:pathLst>
          </a:custGeom>
          <a:ln>
            <a:noFill/>
          </a:ln>
          <a:effectLst>
            <a:outerShdw blurRad="98425" dist="76200" dir="4380000" algn="tl" rotWithShape="0">
              <a:srgbClr val="000000">
                <a:alpha val="6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3" name="Freeform 22"/>
          <p:cNvSpPr/>
          <p:nvPr/>
        </p:nvSpPr>
        <p:spPr>
          <a:xfrm>
            <a:off x="-10379" y="4445000"/>
            <a:ext cx="8464695" cy="1715811"/>
          </a:xfrm>
          <a:custGeom>
            <a:avLst/>
            <a:gdLst/>
            <a:ahLst/>
            <a:cxnLst/>
            <a:rect l="l" t="t" r="r" b="b"/>
            <a:pathLst>
              <a:path w="8428428" h="1878553">
                <a:moveTo>
                  <a:pt x="0" y="438229"/>
                </a:moveTo>
                <a:lnTo>
                  <a:pt x="8343246" y="0"/>
                </a:lnTo>
                <a:lnTo>
                  <a:pt x="8428428" y="1424838"/>
                </a:lnTo>
                <a:lnTo>
                  <a:pt x="7515" y="1878553"/>
                </a:lnTo>
                <a:lnTo>
                  <a:pt x="0" y="438229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9" name="Freeform 28"/>
          <p:cNvSpPr/>
          <p:nvPr/>
        </p:nvSpPr>
        <p:spPr>
          <a:xfrm>
            <a:off x="-2864" y="0"/>
            <a:ext cx="5811235" cy="321615"/>
          </a:xfrm>
          <a:custGeom>
            <a:avLst/>
            <a:gdLst/>
            <a:ahLst/>
            <a:cxnLst/>
            <a:rect l="l" t="t" r="r" b="b"/>
            <a:pathLst>
              <a:path w="5811235" h="321615">
                <a:moveTo>
                  <a:pt x="0" y="0"/>
                </a:moveTo>
                <a:lnTo>
                  <a:pt x="5811235" y="0"/>
                </a:lnTo>
                <a:lnTo>
                  <a:pt x="1" y="321615"/>
                </a:lnTo>
                <a:cubicBezTo>
                  <a:pt x="1" y="214410"/>
                  <a:pt x="0" y="107205"/>
                  <a:pt x="0" y="0"/>
                </a:cubicBez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0" name="Freeform 29"/>
          <p:cNvSpPr/>
          <p:nvPr/>
        </p:nvSpPr>
        <p:spPr>
          <a:xfrm rot="21420000">
            <a:off x="-170768" y="213023"/>
            <a:ext cx="8480534" cy="5746008"/>
          </a:xfrm>
          <a:custGeom>
            <a:avLst/>
            <a:gdLst/>
            <a:ahLst/>
            <a:cxnLst/>
            <a:rect l="l" t="t" r="r" b="b"/>
            <a:pathLst>
              <a:path w="11307378" h="5746008">
                <a:moveTo>
                  <a:pt x="11270997" y="0"/>
                </a:moveTo>
                <a:lnTo>
                  <a:pt x="11307378" y="5746008"/>
                </a:lnTo>
                <a:lnTo>
                  <a:pt x="1" y="5743137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451416" y="668338"/>
            <a:ext cx="7533524" cy="2766528"/>
          </a:xfrm>
        </p:spPr>
        <p:txBody>
          <a:bodyPr anchor="b">
            <a:normAutofit/>
          </a:bodyPr>
          <a:lstStyle>
            <a:lvl1pPr algn="r"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554462" y="3446830"/>
            <a:ext cx="7512060" cy="550333"/>
          </a:xfrm>
        </p:spPr>
        <p:txBody>
          <a:bodyPr anchor="t">
            <a:noAutofit/>
          </a:bodyPr>
          <a:lstStyle>
            <a:lvl1pPr marL="0" indent="0" algn="r">
              <a:buNone/>
              <a:defRPr sz="24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3669071" y="4714242"/>
            <a:ext cx="4607740" cy="942356"/>
          </a:xfrm>
        </p:spPr>
        <p:txBody>
          <a:bodyPr/>
          <a:lstStyle>
            <a:lvl1pPr algn="ctr">
              <a:defRPr sz="42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12EC5595-F38E-4BC6-B3AF-3067FCA9EB07}" type="datetimeFigureOut">
              <a:rPr lang="en-US" smtClean="0"/>
              <a:t>12/5/2025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-12134" y="4954635"/>
            <a:ext cx="2987069" cy="918361"/>
          </a:xfrm>
        </p:spPr>
        <p:txBody>
          <a:bodyPr vert="horz" lIns="91440" tIns="45720" rIns="91440" bIns="45720" rtlCol="0" anchor="ctr"/>
          <a:lstStyle>
            <a:lvl1pPr algn="r">
              <a:defRPr lang="en-US" sz="4200" dirty="0"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7401518" y="3819948"/>
            <a:ext cx="680390" cy="498470"/>
          </a:xfr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29D5D7E6-82E2-49D5-A198-CB288A83468A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33" name="5-Point Star 32"/>
          <p:cNvSpPr/>
          <p:nvPr/>
        </p:nvSpPr>
        <p:spPr>
          <a:xfrm rot="21420000">
            <a:off x="3121951" y="5057183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1806934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514351" y="2063396"/>
            <a:ext cx="7796030" cy="331118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C5595-F38E-4BC6-B3AF-3067FCA9EB07}" type="datetimeFigureOut">
              <a:rPr lang="en-US" smtClean="0"/>
              <a:t>12/5/2025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5D7E6-82E2-49D5-A198-CB288A83468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48794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1" y="685801"/>
            <a:ext cx="7796030" cy="319348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4351" y="3742267"/>
            <a:ext cx="7796030" cy="1639614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C5595-F38E-4BC6-B3AF-3067FCA9EB07}" type="datetimeFigureOut">
              <a:rPr lang="en-US" smtClean="0"/>
              <a:t>12/5/2025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5D7E6-82E2-49D5-A198-CB288A83468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58234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514351" y="685800"/>
            <a:ext cx="7797662" cy="115814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514350" y="2063396"/>
            <a:ext cx="3816536" cy="3311189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4495478" y="2063396"/>
            <a:ext cx="3814904" cy="3311189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C5595-F38E-4BC6-B3AF-3067FCA9EB07}" type="datetimeFigureOut">
              <a:rPr lang="en-US" smtClean="0"/>
              <a:t>12/5/2025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5D7E6-82E2-49D5-A198-CB288A83468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97505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514351" y="685800"/>
            <a:ext cx="7796030" cy="115814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9569" y="2063396"/>
            <a:ext cx="3591317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514352" y="2861733"/>
            <a:ext cx="3816534" cy="2512852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15340" y="2063396"/>
            <a:ext cx="3596671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4495477" y="2861733"/>
            <a:ext cx="3816535" cy="2512852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C5595-F38E-4BC6-B3AF-3067FCA9EB07}" type="datetimeFigureOut">
              <a:rPr lang="en-US" smtClean="0"/>
              <a:t>12/5/2025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5D7E6-82E2-49D5-A198-CB288A83468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83934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C5595-F38E-4BC6-B3AF-3067FCA9EB07}" type="datetimeFigureOut">
              <a:rPr lang="en-US" smtClean="0"/>
              <a:t>12/5/2025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5D7E6-82E2-49D5-A198-CB288A83468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22880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C5595-F38E-4BC6-B3AF-3067FCA9EB07}" type="datetimeFigureOut">
              <a:rPr lang="en-US" smtClean="0"/>
              <a:t>12/5/2025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5D7E6-82E2-49D5-A198-CB288A83468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22960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232" y="685800"/>
            <a:ext cx="3095145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3784600" y="685801"/>
            <a:ext cx="4525781" cy="46887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232" y="2709053"/>
            <a:ext cx="3095146" cy="2665533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C5595-F38E-4BC6-B3AF-3067FCA9EB07}" type="datetimeFigureOut">
              <a:rPr lang="en-US" smtClean="0"/>
              <a:t>12/5/2025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5D7E6-82E2-49D5-A198-CB288A83468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86736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1" y="685800"/>
            <a:ext cx="4408172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47740" y="1"/>
            <a:ext cx="3162641" cy="507153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51" y="2709053"/>
            <a:ext cx="4408171" cy="2362481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C5595-F38E-4BC6-B3AF-3067FCA9EB07}" type="datetimeFigureOut">
              <a:rPr lang="en-US" smtClean="0"/>
              <a:t>12/5/2025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5D7E6-82E2-49D5-A198-CB288A83468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32664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0" y="4106333"/>
            <a:ext cx="7796031" cy="58884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4351" y="685800"/>
            <a:ext cx="7794385" cy="319490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35" y="4702923"/>
            <a:ext cx="7796046" cy="682472"/>
          </a:xfrm>
        </p:spPr>
        <p:txBody>
          <a:bodyPr anchor="t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C5595-F38E-4BC6-B3AF-3067FCA9EB07}" type="datetimeFigureOut">
              <a:rPr lang="en-US" smtClean="0"/>
              <a:t>12/5/2025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5D7E6-82E2-49D5-A198-CB288A83468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84371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1" y="685801"/>
            <a:ext cx="7797677" cy="3194903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35" y="4106333"/>
            <a:ext cx="7796047" cy="127360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C5595-F38E-4BC6-B3AF-3067FCA9EB07}" type="datetimeFigureOut">
              <a:rPr lang="en-US" smtClean="0"/>
              <a:t>12/5/2025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5D7E6-82E2-49D5-A198-CB288A83468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69333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99" y="685800"/>
            <a:ext cx="7143765" cy="2916704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162698" y="3610032"/>
            <a:ext cx="6500967" cy="377768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51" y="4106334"/>
            <a:ext cx="7797662" cy="12682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C5595-F38E-4BC6-B3AF-3067FCA9EB07}" type="datetimeFigureOut">
              <a:rPr lang="en-US" smtClean="0"/>
              <a:t>12/5/2025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5D7E6-82E2-49D5-A198-CB288A83468A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404280" y="887850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897147" y="2906482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92819399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1" y="1723855"/>
            <a:ext cx="7796030" cy="2511835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51" y="4247468"/>
            <a:ext cx="7796030" cy="114064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C5595-F38E-4BC6-B3AF-3067FCA9EB07}" type="datetimeFigureOut">
              <a:rPr lang="en-US" smtClean="0"/>
              <a:t>12/5/2025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5D7E6-82E2-49D5-A198-CB288A83468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94511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514351" y="685801"/>
            <a:ext cx="7796030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514352" y="2063395"/>
            <a:ext cx="24825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514352" y="2639658"/>
            <a:ext cx="2482596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175967" y="2063395"/>
            <a:ext cx="24825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175966" y="2639658"/>
            <a:ext cx="2482596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827785" y="2063395"/>
            <a:ext cx="24825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827785" y="2639658"/>
            <a:ext cx="2482596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C5595-F38E-4BC6-B3AF-3067FCA9EB07}" type="datetimeFigureOut">
              <a:rPr lang="en-US" smtClean="0"/>
              <a:t>12/5/2025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5D7E6-82E2-49D5-A198-CB288A83468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52838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514351" y="685801"/>
            <a:ext cx="7797662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518880" y="3813025"/>
            <a:ext cx="24825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514335" y="2063396"/>
            <a:ext cx="2482596" cy="1536725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518880" y="4389288"/>
            <a:ext cx="2482596" cy="98529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178058" y="3813025"/>
            <a:ext cx="24825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176999" y="2063396"/>
            <a:ext cx="2482596" cy="1535237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176998" y="4389286"/>
            <a:ext cx="2483655" cy="98530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826708" y="3813025"/>
            <a:ext cx="24825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826614" y="2063394"/>
            <a:ext cx="2482596" cy="153719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826614" y="4389284"/>
            <a:ext cx="2482596" cy="98530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C5595-F38E-4BC6-B3AF-3067FCA9EB07}" type="datetimeFigureOut">
              <a:rPr lang="en-US" smtClean="0"/>
              <a:t>12/5/2025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5D7E6-82E2-49D5-A198-CB288A83468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455065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514351" y="2063396"/>
            <a:ext cx="7796030" cy="331119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C5595-F38E-4BC6-B3AF-3067FCA9EB07}" type="datetimeFigureOut">
              <a:rPr lang="en-US" smtClean="0"/>
              <a:t>12/5/2025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5D7E6-82E2-49D5-A198-CB288A83468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70275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11896" y="685801"/>
            <a:ext cx="1698485" cy="468878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514351" y="685801"/>
            <a:ext cx="5928323" cy="4688785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C5595-F38E-4BC6-B3AF-3067FCA9EB07}" type="datetimeFigureOut">
              <a:rPr lang="en-US" smtClean="0"/>
              <a:t>12/5/2025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5D7E6-82E2-49D5-A198-CB288A83468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613402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01BD43-113B-4B74-AE24-E27C2B079C6B}" type="datetimeFigureOut">
              <a:rPr lang="en-US" smtClean="0"/>
              <a:t>12/5/2025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7B9B4-7272-474F-A077-8A543719B83A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2168828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Brickwork-SD-R1acrop.jpg"/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19048" y="1"/>
            <a:ext cx="9004013" cy="6644081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4351" y="685801"/>
            <a:ext cx="779766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4351" y="2063396"/>
            <a:ext cx="7797662" cy="3311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73562" y="5757334"/>
            <a:ext cx="283845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12EC5595-F38E-4BC6-B3AF-3067FCA9EB07}" type="datetimeFigureOut">
              <a:rPr lang="en-US" smtClean="0"/>
              <a:t>12/5/2025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14351" y="5757334"/>
            <a:ext cx="4124789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8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715341" y="5757334"/>
            <a:ext cx="68039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8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29D5D7E6-82E2-49D5-A198-CB288A83468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23358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3" r:id="rId1"/>
    <p:sldLayoutId id="2147483884" r:id="rId2"/>
    <p:sldLayoutId id="2147483885" r:id="rId3"/>
    <p:sldLayoutId id="2147483886" r:id="rId4"/>
    <p:sldLayoutId id="2147483887" r:id="rId5"/>
    <p:sldLayoutId id="2147483888" r:id="rId6"/>
    <p:sldLayoutId id="2147483889" r:id="rId7"/>
    <p:sldLayoutId id="2147483890" r:id="rId8"/>
    <p:sldLayoutId id="2147483891" r:id="rId9"/>
    <p:sldLayoutId id="2147483892" r:id="rId10"/>
    <p:sldLayoutId id="2147483893" r:id="rId11"/>
    <p:sldLayoutId id="2147483894" r:id="rId12"/>
    <p:sldLayoutId id="2147483895" r:id="rId13"/>
    <p:sldLayoutId id="2147483896" r:id="rId14"/>
    <p:sldLayoutId id="2147483897" r:id="rId15"/>
    <p:sldLayoutId id="2147483898" r:id="rId16"/>
    <p:sldLayoutId id="2147483899" r:id="rId17"/>
    <p:sldLayoutId id="2147483900" r:id="rId1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cap="all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svg"/><Relationship Id="rId4" Type="http://schemas.openxmlformats.org/officeDocument/2006/relationships/image" Target="../media/image19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35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4" Type="http://schemas.openxmlformats.org/officeDocument/2006/relationships/image" Target="../media/image36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5" Type="http://schemas.openxmlformats.org/officeDocument/2006/relationships/image" Target="../media/image37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848600" cy="1603375"/>
          </a:xfrm>
        </p:spPr>
        <p:txBody>
          <a:bodyPr>
            <a:normAutofit fontScale="90000"/>
          </a:bodyPr>
          <a:lstStyle/>
          <a:p>
            <a:r>
              <a:rPr lang="en-US" dirty="0"/>
              <a:t>Developing clients’ trust</a:t>
            </a:r>
            <a:br>
              <a:rPr lang="en-US" dirty="0"/>
            </a:br>
            <a:br>
              <a:rPr lang="en-US" dirty="0"/>
            </a:br>
            <a:r>
              <a:rPr lang="en-US" dirty="0" err="1"/>
              <a:t>CrossING</a:t>
            </a:r>
            <a:r>
              <a:rPr lang="en-US" dirty="0"/>
              <a:t> all lines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Federal Defenders, Eastern district of </a:t>
            </a:r>
            <a:r>
              <a:rPr lang="en-US" dirty="0" err="1"/>
              <a:t>arkansas</a:t>
            </a:r>
            <a:r>
              <a:rPr lang="en-US" dirty="0"/>
              <a:t> – </a:t>
            </a:r>
            <a:r>
              <a:rPr lang="en-US" dirty="0" err="1"/>
              <a:t>jawara</a:t>
            </a:r>
            <a:r>
              <a:rPr lang="en-US" dirty="0"/>
              <a:t> griffin </a:t>
            </a:r>
          </a:p>
          <a:p>
            <a:endParaRPr lang="en-US" dirty="0"/>
          </a:p>
        </p:txBody>
      </p:sp>
      <p:pic>
        <p:nvPicPr>
          <p:cNvPr id="4" name="GARY GLITTER - ROCK N ROLL Part 2 (HEY SONG)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195732" y="6324600"/>
            <a:ext cx="948267" cy="53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180910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3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7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Theory and supporting themes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5400" dirty="0"/>
              <a:t>Can’t have If you don’t develop a client-focused representation</a:t>
            </a:r>
          </a:p>
        </p:txBody>
      </p:sp>
    </p:spTree>
    <p:extLst>
      <p:ext uri="{BB962C8B-B14F-4D97-AF65-F5344CB8AC3E}">
        <p14:creationId xmlns:p14="http://schemas.microsoft.com/office/powerpoint/2010/main" val="334457694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D1CB71-4C4F-3A5E-F406-5B2D7705C5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Cultural competence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34D061-4E28-FC2F-9CAB-C0071A4620DB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3200" dirty="0"/>
              <a:t>Cultural Competence</a:t>
            </a:r>
          </a:p>
          <a:p>
            <a:pPr marL="0" indent="0">
              <a:buNone/>
            </a:pPr>
            <a:r>
              <a:rPr lang="en-US" sz="3200" dirty="0"/>
              <a:t>BEING AWARE of your own cultural beliefs and values and how these may be different from other cultures – including being able to learn about and honor the different cultures of those you work with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3921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C11170-6644-9E81-17E2-002770A6FE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Cultural competence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7A9BCA-7DF3-77B3-6ED9-4FBF9C8FF0B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12719" y="1447800"/>
            <a:ext cx="7797662" cy="41910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This requires us to follow a teaching of the great theologian Michael Jackson</a:t>
            </a:r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I’m starting with the man in the mirror</a:t>
            </a:r>
          </a:p>
        </p:txBody>
      </p:sp>
      <p:pic>
        <p:nvPicPr>
          <p:cNvPr id="5" name="Picture 4" descr="A picture containing text, mirror&#10;&#10;Description automatically generated">
            <a:extLst>
              <a:ext uri="{FF2B5EF4-FFF2-40B4-BE49-F238E27FC236}">
                <a16:creationId xmlns:a16="http://schemas.microsoft.com/office/drawing/2014/main" id="{3E838BAA-1826-FC3C-E0E3-704A7EEC2B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8800" y="2781165"/>
            <a:ext cx="2476627" cy="2629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34325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0" y="685800"/>
            <a:ext cx="4797867" cy="1151965"/>
          </a:xfrm>
        </p:spPr>
        <p:txBody>
          <a:bodyPr>
            <a:normAutofit/>
          </a:bodyPr>
          <a:lstStyle/>
          <a:p>
            <a:r>
              <a:rPr lang="en-US" sz="3700" dirty="0"/>
              <a:t>Cultural competency - </a:t>
            </a:r>
            <a:br>
              <a:rPr lang="en-US" sz="3700" dirty="0"/>
            </a:br>
            <a:r>
              <a:rPr lang="en-US" sz="3700" i="1" dirty="0">
                <a:solidFill>
                  <a:srgbClr val="00B0F0"/>
                </a:solidFill>
              </a:rPr>
              <a:t>Inherent bias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514350" y="2076423"/>
            <a:ext cx="4797867" cy="3288739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en-US" sz="2400" dirty="0">
                <a:solidFill>
                  <a:srgbClr val="00B0F0"/>
                </a:solidFill>
              </a:rPr>
              <a:t>“EVEN THE MOST WELL-INTENTIONED PERSON UNWITTINGLY ALLOWS UNCONSCIOUS THOUGHTS AND FEELINGS TO INFLUENCE APPARENTLY OBJECTIVE DECISIONS.”  </a:t>
            </a:r>
            <a:r>
              <a:rPr lang="en-US" sz="2400" dirty="0" err="1">
                <a:solidFill>
                  <a:srgbClr val="00B0F0"/>
                </a:solidFill>
              </a:rPr>
              <a:t>Mahzarin</a:t>
            </a:r>
            <a:r>
              <a:rPr lang="en-US" sz="2400" dirty="0">
                <a:solidFill>
                  <a:srgbClr val="00B0F0"/>
                </a:solidFill>
              </a:rPr>
              <a:t> R. Banaji</a:t>
            </a:r>
          </a:p>
        </p:txBody>
      </p:sp>
      <p:pic>
        <p:nvPicPr>
          <p:cNvPr id="14" name="Graphic 6" descr="Person with Idea">
            <a:extLst>
              <a:ext uri="{FF2B5EF4-FFF2-40B4-BE49-F238E27FC236}">
                <a16:creationId xmlns:a16="http://schemas.microsoft.com/office/drawing/2014/main" id="{84F78690-18B3-8362-D46B-16C891EF23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676093" y="1437791"/>
            <a:ext cx="2877356" cy="2877356"/>
          </a:xfrm>
          <a:prstGeom prst="rect">
            <a:avLst/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</p:pic>
    </p:spTree>
    <p:extLst>
      <p:ext uri="{BB962C8B-B14F-4D97-AF65-F5344CB8AC3E}">
        <p14:creationId xmlns:p14="http://schemas.microsoft.com/office/powerpoint/2010/main" val="39901647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Mid-Day News - SNL">
            <a:hlinkClick r:id="" action="ppaction://media"/>
            <a:extLst>
              <a:ext uri="{FF2B5EF4-FFF2-40B4-BE49-F238E27FC236}">
                <a16:creationId xmlns:a16="http://schemas.microsoft.com/office/drawing/2014/main" id="{78BA61D1-6794-A0B2-B264-0CF3EF84B1D5}"/>
              </a:ext>
            </a:extLst>
          </p:cNvPr>
          <p:cNvPicPr>
            <a:picLocks noGrp="1" noChangeAspect="1"/>
          </p:cNvPicPr>
          <p:nvPr>
            <p:ph sz="quarter" idx="13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8804278" cy="4953000"/>
          </a:xfrm>
        </p:spPr>
      </p:pic>
    </p:spTree>
    <p:extLst>
      <p:ext uri="{BB962C8B-B14F-4D97-AF65-F5344CB8AC3E}">
        <p14:creationId xmlns:p14="http://schemas.microsoft.com/office/powerpoint/2010/main" val="332437953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9228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C7C184-79DD-469B-B4A3-93DF7C1F2C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997" y="1304458"/>
            <a:ext cx="2494987" cy="2901781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3100"/>
              <a:t>Cultural competency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46CB075-E4EA-404C-99F1-55CC91F7DCB8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 rotWithShape="1">
          <a:blip r:embed="rId2"/>
          <a:srcRect l="17252" r="17920" b="1"/>
          <a:stretch/>
        </p:blipFill>
        <p:spPr>
          <a:xfrm>
            <a:off x="3991025" y="684680"/>
            <a:ext cx="4631078" cy="5482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65715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1E65EA2-A324-442B-85DF-E52FACD48567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533400" y="947335"/>
            <a:ext cx="7695084" cy="4963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82912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72C637-4914-EA15-D6DE-AFA29BBAB4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Sexual orientation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A0260E-102D-DCA1-C75E-516F262A7E1F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Are you using outdated terminology</a:t>
            </a:r>
          </a:p>
          <a:p>
            <a:r>
              <a:rPr lang="en-US" dirty="0"/>
              <a:t>Are your internal forms and docs culturally sensitive</a:t>
            </a:r>
          </a:p>
          <a:p>
            <a:r>
              <a:rPr lang="en-US" dirty="0"/>
              <a:t>Do you talk about client’s sexuality without their permission</a:t>
            </a:r>
          </a:p>
          <a:p>
            <a:r>
              <a:rPr lang="en-US" dirty="0"/>
              <a:t>Are you preparing for possible bias from the court</a:t>
            </a:r>
          </a:p>
        </p:txBody>
      </p:sp>
    </p:spTree>
    <p:extLst>
      <p:ext uri="{BB962C8B-B14F-4D97-AF65-F5344CB8AC3E}">
        <p14:creationId xmlns:p14="http://schemas.microsoft.com/office/powerpoint/2010/main" val="2812752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1">
            <a:extLst>
              <a:ext uri="{FF2B5EF4-FFF2-40B4-BE49-F238E27FC236}">
                <a16:creationId xmlns:a16="http://schemas.microsoft.com/office/drawing/2014/main" id="{78031706-AFC4-4C7F-AC5D-59A7C6A0D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50765" y="-2251213"/>
            <a:ext cx="820750" cy="475037"/>
          </a:xfrm>
        </p:spPr>
        <p:txBody>
          <a:bodyPr>
            <a:normAutofit fontScale="90000"/>
          </a:bodyPr>
          <a:lstStyle/>
          <a:p>
            <a:endParaRPr lang="en-US" sz="3800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E3B4826-DF3B-4B0C-8CC0-A2290B8DEF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0551" y="457200"/>
            <a:ext cx="5284449" cy="4686138"/>
          </a:xfrm>
          <a:prstGeom prst="rect">
            <a:avLst/>
          </a:prstGeom>
        </p:spPr>
      </p:pic>
      <p:pic>
        <p:nvPicPr>
          <p:cNvPr id="1026" name="Picture 2" descr="See the source image">
            <a:extLst>
              <a:ext uri="{FF2B5EF4-FFF2-40B4-BE49-F238E27FC236}">
                <a16:creationId xmlns:a16="http://schemas.microsoft.com/office/drawing/2014/main" id="{A2C0789C-BD02-4436-B05F-ED6B07833333}"/>
              </a:ext>
            </a:extLst>
          </p:cNvPr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5513" y="2818772"/>
            <a:ext cx="2306637" cy="2306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See the source image">
            <a:extLst>
              <a:ext uri="{FF2B5EF4-FFF2-40B4-BE49-F238E27FC236}">
                <a16:creationId xmlns:a16="http://schemas.microsoft.com/office/drawing/2014/main" id="{5FF3AA2A-17F3-4D5C-803B-7A64F21C04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5513" y="457200"/>
            <a:ext cx="2306637" cy="220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28409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3ADD14-0987-4B7A-51F1-8E9A115C33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gender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8E9306-38D1-A547-26A1-1B1EB69E633D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Do you work harder for your opposite sex clients because they are attractive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30886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F1A646-815A-4164-B8D7-FB9F20F689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07359" y="685800"/>
            <a:ext cx="2304651" cy="1151965"/>
          </a:xfrm>
        </p:spPr>
        <p:txBody>
          <a:bodyPr>
            <a:normAutofit/>
          </a:bodyPr>
          <a:lstStyle/>
          <a:p>
            <a:endParaRPr lang="en-US" sz="380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6A26BBA-A36A-4CA5-8AF8-CAF502FC88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0"/>
            <a:ext cx="8610600" cy="5715000"/>
          </a:xfrm>
          <a:prstGeom prst="rect">
            <a:avLst/>
          </a:prstGeom>
        </p:spPr>
      </p:pic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FA5A29F0-F17A-CC4D-A3B1-7DA9BE1A9F3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004944" y="2071048"/>
            <a:ext cx="2307067" cy="3072290"/>
          </a:xfrm>
        </p:spPr>
        <p:txBody>
          <a:bodyPr anchor="t">
            <a:normAutofit/>
          </a:bodyPr>
          <a:lstStyle/>
          <a:p>
            <a:endParaRPr lang="en-US" sz="1600"/>
          </a:p>
        </p:txBody>
      </p:sp>
    </p:spTree>
    <p:extLst>
      <p:ext uri="{BB962C8B-B14F-4D97-AF65-F5344CB8AC3E}">
        <p14:creationId xmlns:p14="http://schemas.microsoft.com/office/powerpoint/2010/main" val="22635009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16981D-84C4-2608-0208-5665026197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Religion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FDD3AA-E78B-C522-A79B-6089CD4D347A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Are you assuming their religion</a:t>
            </a:r>
          </a:p>
          <a:p>
            <a:r>
              <a:rPr lang="en-US" dirty="0"/>
              <a:t>Are you making accommodations for your client</a:t>
            </a:r>
          </a:p>
          <a:p>
            <a:r>
              <a:rPr lang="en-US" dirty="0"/>
              <a:t>Prayer time</a:t>
            </a:r>
          </a:p>
          <a:p>
            <a:r>
              <a:rPr lang="en-US" dirty="0"/>
              <a:t>Are you considering their dietary needs</a:t>
            </a:r>
          </a:p>
        </p:txBody>
      </p:sp>
    </p:spTree>
    <p:extLst>
      <p:ext uri="{BB962C8B-B14F-4D97-AF65-F5344CB8AC3E}">
        <p14:creationId xmlns:p14="http://schemas.microsoft.com/office/powerpoint/2010/main" val="13939584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0C4DEE2-4C8C-494E-9A76-BCDBCD97A73C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 rotWithShape="1">
          <a:blip r:embed="rId2"/>
          <a:srcRect l="7435" r="7898"/>
          <a:stretch/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19861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256D6D-7F12-15EF-A02F-3AD8689566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1BBF50-B508-F818-8B44-A03B164B661F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Technology</a:t>
            </a:r>
          </a:p>
          <a:p>
            <a:r>
              <a:rPr lang="en-US" dirty="0"/>
              <a:t>Considering potential cognitive disabilities</a:t>
            </a:r>
          </a:p>
          <a:p>
            <a:r>
              <a:rPr lang="en-US" dirty="0"/>
              <a:t>communication</a:t>
            </a:r>
          </a:p>
        </p:txBody>
      </p:sp>
    </p:spTree>
    <p:extLst>
      <p:ext uri="{BB962C8B-B14F-4D97-AF65-F5344CB8AC3E}">
        <p14:creationId xmlns:p14="http://schemas.microsoft.com/office/powerpoint/2010/main" val="4041348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1EE8C6-9BD9-40D1-94A2-923BD30CB2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Which did you see first?</a:t>
            </a:r>
          </a:p>
        </p:txBody>
      </p:sp>
      <p:pic>
        <p:nvPicPr>
          <p:cNvPr id="2050" name="Picture 2" descr="See the source image">
            <a:extLst>
              <a:ext uri="{FF2B5EF4-FFF2-40B4-BE49-F238E27FC236}">
                <a16:creationId xmlns:a16="http://schemas.microsoft.com/office/drawing/2014/main" id="{D762B4AA-3B26-4A91-AA48-64A799D85F6D}"/>
              </a:ext>
            </a:extLst>
          </p:cNvPr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351" y="1837766"/>
            <a:ext cx="7797662" cy="37248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329432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1EE8C6-9BD9-40D1-94A2-923BD30CB2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Which did you see first?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E0DDBF-813D-2F5D-4641-B88E29424F4B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Man vs Woman</a:t>
            </a:r>
          </a:p>
          <a:p>
            <a:r>
              <a:rPr lang="en-US" dirty="0"/>
              <a:t>Black vs White</a:t>
            </a:r>
          </a:p>
          <a:p>
            <a:r>
              <a:rPr lang="en-US" dirty="0"/>
              <a:t>Liberal vs conservative</a:t>
            </a:r>
          </a:p>
          <a:p>
            <a:r>
              <a:rPr lang="en-US" dirty="0"/>
              <a:t>Old vs young</a:t>
            </a:r>
          </a:p>
          <a:p>
            <a:r>
              <a:rPr lang="en-US" dirty="0"/>
              <a:t>Christian vs non </a:t>
            </a:r>
            <a:r>
              <a:rPr lang="en-US" dirty="0" err="1"/>
              <a:t>christian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86838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32">
            <a:extLst>
              <a:ext uri="{FF2B5EF4-FFF2-40B4-BE49-F238E27FC236}">
                <a16:creationId xmlns:a16="http://schemas.microsoft.com/office/drawing/2014/main" id="{576E8DBD-6DBD-4FCB-8FE8-8F0425C0B6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 useBgFill="1">
        <p:nvSpPr>
          <p:cNvPr id="31" name="Freeform 11">
            <a:extLst>
              <a:ext uri="{FF2B5EF4-FFF2-40B4-BE49-F238E27FC236}">
                <a16:creationId xmlns:a16="http://schemas.microsoft.com/office/drawing/2014/main" id="{70BE0118-665B-49AC-8ED9-B29C009CED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1906" y="0"/>
            <a:ext cx="8762857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2" name="Freeform 13">
            <a:extLst>
              <a:ext uri="{FF2B5EF4-FFF2-40B4-BE49-F238E27FC236}">
                <a16:creationId xmlns:a16="http://schemas.microsoft.com/office/drawing/2014/main" id="{DB8E4593-3024-4A7B-92FB-8114D72E57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282257"/>
            <a:ext cx="8496942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4" name="Freeform 25">
            <a:extLst>
              <a:ext uri="{FF2B5EF4-FFF2-40B4-BE49-F238E27FC236}">
                <a16:creationId xmlns:a16="http://schemas.microsoft.com/office/drawing/2014/main" id="{F72029E6-113E-4A42-8D29-4B796B39B9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539684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6" name="Freeform 14">
            <a:extLst>
              <a:ext uri="{FF2B5EF4-FFF2-40B4-BE49-F238E27FC236}">
                <a16:creationId xmlns:a16="http://schemas.microsoft.com/office/drawing/2014/main" id="{FBAE6AE5-2B20-46E6-B338-A385BFF09F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420000">
            <a:off x="-121350" y="293317"/>
            <a:ext cx="8525337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en-US"/>
          </a:p>
        </p:txBody>
      </p:sp>
      <p:sp>
        <p:nvSpPr>
          <p:cNvPr id="38" name="5-Point Star 24">
            <a:extLst>
              <a:ext uri="{FF2B5EF4-FFF2-40B4-BE49-F238E27FC236}">
                <a16:creationId xmlns:a16="http://schemas.microsoft.com/office/drawing/2014/main" id="{4555B12C-E2CF-448D-918F-96D0958DC6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420000">
            <a:off x="3166038" y="5111356"/>
            <a:ext cx="386540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40" name="Picture 44">
            <a:extLst>
              <a:ext uri="{FF2B5EF4-FFF2-40B4-BE49-F238E27FC236}">
                <a16:creationId xmlns:a16="http://schemas.microsoft.com/office/drawing/2014/main" id="{2006663E-E7C6-4740-91EF-F49426E3E6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 useBgFill="1">
        <p:nvSpPr>
          <p:cNvPr id="42" name="Rectangle 46">
            <a:extLst>
              <a:ext uri="{FF2B5EF4-FFF2-40B4-BE49-F238E27FC236}">
                <a16:creationId xmlns:a16="http://schemas.microsoft.com/office/drawing/2014/main" id="{0E1EC02D-0083-41E1-BA4D-520B940791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256975"/>
            <a:ext cx="9141714" cy="2601025"/>
          </a:xfrm>
          <a:prstGeom prst="rect">
            <a:avLst/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8660" y="4716401"/>
            <a:ext cx="8104342" cy="107362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/>
              <a:t>Theory and supporting themes</a:t>
            </a:r>
          </a:p>
        </p:txBody>
      </p:sp>
      <p:sp>
        <p:nvSpPr>
          <p:cNvPr id="44" name="5-Point Star 31">
            <a:extLst>
              <a:ext uri="{FF2B5EF4-FFF2-40B4-BE49-F238E27FC236}">
                <a16:creationId xmlns:a16="http://schemas.microsoft.com/office/drawing/2014/main" id="{05C80F73-7ED6-43AE-9852-0A1FA05F60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27556" y="6388943"/>
            <a:ext cx="279786" cy="373049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lumMod val="65000"/>
              <a:lumOff val="35000"/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528717" y="5790868"/>
            <a:ext cx="8094336" cy="562506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ctr">
              <a:lnSpc>
                <a:spcPct val="110000"/>
              </a:lnSpc>
              <a:buNone/>
            </a:pPr>
            <a:r>
              <a:rPr lang="en-US" sz="2200">
                <a:solidFill>
                  <a:schemeClr val="bg1">
                    <a:lumMod val="50000"/>
                  </a:schemeClr>
                </a:solidFill>
              </a:rPr>
              <a:t>Can’t develop If you don’t have a strong relationship with client</a:t>
            </a:r>
          </a:p>
        </p:txBody>
      </p:sp>
      <p:sp>
        <p:nvSpPr>
          <p:cNvPr id="46" name="Rectangle 50">
            <a:extLst>
              <a:ext uri="{FF2B5EF4-FFF2-40B4-BE49-F238E27FC236}">
                <a16:creationId xmlns:a16="http://schemas.microsoft.com/office/drawing/2014/main" id="{3A43EBFE-9D7B-4102-912D-F0BF7BE05A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0215" y="457201"/>
            <a:ext cx="8446312" cy="3343894"/>
          </a:xfrm>
          <a:prstGeom prst="rect">
            <a:avLst/>
          </a:prstGeom>
          <a:solidFill>
            <a:schemeClr val="bg1"/>
          </a:solidFill>
          <a:ln w="57150" cmpd="thinThick">
            <a:noFill/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8" name="Graphic 6" descr="Questions">
            <a:extLst>
              <a:ext uri="{FF2B5EF4-FFF2-40B4-BE49-F238E27FC236}">
                <a16:creationId xmlns:a16="http://schemas.microsoft.com/office/drawing/2014/main" id="{9858D677-C242-DF3B-5723-48EDC8BECBE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21600000">
            <a:off x="3133578" y="691546"/>
            <a:ext cx="2874505" cy="2874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0279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Attorney relationship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Most important part of the case</a:t>
            </a:r>
          </a:p>
          <a:p>
            <a:r>
              <a:rPr lang="en-US" dirty="0"/>
              <a:t>Evidence</a:t>
            </a:r>
          </a:p>
          <a:p>
            <a:r>
              <a:rPr lang="en-US" dirty="0"/>
              <a:t>Witnesses</a:t>
            </a:r>
          </a:p>
          <a:p>
            <a:r>
              <a:rPr lang="en-US" dirty="0"/>
              <a:t>Rehabilitate</a:t>
            </a:r>
          </a:p>
          <a:p>
            <a:r>
              <a:rPr lang="en-US" dirty="0"/>
              <a:t>Destroy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8381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Picture 8">
            <a:extLst>
              <a:ext uri="{FF2B5EF4-FFF2-40B4-BE49-F238E27FC236}">
                <a16:creationId xmlns:a16="http://schemas.microsoft.com/office/drawing/2014/main" id="{76EA5558-6F13-4315-B59F-DAA05A6EB0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 useBgFill="1">
        <p:nvSpPr>
          <p:cNvPr id="34" name="Freeform 11">
            <a:extLst>
              <a:ext uri="{FF2B5EF4-FFF2-40B4-BE49-F238E27FC236}">
                <a16:creationId xmlns:a16="http://schemas.microsoft.com/office/drawing/2014/main" id="{F11EF67E-A76B-4908-8CBC-824BC0E8D1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1906" y="0"/>
            <a:ext cx="8762857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5" name="Freeform 13">
            <a:extLst>
              <a:ext uri="{FF2B5EF4-FFF2-40B4-BE49-F238E27FC236}">
                <a16:creationId xmlns:a16="http://schemas.microsoft.com/office/drawing/2014/main" id="{D14104DC-0846-4DC0-92E6-1EEBE1EE75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282257"/>
            <a:ext cx="8496942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6" name="Freeform 25">
            <a:extLst>
              <a:ext uri="{FF2B5EF4-FFF2-40B4-BE49-F238E27FC236}">
                <a16:creationId xmlns:a16="http://schemas.microsoft.com/office/drawing/2014/main" id="{C8E240AA-819B-40E3-92F6-95A21067E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539684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7" name="Freeform 14">
            <a:extLst>
              <a:ext uri="{FF2B5EF4-FFF2-40B4-BE49-F238E27FC236}">
                <a16:creationId xmlns:a16="http://schemas.microsoft.com/office/drawing/2014/main" id="{ECAE88C9-DE01-4326-8D88-5021512309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420000">
            <a:off x="-121350" y="293317"/>
            <a:ext cx="8525337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en-US"/>
          </a:p>
        </p:txBody>
      </p:sp>
      <p:sp>
        <p:nvSpPr>
          <p:cNvPr id="38" name="5-Point Star 24">
            <a:extLst>
              <a:ext uri="{FF2B5EF4-FFF2-40B4-BE49-F238E27FC236}">
                <a16:creationId xmlns:a16="http://schemas.microsoft.com/office/drawing/2014/main" id="{7E7FD8B2-7738-4D90-8464-0836823000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420000">
            <a:off x="3166038" y="5111356"/>
            <a:ext cx="386540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9" name="Rectangle 20">
            <a:extLst>
              <a:ext uri="{FF2B5EF4-FFF2-40B4-BE49-F238E27FC236}">
                <a16:creationId xmlns:a16="http://schemas.microsoft.com/office/drawing/2014/main" id="{6A82BED3-AB21-4DAE-B25E-E5CBD0B3A0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420000">
            <a:off x="237219" y="334573"/>
            <a:ext cx="7794858" cy="2520901"/>
          </a:xfrm>
          <a:prstGeom prst="rect">
            <a:avLst/>
          </a:prstGeom>
          <a:solidFill>
            <a:schemeClr val="bg1"/>
          </a:solidFill>
          <a:ln w="952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Freeform 6">
            <a:extLst>
              <a:ext uri="{FF2B5EF4-FFF2-40B4-BE49-F238E27FC236}">
                <a16:creationId xmlns:a16="http://schemas.microsoft.com/office/drawing/2014/main" id="{31374ED2-14F7-4006-B56D-6252D4E3E5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6630" y="2698990"/>
            <a:ext cx="8503572" cy="3612111"/>
          </a:xfrm>
          <a:custGeom>
            <a:avLst/>
            <a:gdLst>
              <a:gd name="connsiteX0" fmla="*/ 0 w 11329257"/>
              <a:gd name="connsiteY0" fmla="*/ 1672253 h 3112578"/>
              <a:gd name="connsiteX1" fmla="*/ 11201741 w 11329257"/>
              <a:gd name="connsiteY1" fmla="*/ 0 h 3112578"/>
              <a:gd name="connsiteX2" fmla="*/ 11329257 w 11329257"/>
              <a:gd name="connsiteY2" fmla="*/ 2508571 h 3112578"/>
              <a:gd name="connsiteX3" fmla="*/ 0 w 11329257"/>
              <a:gd name="connsiteY3" fmla="*/ 3112578 h 3112578"/>
              <a:gd name="connsiteX4" fmla="*/ 0 w 11329257"/>
              <a:gd name="connsiteY4" fmla="*/ 1672253 h 3112578"/>
              <a:gd name="connsiteX0" fmla="*/ 8467 w 11329257"/>
              <a:gd name="connsiteY0" fmla="*/ 994919 h 3112578"/>
              <a:gd name="connsiteX1" fmla="*/ 11201741 w 11329257"/>
              <a:gd name="connsiteY1" fmla="*/ 0 h 3112578"/>
              <a:gd name="connsiteX2" fmla="*/ 11329257 w 11329257"/>
              <a:gd name="connsiteY2" fmla="*/ 2508571 h 3112578"/>
              <a:gd name="connsiteX3" fmla="*/ 0 w 11329257"/>
              <a:gd name="connsiteY3" fmla="*/ 3112578 h 3112578"/>
              <a:gd name="connsiteX4" fmla="*/ 8467 w 11329257"/>
              <a:gd name="connsiteY4" fmla="*/ 994919 h 3112578"/>
              <a:gd name="connsiteX0" fmla="*/ 814 w 11330070"/>
              <a:gd name="connsiteY0" fmla="*/ 732453 h 3112578"/>
              <a:gd name="connsiteX1" fmla="*/ 11202554 w 11330070"/>
              <a:gd name="connsiteY1" fmla="*/ 0 h 3112578"/>
              <a:gd name="connsiteX2" fmla="*/ 11330070 w 11330070"/>
              <a:gd name="connsiteY2" fmla="*/ 2508571 h 3112578"/>
              <a:gd name="connsiteX3" fmla="*/ 813 w 11330070"/>
              <a:gd name="connsiteY3" fmla="*/ 3112578 h 3112578"/>
              <a:gd name="connsiteX4" fmla="*/ 814 w 11330070"/>
              <a:gd name="connsiteY4" fmla="*/ 732453 h 3112578"/>
              <a:gd name="connsiteX0" fmla="*/ 375 w 11338098"/>
              <a:gd name="connsiteY0" fmla="*/ 622387 h 3112578"/>
              <a:gd name="connsiteX1" fmla="*/ 11210582 w 11338098"/>
              <a:gd name="connsiteY1" fmla="*/ 0 h 3112578"/>
              <a:gd name="connsiteX2" fmla="*/ 11338098 w 11338098"/>
              <a:gd name="connsiteY2" fmla="*/ 2508571 h 3112578"/>
              <a:gd name="connsiteX3" fmla="*/ 8841 w 11338098"/>
              <a:gd name="connsiteY3" fmla="*/ 3112578 h 3112578"/>
              <a:gd name="connsiteX4" fmla="*/ 375 w 11338098"/>
              <a:gd name="connsiteY4" fmla="*/ 622387 h 3112578"/>
              <a:gd name="connsiteX0" fmla="*/ 375 w 11338098"/>
              <a:gd name="connsiteY0" fmla="*/ 1020320 h 3510511"/>
              <a:gd name="connsiteX1" fmla="*/ 11176715 w 11338098"/>
              <a:gd name="connsiteY1" fmla="*/ 0 h 3510511"/>
              <a:gd name="connsiteX2" fmla="*/ 11338098 w 11338098"/>
              <a:gd name="connsiteY2" fmla="*/ 2906504 h 3510511"/>
              <a:gd name="connsiteX3" fmla="*/ 8841 w 11338098"/>
              <a:gd name="connsiteY3" fmla="*/ 3510511 h 3510511"/>
              <a:gd name="connsiteX4" fmla="*/ 375 w 11338098"/>
              <a:gd name="connsiteY4" fmla="*/ 1020320 h 3510511"/>
              <a:gd name="connsiteX0" fmla="*/ 375 w 11338098"/>
              <a:gd name="connsiteY0" fmla="*/ 664720 h 3510511"/>
              <a:gd name="connsiteX1" fmla="*/ 11176715 w 11338098"/>
              <a:gd name="connsiteY1" fmla="*/ 0 h 3510511"/>
              <a:gd name="connsiteX2" fmla="*/ 11338098 w 11338098"/>
              <a:gd name="connsiteY2" fmla="*/ 2906504 h 3510511"/>
              <a:gd name="connsiteX3" fmla="*/ 8841 w 11338098"/>
              <a:gd name="connsiteY3" fmla="*/ 3510511 h 3510511"/>
              <a:gd name="connsiteX4" fmla="*/ 375 w 11338098"/>
              <a:gd name="connsiteY4" fmla="*/ 664720 h 3510511"/>
              <a:gd name="connsiteX0" fmla="*/ 375 w 11338098"/>
              <a:gd name="connsiteY0" fmla="*/ 605454 h 3510511"/>
              <a:gd name="connsiteX1" fmla="*/ 11176715 w 11338098"/>
              <a:gd name="connsiteY1" fmla="*/ 0 h 3510511"/>
              <a:gd name="connsiteX2" fmla="*/ 11338098 w 11338098"/>
              <a:gd name="connsiteY2" fmla="*/ 2906504 h 3510511"/>
              <a:gd name="connsiteX3" fmla="*/ 8841 w 11338098"/>
              <a:gd name="connsiteY3" fmla="*/ 3510511 h 3510511"/>
              <a:gd name="connsiteX4" fmla="*/ 375 w 11338098"/>
              <a:gd name="connsiteY4" fmla="*/ 605454 h 3510511"/>
              <a:gd name="connsiteX0" fmla="*/ 375 w 11338098"/>
              <a:gd name="connsiteY0" fmla="*/ 707054 h 3612111"/>
              <a:gd name="connsiteX1" fmla="*/ 11176715 w 11338098"/>
              <a:gd name="connsiteY1" fmla="*/ 0 h 3612111"/>
              <a:gd name="connsiteX2" fmla="*/ 11338098 w 11338098"/>
              <a:gd name="connsiteY2" fmla="*/ 3008104 h 3612111"/>
              <a:gd name="connsiteX3" fmla="*/ 8841 w 11338098"/>
              <a:gd name="connsiteY3" fmla="*/ 3612111 h 3612111"/>
              <a:gd name="connsiteX4" fmla="*/ 375 w 11338098"/>
              <a:gd name="connsiteY4" fmla="*/ 707054 h 3612111"/>
              <a:gd name="connsiteX0" fmla="*/ 375 w 11338098"/>
              <a:gd name="connsiteY0" fmla="*/ 571588 h 3612111"/>
              <a:gd name="connsiteX1" fmla="*/ 11176715 w 11338098"/>
              <a:gd name="connsiteY1" fmla="*/ 0 h 3612111"/>
              <a:gd name="connsiteX2" fmla="*/ 11338098 w 11338098"/>
              <a:gd name="connsiteY2" fmla="*/ 3008104 h 3612111"/>
              <a:gd name="connsiteX3" fmla="*/ 8841 w 11338098"/>
              <a:gd name="connsiteY3" fmla="*/ 3612111 h 3612111"/>
              <a:gd name="connsiteX4" fmla="*/ 375 w 11338098"/>
              <a:gd name="connsiteY4" fmla="*/ 571588 h 3612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38098" h="3612111">
                <a:moveTo>
                  <a:pt x="375" y="571588"/>
                </a:moveTo>
                <a:lnTo>
                  <a:pt x="11176715" y="0"/>
                </a:lnTo>
                <a:lnTo>
                  <a:pt x="11338098" y="3008104"/>
                </a:lnTo>
                <a:lnTo>
                  <a:pt x="8841" y="3612111"/>
                </a:lnTo>
                <a:cubicBezTo>
                  <a:pt x="11663" y="2906225"/>
                  <a:pt x="-2447" y="1277474"/>
                  <a:pt x="375" y="571588"/>
                </a:cubicBez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1DC48CD-F6FD-4172-8258-B39CE03300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21420000">
            <a:off x="382931" y="3233195"/>
            <a:ext cx="7634099" cy="1346996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r"/>
            <a:r>
              <a:rPr lang="en-US" sz="5600" dirty="0">
                <a:solidFill>
                  <a:schemeClr val="bg1"/>
                </a:solidFill>
              </a:rPr>
              <a:t>Assessment/mitigation begins day 1</a:t>
            </a:r>
          </a:p>
        </p:txBody>
      </p:sp>
      <p:pic>
        <p:nvPicPr>
          <p:cNvPr id="3" name="Content Placeholder 3">
            <a:extLst>
              <a:ext uri="{FF2B5EF4-FFF2-40B4-BE49-F238E27FC236}">
                <a16:creationId xmlns:a16="http://schemas.microsoft.com/office/drawing/2014/main" id="{4BA7721B-C40D-69A0-1E20-7DC660689564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4"/>
          <a:stretch>
            <a:fillRect/>
          </a:stretch>
        </p:blipFill>
        <p:spPr>
          <a:xfrm rot="21420000">
            <a:off x="3781306" y="289314"/>
            <a:ext cx="3646663" cy="2406798"/>
          </a:xfrm>
          <a:prstGeom prst="rect">
            <a:avLst/>
          </a:prstGeom>
        </p:spPr>
      </p:pic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7E19BD5C-181B-4E5E-A9A9-A41B4BBE0F0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740" r="12377" b="3"/>
          <a:stretch/>
        </p:blipFill>
        <p:spPr>
          <a:xfrm rot="21420000">
            <a:off x="932838" y="557158"/>
            <a:ext cx="1573598" cy="2406798"/>
          </a:xfrm>
          <a:prstGeom prst="rect">
            <a:avLst/>
          </a:prstGeom>
        </p:spPr>
      </p:pic>
      <p:sp>
        <p:nvSpPr>
          <p:cNvPr id="41" name="5-Point Star 18">
            <a:extLst>
              <a:ext uri="{FF2B5EF4-FFF2-40B4-BE49-F238E27FC236}">
                <a16:creationId xmlns:a16="http://schemas.microsoft.com/office/drawing/2014/main" id="{EF3460EC-E807-43B0-9981-D814975437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420000">
            <a:off x="3166038" y="5111356"/>
            <a:ext cx="386540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5626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576E8DBD-6DBD-4FCB-8FE8-8F0425C0B6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 useBgFill="1">
        <p:nvSpPr>
          <p:cNvPr id="11" name="Freeform 11">
            <a:extLst>
              <a:ext uri="{FF2B5EF4-FFF2-40B4-BE49-F238E27FC236}">
                <a16:creationId xmlns:a16="http://schemas.microsoft.com/office/drawing/2014/main" id="{70BE0118-665B-49AC-8ED9-B29C009CED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1906" y="0"/>
            <a:ext cx="8762857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" name="Freeform 13">
            <a:extLst>
              <a:ext uri="{FF2B5EF4-FFF2-40B4-BE49-F238E27FC236}">
                <a16:creationId xmlns:a16="http://schemas.microsoft.com/office/drawing/2014/main" id="{DB8E4593-3024-4A7B-92FB-8114D72E57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282257"/>
            <a:ext cx="8496942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Freeform 25">
            <a:extLst>
              <a:ext uri="{FF2B5EF4-FFF2-40B4-BE49-F238E27FC236}">
                <a16:creationId xmlns:a16="http://schemas.microsoft.com/office/drawing/2014/main" id="{F72029E6-113E-4A42-8D29-4B796B39B9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539684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7" name="Freeform 14">
            <a:extLst>
              <a:ext uri="{FF2B5EF4-FFF2-40B4-BE49-F238E27FC236}">
                <a16:creationId xmlns:a16="http://schemas.microsoft.com/office/drawing/2014/main" id="{FBAE6AE5-2B20-46E6-B338-A385BFF09F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420000">
            <a:off x="-121350" y="293317"/>
            <a:ext cx="8525337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en-US"/>
          </a:p>
        </p:txBody>
      </p:sp>
      <p:sp>
        <p:nvSpPr>
          <p:cNvPr id="19" name="5-Point Star 24">
            <a:extLst>
              <a:ext uri="{FF2B5EF4-FFF2-40B4-BE49-F238E27FC236}">
                <a16:creationId xmlns:a16="http://schemas.microsoft.com/office/drawing/2014/main" id="{4555B12C-E2CF-448D-918F-96D0958DC6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420000">
            <a:off x="3166038" y="5111356"/>
            <a:ext cx="386540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47458151-6535-4712-9D31-5BFEBD2205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28F956D1-3AF5-47E1-BF12-D331E34AAA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382" y="0"/>
            <a:ext cx="3474747" cy="6858000"/>
          </a:xfrm>
          <a:prstGeom prst="rect">
            <a:avLst/>
          </a:prstGeom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Freeform 5">
            <a:extLst>
              <a:ext uri="{FF2B5EF4-FFF2-40B4-BE49-F238E27FC236}">
                <a16:creationId xmlns:a16="http://schemas.microsoft.com/office/drawing/2014/main" id="{4A5A7DD1-718C-42BE-9B90-4D960E22E3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8142" y="0"/>
            <a:ext cx="3219903" cy="6576643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DF1B43C-34E7-4582-A8C5-2F40B3C738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997" y="1304458"/>
            <a:ext cx="2494987" cy="2901781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3100" dirty="0"/>
              <a:t>Assessment/mitigation  begins day 1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9DE02FF1-20BC-4306-B0FB-AE6D71D737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186653" cy="226225"/>
          </a:xfrm>
          <a:prstGeom prst="rect">
            <a:avLst/>
          </a:pr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89A8C427-1B47-42B2-9206-1F34BE757D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752622"/>
            <a:ext cx="3187662" cy="780581"/>
          </a:xfrm>
          <a:prstGeom prst="rect">
            <a:avLst/>
          </a:pr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C9864909-0F48-48BD-B525-B293738D4E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18912" y="450792"/>
            <a:ext cx="4977617" cy="5950008"/>
          </a:xfrm>
          <a:prstGeom prst="rect">
            <a:avLst/>
          </a:prstGeom>
          <a:solidFill>
            <a:schemeClr val="bg1"/>
          </a:solidFill>
          <a:ln w="57150" cmpd="thinThick">
            <a:noFill/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83AAE074-6972-4C61-9EAD-8C8E34558C48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 rotWithShape="1">
          <a:blip r:embed="rId4"/>
          <a:srcRect l="11502" r="24668" b="3"/>
          <a:stretch/>
        </p:blipFill>
        <p:spPr>
          <a:xfrm>
            <a:off x="4919814" y="684680"/>
            <a:ext cx="2773500" cy="5482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4291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0B3D313D-AA84-41BD-A907-5BCEAE800E2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66" r="9884" b="3"/>
          <a:stretch/>
        </p:blipFill>
        <p:spPr>
          <a:xfrm>
            <a:off x="4648200" y="152400"/>
            <a:ext cx="3859770" cy="5903415"/>
          </a:xfrm>
          <a:prstGeom prst="rect">
            <a:avLst/>
          </a:prstGeom>
          <a:ln>
            <a:noFill/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AA8A9A2-E455-4BE2-91E0-949F9F9F78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349" y="690479"/>
            <a:ext cx="3717956" cy="1146825"/>
          </a:xfrm>
        </p:spPr>
        <p:txBody>
          <a:bodyPr>
            <a:normAutofit fontScale="90000"/>
          </a:bodyPr>
          <a:lstStyle/>
          <a:p>
            <a:r>
              <a:rPr lang="en-US" sz="3700" dirty="0">
                <a:solidFill>
                  <a:schemeClr val="tx1"/>
                </a:solidFill>
              </a:rPr>
              <a:t>Social Assessment/</a:t>
            </a:r>
            <a:br>
              <a:rPr lang="en-US" sz="3700" dirty="0">
                <a:solidFill>
                  <a:schemeClr val="tx1"/>
                </a:solidFill>
              </a:rPr>
            </a:br>
            <a:r>
              <a:rPr lang="en-US" sz="3700" dirty="0">
                <a:solidFill>
                  <a:schemeClr val="tx1"/>
                </a:solidFill>
              </a:rPr>
              <a:t>mitigation</a:t>
            </a:r>
            <a:br>
              <a:rPr lang="en-US" sz="3700" dirty="0">
                <a:solidFill>
                  <a:schemeClr val="tx1"/>
                </a:solidFill>
              </a:rPr>
            </a:br>
            <a:endParaRPr lang="en-US" sz="3700" dirty="0">
              <a:solidFill>
                <a:schemeClr val="tx1"/>
              </a:solidFill>
            </a:endParaRP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1606393-56BC-4479-A327-768F60D1A22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14350" y="2063395"/>
            <a:ext cx="3717954" cy="3446103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solidFill>
                  <a:srgbClr val="00B050"/>
                </a:solidFill>
              </a:rPr>
              <a:t>Does this take awhile?</a:t>
            </a:r>
          </a:p>
          <a:p>
            <a:pPr algn="ctr"/>
            <a:endParaRPr lang="en-US" sz="4000" dirty="0">
              <a:solidFill>
                <a:srgbClr val="00B050"/>
              </a:solidFill>
            </a:endParaRPr>
          </a:p>
          <a:p>
            <a:pPr algn="ctr"/>
            <a:r>
              <a:rPr lang="en-US" sz="4000" dirty="0">
                <a:solidFill>
                  <a:srgbClr val="00B050"/>
                </a:solidFill>
              </a:rPr>
              <a:t>Yes.</a:t>
            </a:r>
          </a:p>
        </p:txBody>
      </p:sp>
    </p:spTree>
    <p:extLst>
      <p:ext uri="{BB962C8B-B14F-4D97-AF65-F5344CB8AC3E}">
        <p14:creationId xmlns:p14="http://schemas.microsoft.com/office/powerpoint/2010/main" val="1866331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2CE317-2296-ADA3-B8F5-D38D856004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Obtain Social assessment/mitigation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CB57F9-6CD6-E78C-1F88-1FACC8941701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 fontScale="47500" lnSpcReduction="20000"/>
          </a:bodyPr>
          <a:lstStyle/>
          <a:p>
            <a:r>
              <a:rPr lang="en-US" sz="5400" dirty="0">
                <a:solidFill>
                  <a:srgbClr val="00B050"/>
                </a:solidFill>
              </a:rPr>
              <a:t>Life story/client</a:t>
            </a:r>
          </a:p>
          <a:p>
            <a:r>
              <a:rPr lang="en-US" sz="5400" dirty="0">
                <a:solidFill>
                  <a:srgbClr val="00B050"/>
                </a:solidFill>
              </a:rPr>
              <a:t>attorney</a:t>
            </a:r>
          </a:p>
          <a:p>
            <a:r>
              <a:rPr lang="en-US" sz="5400" dirty="0">
                <a:solidFill>
                  <a:srgbClr val="00B050"/>
                </a:solidFill>
              </a:rPr>
              <a:t>Investigator</a:t>
            </a:r>
          </a:p>
          <a:p>
            <a:r>
              <a:rPr lang="en-US" sz="5400" dirty="0">
                <a:solidFill>
                  <a:srgbClr val="00B050"/>
                </a:solidFill>
              </a:rPr>
              <a:t>Mitigation specialist</a:t>
            </a:r>
          </a:p>
          <a:p>
            <a:r>
              <a:rPr lang="en-US" sz="5400" dirty="0">
                <a:solidFill>
                  <a:srgbClr val="00B050"/>
                </a:solidFill>
              </a:rPr>
              <a:t>Paralegal</a:t>
            </a:r>
          </a:p>
          <a:p>
            <a:r>
              <a:rPr lang="en-US" sz="5400" dirty="0">
                <a:solidFill>
                  <a:srgbClr val="00B050"/>
                </a:solidFill>
              </a:rPr>
              <a:t>Sentencing advocates</a:t>
            </a:r>
          </a:p>
        </p:txBody>
      </p:sp>
    </p:spTree>
    <p:extLst>
      <p:ext uri="{BB962C8B-B14F-4D97-AF65-F5344CB8AC3E}">
        <p14:creationId xmlns:p14="http://schemas.microsoft.com/office/powerpoint/2010/main" val="25355076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6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810F7E8-EAB3-CAD5-9748-8518A3212FE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665" b="-2"/>
          <a:stretch/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781783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1F2857-0C03-4B08-A86F-C2CFC2593F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07359" y="685800"/>
            <a:ext cx="2304651" cy="1151965"/>
          </a:xfrm>
        </p:spPr>
        <p:txBody>
          <a:bodyPr>
            <a:normAutofit/>
          </a:bodyPr>
          <a:lstStyle/>
          <a:p>
            <a:r>
              <a:rPr lang="en-US" sz="3800" dirty="0"/>
              <a:t>Initial Meeting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A73CF12-736B-420D-9F0D-E21707B0F3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030" y="887138"/>
            <a:ext cx="4918423" cy="3824073"/>
          </a:xfrm>
          <a:prstGeom prst="rect">
            <a:avLst/>
          </a:prstGeom>
        </p:spPr>
      </p:pic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1482C34E-C1B5-13E8-4463-537A97B4F96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004944" y="2071048"/>
            <a:ext cx="2307067" cy="3072290"/>
          </a:xfrm>
        </p:spPr>
        <p:txBody>
          <a:bodyPr anchor="t">
            <a:normAutofit/>
          </a:bodyPr>
          <a:lstStyle/>
          <a:p>
            <a:r>
              <a:rPr lang="en-US" sz="1600" dirty="0"/>
              <a:t> </a:t>
            </a:r>
            <a:r>
              <a:rPr lang="en-US" sz="1600" dirty="0">
                <a:solidFill>
                  <a:srgbClr val="00B0F0"/>
                </a:solidFill>
              </a:rPr>
              <a:t>review the  process</a:t>
            </a:r>
          </a:p>
          <a:p>
            <a:r>
              <a:rPr lang="en-US" sz="1600" dirty="0">
                <a:solidFill>
                  <a:srgbClr val="00B0F0"/>
                </a:solidFill>
              </a:rPr>
              <a:t>Lends credibility</a:t>
            </a:r>
          </a:p>
          <a:p>
            <a:r>
              <a:rPr lang="en-US" sz="1600" dirty="0">
                <a:solidFill>
                  <a:srgbClr val="00B0F0"/>
                </a:solidFill>
              </a:rPr>
              <a:t>Demonstrates you will take the time to explain</a:t>
            </a:r>
          </a:p>
        </p:txBody>
      </p:sp>
    </p:spTree>
    <p:extLst>
      <p:ext uri="{BB962C8B-B14F-4D97-AF65-F5344CB8AC3E}">
        <p14:creationId xmlns:p14="http://schemas.microsoft.com/office/powerpoint/2010/main" val="61725829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07359" y="685800"/>
            <a:ext cx="2304651" cy="1151965"/>
          </a:xfrm>
        </p:spPr>
        <p:txBody>
          <a:bodyPr>
            <a:normAutofit/>
          </a:bodyPr>
          <a:lstStyle/>
          <a:p>
            <a:r>
              <a:rPr lang="en-US" sz="3800" dirty="0"/>
              <a:t>Initial Meeting</a:t>
            </a:r>
          </a:p>
        </p:txBody>
      </p:sp>
      <p:pic>
        <p:nvPicPr>
          <p:cNvPr id="4" name="Content Placeholder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180" y="457200"/>
            <a:ext cx="5284449" cy="4686138"/>
          </a:xfrm>
          <a:prstGeom prst="rect">
            <a:avLst/>
          </a:prstGeom>
        </p:spPr>
      </p:pic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EE561CC-9AC6-0EE9-29EF-E660E096086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004944" y="2071048"/>
            <a:ext cx="2307067" cy="3072290"/>
          </a:xfrm>
        </p:spPr>
        <p:txBody>
          <a:bodyPr anchor="t">
            <a:normAutofit/>
          </a:bodyPr>
          <a:lstStyle/>
          <a:p>
            <a:r>
              <a:rPr lang="en-US" sz="1600" dirty="0"/>
              <a:t>Review the  process and let your client read along in Spanish</a:t>
            </a:r>
          </a:p>
          <a:p>
            <a:r>
              <a:rPr lang="en-US" sz="1600" dirty="0"/>
              <a:t>Lends credibility</a:t>
            </a:r>
          </a:p>
          <a:p>
            <a:r>
              <a:rPr lang="en-US" sz="1600" dirty="0"/>
              <a:t>Demonstrates that you will take the time to explain</a:t>
            </a:r>
          </a:p>
        </p:txBody>
      </p:sp>
    </p:spTree>
    <p:extLst>
      <p:ext uri="{BB962C8B-B14F-4D97-AF65-F5344CB8AC3E}">
        <p14:creationId xmlns:p14="http://schemas.microsoft.com/office/powerpoint/2010/main" val="39933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8804103" cy="640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6605857"/>
      </p:ext>
    </p:extLst>
  </p:cSld>
  <p:clrMapOvr>
    <a:masterClrMapping/>
  </p:clrMapOvr>
  <p:transition spd="slow">
    <p:randomBar dir="vert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social media – help build/break relationships with clients???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6600" dirty="0"/>
              <a:t>What is your reputation?</a:t>
            </a:r>
          </a:p>
        </p:txBody>
      </p:sp>
    </p:spTree>
    <p:extLst>
      <p:ext uri="{BB962C8B-B14F-4D97-AF65-F5344CB8AC3E}">
        <p14:creationId xmlns:p14="http://schemas.microsoft.com/office/powerpoint/2010/main" val="1252351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reputation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514351" y="2209800"/>
            <a:ext cx="7796030" cy="3164785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 is your reputation in the local jails, detention centers, community?</a:t>
            </a:r>
          </a:p>
          <a:p>
            <a:pPr marL="0" indent="0">
              <a:buNone/>
            </a:pP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Judgmental</a:t>
            </a:r>
          </a:p>
          <a:p>
            <a:pPr marL="0" indent="0">
              <a:buNone/>
            </a:pP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Visits often</a:t>
            </a:r>
          </a:p>
          <a:p>
            <a:pPr marL="0" indent="0">
              <a:buNone/>
            </a:pP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Accepts phone calls</a:t>
            </a:r>
          </a:p>
          <a:p>
            <a:pPr marL="0" indent="0">
              <a:buNone/>
            </a:pP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Sends discovery and documents</a:t>
            </a:r>
          </a:p>
          <a:p>
            <a:pPr marL="0" indent="0">
              <a:buNone/>
            </a:pPr>
            <a:endParaRPr lang="en-US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2622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reputation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Visits crime scene</a:t>
            </a:r>
          </a:p>
          <a:p>
            <a:pPr marL="0" indent="0">
              <a:buNone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conducts evidence inspections</a:t>
            </a:r>
          </a:p>
          <a:p>
            <a:pPr marL="0" indent="0">
              <a:buNone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Interviews witnesses</a:t>
            </a:r>
          </a:p>
          <a:p>
            <a:pPr marL="0" indent="0">
              <a:buNone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COP Attorney</a:t>
            </a:r>
          </a:p>
          <a:p>
            <a:pPr marL="0" indent="0">
              <a:buNone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Trial attorney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4439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7420E7-2D06-F653-55D8-1B65AF05CA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AB0AAC-8D21-A495-2A03-B22D5A04232F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how do we tell our client’s story</a:t>
            </a:r>
          </a:p>
        </p:txBody>
      </p:sp>
    </p:spTree>
    <p:extLst>
      <p:ext uri="{BB962C8B-B14F-4D97-AF65-F5344CB8AC3E}">
        <p14:creationId xmlns:p14="http://schemas.microsoft.com/office/powerpoint/2010/main" val="277522138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Jawara griffin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514351" y="2057400"/>
            <a:ext cx="7796030" cy="3317185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Attorney</a:t>
            </a:r>
          </a:p>
          <a:p>
            <a:r>
              <a:rPr lang="en-US" dirty="0"/>
              <a:t>Black Man</a:t>
            </a:r>
          </a:p>
          <a:p>
            <a:r>
              <a:rPr lang="en-US" dirty="0"/>
              <a:t>Raised in an inner city</a:t>
            </a:r>
          </a:p>
          <a:p>
            <a:r>
              <a:rPr lang="en-US" dirty="0"/>
              <a:t>May have had some hardships</a:t>
            </a:r>
          </a:p>
          <a:p>
            <a:r>
              <a:rPr lang="en-US" dirty="0"/>
              <a:t>Single parent household</a:t>
            </a:r>
          </a:p>
          <a:p>
            <a:r>
              <a:rPr lang="en-US" dirty="0"/>
              <a:t>Single parent was a crack addict</a:t>
            </a:r>
          </a:p>
          <a:p>
            <a:r>
              <a:rPr lang="en-US" dirty="0"/>
              <a:t>I was abandoned by the age of 8 and lived in abandoned buildings</a:t>
            </a:r>
          </a:p>
          <a:p>
            <a:r>
              <a:rPr lang="en-US" dirty="0"/>
              <a:t>From age 12-18 I was raised in group homes</a:t>
            </a:r>
          </a:p>
          <a:p>
            <a:r>
              <a:rPr lang="en-US" dirty="0">
                <a:solidFill>
                  <a:srgbClr val="FF0000"/>
                </a:solidFill>
              </a:rPr>
              <a:t>Presumptions and Assumptions must be thrown out of the window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336353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942880AA-B9A0-48C3-84E8-CDC510A71C2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5982" r="9091" b="11973"/>
          <a:stretch/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E665E12-6CEA-4283-824B-433E91FD66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21420000">
            <a:off x="364584" y="1220999"/>
            <a:ext cx="5138391" cy="1151965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1"/>
                </a:solidFill>
              </a:rPr>
              <a:t>How do we get the court to see our clients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590F7D83-D6E9-47B7-A09E-34A11E39261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 rot="21420000">
            <a:off x="440404" y="2448453"/>
            <a:ext cx="5144399" cy="2944652"/>
          </a:xfrm>
        </p:spPr>
        <p:txBody>
          <a:bodyPr>
            <a:normAutofit/>
          </a:bodyPr>
          <a:lstStyle/>
          <a:p>
            <a:r>
              <a:rPr lang="en-US" sz="8000" dirty="0" err="1">
                <a:solidFill>
                  <a:schemeClr val="bg1"/>
                </a:solidFill>
              </a:rPr>
              <a:t>glenn</a:t>
            </a:r>
            <a:endParaRPr lang="en-US" sz="8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828254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itle 2"/>
          <p:cNvSpPr>
            <a:spLocks noGrp="1"/>
          </p:cNvSpPr>
          <p:nvPr>
            <p:ph type="title"/>
          </p:nvPr>
        </p:nvSpPr>
        <p:spPr>
          <a:xfrm>
            <a:off x="304801" y="685800"/>
            <a:ext cx="8007210" cy="1524000"/>
          </a:xfrm>
        </p:spPr>
        <p:txBody>
          <a:bodyPr>
            <a:normAutofit/>
          </a:bodyPr>
          <a:lstStyle/>
          <a:p>
            <a:pPr algn="ctr"/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United states </a:t>
            </a: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v. </a:t>
            </a: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glenn</a:t>
            </a:r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Content Placeholder 9">
            <a:extLst>
              <a:ext uri="{FF2B5EF4-FFF2-40B4-BE49-F238E27FC236}">
                <a16:creationId xmlns:a16="http://schemas.microsoft.com/office/drawing/2014/main" id="{1EEB51F8-A9B1-43EC-EB91-6160102CF1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0600" y="2071048"/>
            <a:ext cx="7321411" cy="3072290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en-US" sz="1600" dirty="0"/>
              <a:t>20 year old Black Male with two separate cases.  Both cases were Felon in possession of gun.</a:t>
            </a:r>
          </a:p>
          <a:p>
            <a:pPr marL="0" indent="0">
              <a:buNone/>
            </a:pPr>
            <a:r>
              <a:rPr lang="en-US" sz="1600" dirty="0"/>
              <a:t>First case client was in a car with two co-defendants and three guns were found in car.</a:t>
            </a:r>
          </a:p>
          <a:p>
            <a:pPr marL="0" indent="0">
              <a:buNone/>
            </a:pPr>
            <a:r>
              <a:rPr lang="en-US" sz="1600" dirty="0"/>
              <a:t>Second Case – Client was present in a house where a firearm was found.  </a:t>
            </a:r>
          </a:p>
        </p:txBody>
      </p:sp>
    </p:spTree>
    <p:extLst>
      <p:ext uri="{BB962C8B-B14F-4D97-AF65-F5344CB8AC3E}">
        <p14:creationId xmlns:p14="http://schemas.microsoft.com/office/powerpoint/2010/main" val="4141916607"/>
      </p:ext>
    </p:extLst>
  </p:cSld>
  <p:clrMapOvr>
    <a:masterClrMapping/>
  </p:clrMapOvr>
  <p:transition spd="slow">
    <p:comb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9731C6-09A9-82FE-AFAA-0B657FD0A2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350" y="685800"/>
            <a:ext cx="8094627" cy="1151965"/>
          </a:xfrm>
        </p:spPr>
        <p:txBody>
          <a:bodyPr>
            <a:normAutofit/>
          </a:bodyPr>
          <a:lstStyle/>
          <a:p>
            <a:r>
              <a:rPr lang="en-US"/>
              <a:t>Mitigation records in support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DC4B6387-7B3E-5280-42EC-B5ACEA2489C7}"/>
              </a:ext>
            </a:extLst>
          </p:cNvPr>
          <p:cNvGraphicFramePr>
            <a:graphicFrameLocks noGrp="1"/>
          </p:cNvGraphicFramePr>
          <p:nvPr>
            <p:ph sz="quarter" idx="13"/>
          </p:nvPr>
        </p:nvGraphicFramePr>
        <p:xfrm>
          <a:off x="514350" y="2063750"/>
          <a:ext cx="8095059" cy="39084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4429516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1B3517-B320-2B3F-113E-82089BEF74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997" y="1304458"/>
            <a:ext cx="2494987" cy="2901781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3600"/>
              <a:t>Character letter</a:t>
            </a:r>
            <a:br>
              <a:rPr lang="en-US" sz="3600"/>
            </a:br>
            <a:br>
              <a:rPr lang="en-US" sz="3600"/>
            </a:br>
            <a:endParaRPr lang="en-US" sz="3600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24DAE85-1D4E-2D63-0C91-7F271E2D11F9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4134062" y="684680"/>
            <a:ext cx="4345004" cy="5482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078691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C35942-FD71-2260-D314-B717ECFDA7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" name="Content Placeholder 9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29781C51-4D4C-2679-A12F-EB9553D87F0A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" y="228600"/>
            <a:ext cx="6553200" cy="6096000"/>
          </a:xfrm>
        </p:spPr>
      </p:pic>
    </p:spTree>
    <p:extLst>
      <p:ext uri="{BB962C8B-B14F-4D97-AF65-F5344CB8AC3E}">
        <p14:creationId xmlns:p14="http://schemas.microsoft.com/office/powerpoint/2010/main" val="37983415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69E2F7-7F1A-AD57-F82D-806279047C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5F0D2F8D-816E-76CF-DFF8-873B421EF790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76200"/>
            <a:ext cx="6143763" cy="6095999"/>
          </a:xfrm>
        </p:spPr>
      </p:pic>
    </p:spTree>
    <p:extLst>
      <p:ext uri="{BB962C8B-B14F-4D97-AF65-F5344CB8AC3E}">
        <p14:creationId xmlns:p14="http://schemas.microsoft.com/office/powerpoint/2010/main" val="309066401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B82314-CAB4-2D0F-5538-FC3A83D684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Text, letter&#10;&#10;Description automatically generated">
            <a:extLst>
              <a:ext uri="{FF2B5EF4-FFF2-40B4-BE49-F238E27FC236}">
                <a16:creationId xmlns:a16="http://schemas.microsoft.com/office/drawing/2014/main" id="{F649053A-5AB1-EAFA-2A04-7DAD090DCE14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-152400"/>
            <a:ext cx="7086600" cy="6553200"/>
          </a:xfrm>
        </p:spPr>
      </p:pic>
    </p:spTree>
    <p:extLst>
      <p:ext uri="{BB962C8B-B14F-4D97-AF65-F5344CB8AC3E}">
        <p14:creationId xmlns:p14="http://schemas.microsoft.com/office/powerpoint/2010/main" val="330199323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44210B-B7DB-18B3-250E-03EDD17501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Text&#10;&#10;Description automatically generated">
            <a:extLst>
              <a:ext uri="{FF2B5EF4-FFF2-40B4-BE49-F238E27FC236}">
                <a16:creationId xmlns:a16="http://schemas.microsoft.com/office/drawing/2014/main" id="{908A35E1-29FB-F3B7-8488-63AD1F494D13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987" y="152400"/>
            <a:ext cx="7797661" cy="6324600"/>
          </a:xfrm>
        </p:spPr>
      </p:pic>
    </p:spTree>
    <p:extLst>
      <p:ext uri="{BB962C8B-B14F-4D97-AF65-F5344CB8AC3E}">
        <p14:creationId xmlns:p14="http://schemas.microsoft.com/office/powerpoint/2010/main" val="205011629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03AE37-0B41-C646-E110-16A788B229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Mother Interview Video - Trim">
            <a:hlinkClick r:id="" action="ppaction://media"/>
            <a:extLst>
              <a:ext uri="{FF2B5EF4-FFF2-40B4-BE49-F238E27FC236}">
                <a16:creationId xmlns:a16="http://schemas.microsoft.com/office/drawing/2014/main" id="{7E8C54D1-2A4E-2C21-5510-2EE73A9FC0D1}"/>
              </a:ext>
            </a:extLst>
          </p:cNvPr>
          <p:cNvPicPr>
            <a:picLocks noGrp="1" noChangeAspect="1"/>
          </p:cNvPicPr>
          <p:nvPr>
            <p:ph sz="quarter" idx="13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8991600" cy="6172199"/>
          </a:xfrm>
        </p:spPr>
      </p:pic>
    </p:spTree>
    <p:extLst>
      <p:ext uri="{BB962C8B-B14F-4D97-AF65-F5344CB8AC3E}">
        <p14:creationId xmlns:p14="http://schemas.microsoft.com/office/powerpoint/2010/main" val="3146857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594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A498B3-2BF5-15D5-FFCE-2ABCB91985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ach Interview Video (1) - Trim">
            <a:hlinkClick r:id="" action="ppaction://media"/>
            <a:extLst>
              <a:ext uri="{FF2B5EF4-FFF2-40B4-BE49-F238E27FC236}">
                <a16:creationId xmlns:a16="http://schemas.microsoft.com/office/drawing/2014/main" id="{B4B12DCC-C3F9-7000-798F-6ECEB98D096C}"/>
              </a:ext>
            </a:extLst>
          </p:cNvPr>
          <p:cNvPicPr>
            <a:picLocks noGrp="1" noChangeAspect="1"/>
          </p:cNvPicPr>
          <p:nvPr>
            <p:ph sz="quarter" idx="13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 rot="16200000">
            <a:off x="1790700" y="-1790700"/>
            <a:ext cx="5562600" cy="9144000"/>
          </a:xfrm>
        </p:spPr>
      </p:pic>
    </p:spTree>
    <p:extLst>
      <p:ext uri="{BB962C8B-B14F-4D97-AF65-F5344CB8AC3E}">
        <p14:creationId xmlns:p14="http://schemas.microsoft.com/office/powerpoint/2010/main" val="2395919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006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Develop that trust </a:t>
            </a:r>
            <a:br>
              <a:rPr lang="en-US" dirty="0"/>
            </a:br>
            <a:r>
              <a:rPr lang="en-US" dirty="0"/>
              <a:t>ready to battle</a:t>
            </a:r>
          </a:p>
        </p:txBody>
      </p:sp>
      <p:pic>
        <p:nvPicPr>
          <p:cNvPr id="5" name="GARY GLITTER - ROCK N ROLL Part 2 (HEY SONG)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195732" y="6324600"/>
            <a:ext cx="948267" cy="5334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F255087-03D7-4752-A6D4-2B8750DEF71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2133601"/>
            <a:ext cx="9144000" cy="472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84754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in Event">
  <a:themeElements>
    <a:clrScheme name="Main Event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B80E0F"/>
      </a:accent1>
      <a:accent2>
        <a:srgbClr val="A6987D"/>
      </a:accent2>
      <a:accent3>
        <a:srgbClr val="7F9A71"/>
      </a:accent3>
      <a:accent4>
        <a:srgbClr val="64969F"/>
      </a:accent4>
      <a:accent5>
        <a:srgbClr val="9B75B2"/>
      </a:accent5>
      <a:accent6>
        <a:srgbClr val="80737A"/>
      </a:accent6>
      <a:hlink>
        <a:srgbClr val="F21213"/>
      </a:hlink>
      <a:folHlink>
        <a:srgbClr val="B6A394"/>
      </a:folHlink>
    </a:clrScheme>
    <a:fontScheme name="Main Event">
      <a:maj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in Even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in Event" id="{AC372BB4-D83D-411E-B849-B641926BA760}" vid="{F1EFBDE3-1A95-4E3D-81AD-1F53D65BEA0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TM04033927[[fn=Main Event]]</Template>
  <TotalTime>4899</TotalTime>
  <Words>560</Words>
  <Application>Microsoft Office PowerPoint</Application>
  <PresentationFormat>On-screen Show (4:3)</PresentationFormat>
  <Paragraphs>113</Paragraphs>
  <Slides>43</Slides>
  <Notes>0</Notes>
  <HiddenSlides>0</HiddenSlides>
  <MMClips>5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48" baseType="lpstr">
      <vt:lpstr>Arial</vt:lpstr>
      <vt:lpstr>Calibri</vt:lpstr>
      <vt:lpstr>Impact</vt:lpstr>
      <vt:lpstr>Times New Roman</vt:lpstr>
      <vt:lpstr>Main Event</vt:lpstr>
      <vt:lpstr>Developing clients’ trust  CrossING all lines</vt:lpstr>
      <vt:lpstr>Theory and supporting themes</vt:lpstr>
      <vt:lpstr>Cultural competence</vt:lpstr>
      <vt:lpstr>Cultural competence</vt:lpstr>
      <vt:lpstr>Cultural competency -  Inherent bias</vt:lpstr>
      <vt:lpstr>PowerPoint Presentation</vt:lpstr>
      <vt:lpstr>Cultural competency</vt:lpstr>
      <vt:lpstr>PowerPoint Presentation</vt:lpstr>
      <vt:lpstr>Sexual orientation</vt:lpstr>
      <vt:lpstr>PowerPoint Presentation</vt:lpstr>
      <vt:lpstr>gender</vt:lpstr>
      <vt:lpstr>PowerPoint Presentation</vt:lpstr>
      <vt:lpstr>Religion</vt:lpstr>
      <vt:lpstr>PowerPoint Presentation</vt:lpstr>
      <vt:lpstr>age</vt:lpstr>
      <vt:lpstr>Which did you see first?</vt:lpstr>
      <vt:lpstr>Which did you see first?</vt:lpstr>
      <vt:lpstr>Theory and supporting themes</vt:lpstr>
      <vt:lpstr>Attorney relationship</vt:lpstr>
      <vt:lpstr>Assessment/mitigation begins day 1</vt:lpstr>
      <vt:lpstr>Assessment/mitigation  begins day 1</vt:lpstr>
      <vt:lpstr>Social Assessment/ mitigation </vt:lpstr>
      <vt:lpstr>Obtain Social assessment/mitigation</vt:lpstr>
      <vt:lpstr>PowerPoint Presentation</vt:lpstr>
      <vt:lpstr>Initial Meeting</vt:lpstr>
      <vt:lpstr>Initial Meeting</vt:lpstr>
      <vt:lpstr>PowerPoint Presentation</vt:lpstr>
      <vt:lpstr>social media – help build/break relationships with clients???</vt:lpstr>
      <vt:lpstr>reputation</vt:lpstr>
      <vt:lpstr>reputation</vt:lpstr>
      <vt:lpstr>PowerPoint Presentation</vt:lpstr>
      <vt:lpstr>Jawara griffin </vt:lpstr>
      <vt:lpstr>How do we get the court to see our clients</vt:lpstr>
      <vt:lpstr>United states  v.  glenn</vt:lpstr>
      <vt:lpstr>Mitigation records in support</vt:lpstr>
      <vt:lpstr>Character letter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Develop that trust  ready to battle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EVALUATING FORENSIC DNA DISCOVERY:</dc:title>
  <dc:creator>LaRonda R. Martin</dc:creator>
  <cp:lastModifiedBy>FPD Conference</cp:lastModifiedBy>
  <cp:revision>209</cp:revision>
  <cp:lastPrinted>2012-12-10T01:48:05Z</cp:lastPrinted>
  <dcterms:created xsi:type="dcterms:W3CDTF">2012-11-02T20:49:59Z</dcterms:created>
  <dcterms:modified xsi:type="dcterms:W3CDTF">2025-12-05T18:19:18Z</dcterms:modified>
</cp:coreProperties>
</file>