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0" r:id="rId3"/>
    <p:sldId id="257" r:id="rId4"/>
    <p:sldId id="264" r:id="rId5"/>
    <p:sldId id="262" r:id="rId6"/>
    <p:sldId id="266" r:id="rId7"/>
    <p:sldId id="260" r:id="rId8"/>
    <p:sldId id="269" r:id="rId9"/>
    <p:sldId id="259" r:id="rId10"/>
    <p:sldId id="258" r:id="rId11"/>
    <p:sldId id="261" r:id="rId12"/>
    <p:sldId id="263" r:id="rId13"/>
    <p:sldId id="275" r:id="rId14"/>
    <p:sldId id="268" r:id="rId15"/>
    <p:sldId id="276" r:id="rId16"/>
    <p:sldId id="277" r:id="rId17"/>
    <p:sldId id="267" r:id="rId18"/>
    <p:sldId id="271" r:id="rId19"/>
    <p:sldId id="274" r:id="rId20"/>
    <p:sldId id="273" r:id="rId21"/>
    <p:sldId id="265" r:id="rId22"/>
    <p:sldId id="278" r:id="rId23"/>
    <p:sldId id="27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5" autoAdjust="0"/>
    <p:restoredTop sz="94660"/>
  </p:normalViewPr>
  <p:slideViewPr>
    <p:cSldViewPr snapToGrid="0">
      <p:cViewPr varScale="1">
        <p:scale>
          <a:sx n="107" d="100"/>
          <a:sy n="107" d="100"/>
        </p:scale>
        <p:origin x="76" y="1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6A73A1-BA3B-416A-B3E3-747061FFD874}" type="doc">
      <dgm:prSet loTypeId="urn:microsoft.com/office/officeart/2005/8/layout/hierarchy1" loCatId="hierarchy" qsTypeId="urn:microsoft.com/office/officeart/2005/8/quickstyle/simple1" qsCatId="simple" csTypeId="urn:microsoft.com/office/officeart/2005/8/colors/accent2_2" csCatId="accent2"/>
      <dgm:spPr/>
      <dgm:t>
        <a:bodyPr/>
        <a:lstStyle/>
        <a:p>
          <a:endParaRPr lang="en-US"/>
        </a:p>
      </dgm:t>
    </dgm:pt>
    <dgm:pt modelId="{AF4682BA-1190-4D79-9014-260C09E63512}">
      <dgm:prSet/>
      <dgm:spPr/>
      <dgm:t>
        <a:bodyPr/>
        <a:lstStyle/>
        <a:p>
          <a:r>
            <a:rPr lang="en-US"/>
            <a:t>Automated License Plate Readers</a:t>
          </a:r>
        </a:p>
      </dgm:t>
    </dgm:pt>
    <dgm:pt modelId="{11F37D0E-B3D7-48F7-AFDF-C89AE394A186}" type="parTrans" cxnId="{F4455BD7-D478-4A5B-A0D7-F440C1ABA0EF}">
      <dgm:prSet/>
      <dgm:spPr/>
      <dgm:t>
        <a:bodyPr/>
        <a:lstStyle/>
        <a:p>
          <a:endParaRPr lang="en-US"/>
        </a:p>
      </dgm:t>
    </dgm:pt>
    <dgm:pt modelId="{05FFED3D-ADE8-4197-B671-9F2FE4D6F1F0}" type="sibTrans" cxnId="{F4455BD7-D478-4A5B-A0D7-F440C1ABA0EF}">
      <dgm:prSet/>
      <dgm:spPr/>
      <dgm:t>
        <a:bodyPr/>
        <a:lstStyle/>
        <a:p>
          <a:endParaRPr lang="en-US"/>
        </a:p>
      </dgm:t>
    </dgm:pt>
    <dgm:pt modelId="{72719039-4DE2-4320-95DB-BF3B43397F6E}">
      <dgm:prSet/>
      <dgm:spPr/>
      <dgm:t>
        <a:bodyPr/>
        <a:lstStyle/>
        <a:p>
          <a:r>
            <a:rPr lang="en-US"/>
            <a:t>Facial Recognition</a:t>
          </a:r>
        </a:p>
      </dgm:t>
    </dgm:pt>
    <dgm:pt modelId="{DBC398AD-88E2-4984-B168-DC5289EB0256}" type="parTrans" cxnId="{03C9B624-0A12-4578-888C-248F6907F41D}">
      <dgm:prSet/>
      <dgm:spPr/>
      <dgm:t>
        <a:bodyPr/>
        <a:lstStyle/>
        <a:p>
          <a:endParaRPr lang="en-US"/>
        </a:p>
      </dgm:t>
    </dgm:pt>
    <dgm:pt modelId="{23667E7B-F7E3-4C09-9789-CCCBBFCA56D6}" type="sibTrans" cxnId="{03C9B624-0A12-4578-888C-248F6907F41D}">
      <dgm:prSet/>
      <dgm:spPr/>
      <dgm:t>
        <a:bodyPr/>
        <a:lstStyle/>
        <a:p>
          <a:endParaRPr lang="en-US"/>
        </a:p>
      </dgm:t>
    </dgm:pt>
    <dgm:pt modelId="{6EFFFCB4-946F-4A1E-B54F-8FD5185CED9C}" type="pres">
      <dgm:prSet presAssocID="{7F6A73A1-BA3B-416A-B3E3-747061FFD874}" presName="hierChild1" presStyleCnt="0">
        <dgm:presLayoutVars>
          <dgm:chPref val="1"/>
          <dgm:dir/>
          <dgm:animOne val="branch"/>
          <dgm:animLvl val="lvl"/>
          <dgm:resizeHandles/>
        </dgm:presLayoutVars>
      </dgm:prSet>
      <dgm:spPr/>
    </dgm:pt>
    <dgm:pt modelId="{BD7C5B9F-EB9A-44E0-9269-927CFA19B284}" type="pres">
      <dgm:prSet presAssocID="{AF4682BA-1190-4D79-9014-260C09E63512}" presName="hierRoot1" presStyleCnt="0"/>
      <dgm:spPr/>
    </dgm:pt>
    <dgm:pt modelId="{4C8EABBF-B805-4B34-BFF3-E4B71984DD6D}" type="pres">
      <dgm:prSet presAssocID="{AF4682BA-1190-4D79-9014-260C09E63512}" presName="composite" presStyleCnt="0"/>
      <dgm:spPr/>
    </dgm:pt>
    <dgm:pt modelId="{08C11249-3FEF-4BF5-92D9-A385E753299E}" type="pres">
      <dgm:prSet presAssocID="{AF4682BA-1190-4D79-9014-260C09E63512}" presName="background" presStyleLbl="node0" presStyleIdx="0" presStyleCnt="2"/>
      <dgm:spPr/>
    </dgm:pt>
    <dgm:pt modelId="{C16823A4-2425-4A6C-8A83-CF8D1C46BCC4}" type="pres">
      <dgm:prSet presAssocID="{AF4682BA-1190-4D79-9014-260C09E63512}" presName="text" presStyleLbl="fgAcc0" presStyleIdx="0" presStyleCnt="2">
        <dgm:presLayoutVars>
          <dgm:chPref val="3"/>
        </dgm:presLayoutVars>
      </dgm:prSet>
      <dgm:spPr/>
    </dgm:pt>
    <dgm:pt modelId="{3B615758-647D-4944-AB3C-101BE30C33FA}" type="pres">
      <dgm:prSet presAssocID="{AF4682BA-1190-4D79-9014-260C09E63512}" presName="hierChild2" presStyleCnt="0"/>
      <dgm:spPr/>
    </dgm:pt>
    <dgm:pt modelId="{5803CB86-0244-423F-97E6-C9A80A8F0B1F}" type="pres">
      <dgm:prSet presAssocID="{72719039-4DE2-4320-95DB-BF3B43397F6E}" presName="hierRoot1" presStyleCnt="0"/>
      <dgm:spPr/>
    </dgm:pt>
    <dgm:pt modelId="{BB63538C-2FFB-4E33-A1E9-42036CBE69E5}" type="pres">
      <dgm:prSet presAssocID="{72719039-4DE2-4320-95DB-BF3B43397F6E}" presName="composite" presStyleCnt="0"/>
      <dgm:spPr/>
    </dgm:pt>
    <dgm:pt modelId="{9D4469DA-0251-44BF-855A-C53FACF6AE17}" type="pres">
      <dgm:prSet presAssocID="{72719039-4DE2-4320-95DB-BF3B43397F6E}" presName="background" presStyleLbl="node0" presStyleIdx="1" presStyleCnt="2"/>
      <dgm:spPr/>
    </dgm:pt>
    <dgm:pt modelId="{3B574850-0BC2-4B6B-A8F0-513025F52B6C}" type="pres">
      <dgm:prSet presAssocID="{72719039-4DE2-4320-95DB-BF3B43397F6E}" presName="text" presStyleLbl="fgAcc0" presStyleIdx="1" presStyleCnt="2">
        <dgm:presLayoutVars>
          <dgm:chPref val="3"/>
        </dgm:presLayoutVars>
      </dgm:prSet>
      <dgm:spPr/>
    </dgm:pt>
    <dgm:pt modelId="{C47FF66B-908F-453F-85C2-02078F2B5A0F}" type="pres">
      <dgm:prSet presAssocID="{72719039-4DE2-4320-95DB-BF3B43397F6E}" presName="hierChild2" presStyleCnt="0"/>
      <dgm:spPr/>
    </dgm:pt>
  </dgm:ptLst>
  <dgm:cxnLst>
    <dgm:cxn modelId="{03C9B624-0A12-4578-888C-248F6907F41D}" srcId="{7F6A73A1-BA3B-416A-B3E3-747061FFD874}" destId="{72719039-4DE2-4320-95DB-BF3B43397F6E}" srcOrd="1" destOrd="0" parTransId="{DBC398AD-88E2-4984-B168-DC5289EB0256}" sibTransId="{23667E7B-F7E3-4C09-9789-CCCBBFCA56D6}"/>
    <dgm:cxn modelId="{E0F12C5A-C127-4B9A-84C9-179F92101723}" type="presOf" srcId="{72719039-4DE2-4320-95DB-BF3B43397F6E}" destId="{3B574850-0BC2-4B6B-A8F0-513025F52B6C}" srcOrd="0" destOrd="0" presId="urn:microsoft.com/office/officeart/2005/8/layout/hierarchy1"/>
    <dgm:cxn modelId="{E13AF081-00EB-4C8C-AD91-114DEA352359}" type="presOf" srcId="{AF4682BA-1190-4D79-9014-260C09E63512}" destId="{C16823A4-2425-4A6C-8A83-CF8D1C46BCC4}" srcOrd="0" destOrd="0" presId="urn:microsoft.com/office/officeart/2005/8/layout/hierarchy1"/>
    <dgm:cxn modelId="{F4455BD7-D478-4A5B-A0D7-F440C1ABA0EF}" srcId="{7F6A73A1-BA3B-416A-B3E3-747061FFD874}" destId="{AF4682BA-1190-4D79-9014-260C09E63512}" srcOrd="0" destOrd="0" parTransId="{11F37D0E-B3D7-48F7-AFDF-C89AE394A186}" sibTransId="{05FFED3D-ADE8-4197-B671-9F2FE4D6F1F0}"/>
    <dgm:cxn modelId="{BFDFC8EA-20FD-4596-88DA-2C686A088D91}" type="presOf" srcId="{7F6A73A1-BA3B-416A-B3E3-747061FFD874}" destId="{6EFFFCB4-946F-4A1E-B54F-8FD5185CED9C}" srcOrd="0" destOrd="0" presId="urn:microsoft.com/office/officeart/2005/8/layout/hierarchy1"/>
    <dgm:cxn modelId="{6F8DBC36-1B77-4B7E-AE78-FF21222883B5}" type="presParOf" srcId="{6EFFFCB4-946F-4A1E-B54F-8FD5185CED9C}" destId="{BD7C5B9F-EB9A-44E0-9269-927CFA19B284}" srcOrd="0" destOrd="0" presId="urn:microsoft.com/office/officeart/2005/8/layout/hierarchy1"/>
    <dgm:cxn modelId="{E38AA533-5143-467F-B01A-F4272E9156AB}" type="presParOf" srcId="{BD7C5B9F-EB9A-44E0-9269-927CFA19B284}" destId="{4C8EABBF-B805-4B34-BFF3-E4B71984DD6D}" srcOrd="0" destOrd="0" presId="urn:microsoft.com/office/officeart/2005/8/layout/hierarchy1"/>
    <dgm:cxn modelId="{5204C9CA-3386-49BE-9E6F-801D0777CC1B}" type="presParOf" srcId="{4C8EABBF-B805-4B34-BFF3-E4B71984DD6D}" destId="{08C11249-3FEF-4BF5-92D9-A385E753299E}" srcOrd="0" destOrd="0" presId="urn:microsoft.com/office/officeart/2005/8/layout/hierarchy1"/>
    <dgm:cxn modelId="{7C671B49-83D8-46E8-8CAB-C1E0E879DACC}" type="presParOf" srcId="{4C8EABBF-B805-4B34-BFF3-E4B71984DD6D}" destId="{C16823A4-2425-4A6C-8A83-CF8D1C46BCC4}" srcOrd="1" destOrd="0" presId="urn:microsoft.com/office/officeart/2005/8/layout/hierarchy1"/>
    <dgm:cxn modelId="{C02D4861-6F93-4B52-B4C6-B16803E759D2}" type="presParOf" srcId="{BD7C5B9F-EB9A-44E0-9269-927CFA19B284}" destId="{3B615758-647D-4944-AB3C-101BE30C33FA}" srcOrd="1" destOrd="0" presId="urn:microsoft.com/office/officeart/2005/8/layout/hierarchy1"/>
    <dgm:cxn modelId="{167D4594-B9E6-4BDF-B61C-6009B4CBF374}" type="presParOf" srcId="{6EFFFCB4-946F-4A1E-B54F-8FD5185CED9C}" destId="{5803CB86-0244-423F-97E6-C9A80A8F0B1F}" srcOrd="1" destOrd="0" presId="urn:microsoft.com/office/officeart/2005/8/layout/hierarchy1"/>
    <dgm:cxn modelId="{9BD39E3F-1C9B-452C-BDA8-AD72D20B320D}" type="presParOf" srcId="{5803CB86-0244-423F-97E6-C9A80A8F0B1F}" destId="{BB63538C-2FFB-4E33-A1E9-42036CBE69E5}" srcOrd="0" destOrd="0" presId="urn:microsoft.com/office/officeart/2005/8/layout/hierarchy1"/>
    <dgm:cxn modelId="{91ED8761-8C2F-4804-8512-C2E590101F72}" type="presParOf" srcId="{BB63538C-2FFB-4E33-A1E9-42036CBE69E5}" destId="{9D4469DA-0251-44BF-855A-C53FACF6AE17}" srcOrd="0" destOrd="0" presId="urn:microsoft.com/office/officeart/2005/8/layout/hierarchy1"/>
    <dgm:cxn modelId="{98A84DFC-A7DD-4A73-B995-0A0D279B9304}" type="presParOf" srcId="{BB63538C-2FFB-4E33-A1E9-42036CBE69E5}" destId="{3B574850-0BC2-4B6B-A8F0-513025F52B6C}" srcOrd="1" destOrd="0" presId="urn:microsoft.com/office/officeart/2005/8/layout/hierarchy1"/>
    <dgm:cxn modelId="{0A038E1E-9FE8-467A-8CFC-FCAE5982D028}" type="presParOf" srcId="{5803CB86-0244-423F-97E6-C9A80A8F0B1F}" destId="{C47FF66B-908F-453F-85C2-02078F2B5A0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C11249-3FEF-4BF5-92D9-A385E753299E}">
      <dsp:nvSpPr>
        <dsp:cNvPr id="0" name=""/>
        <dsp:cNvSpPr/>
      </dsp:nvSpPr>
      <dsp:spPr>
        <a:xfrm>
          <a:off x="1333" y="110983"/>
          <a:ext cx="4682211" cy="297320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823A4-2425-4A6C-8A83-CF8D1C46BCC4}">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kern="1200"/>
            <a:t>Automated License Plate Readers</a:t>
          </a:r>
        </a:p>
      </dsp:txBody>
      <dsp:txXfrm>
        <a:off x="608661" y="692298"/>
        <a:ext cx="4508047" cy="2799040"/>
      </dsp:txXfrm>
    </dsp:sp>
    <dsp:sp modelId="{9D4469DA-0251-44BF-855A-C53FACF6AE17}">
      <dsp:nvSpPr>
        <dsp:cNvPr id="0" name=""/>
        <dsp:cNvSpPr/>
      </dsp:nvSpPr>
      <dsp:spPr>
        <a:xfrm>
          <a:off x="5724037" y="110983"/>
          <a:ext cx="4682211" cy="297320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574850-0BC2-4B6B-A8F0-513025F52B6C}">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kern="1200"/>
            <a:t>Facial Recognition</a:t>
          </a:r>
        </a:p>
      </dsp:txBody>
      <dsp:txXfrm>
        <a:off x="6331365" y="692298"/>
        <a:ext cx="4508047" cy="279904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B98A25-C0AF-4AE8-B537-62EF1A39AAA1}" type="datetimeFigureOut">
              <a:rPr lang="en-US" smtClean="0"/>
              <a:t>10/3/2025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21CB72-21B3-4D29-90B9-E456D03D4C37}" type="slidenum">
              <a:rPr lang="en-US" smtClean="0"/>
              <a:t>‹#›</a:t>
            </a:fld>
            <a:endParaRPr lang="en-US"/>
          </a:p>
        </p:txBody>
      </p:sp>
    </p:spTree>
    <p:extLst>
      <p:ext uri="{BB962C8B-B14F-4D97-AF65-F5344CB8AC3E}">
        <p14:creationId xmlns:p14="http://schemas.microsoft.com/office/powerpoint/2010/main" val="4153872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Founding generation crafted the Fourth Amendment as a “response to the reviled ‘general warrants' and ‘writs of assistance’ of the colonial era, which allowed British officers to rummage through homes in an unrestrained search for evidence of criminal activity.” </a:t>
            </a:r>
            <a:r>
              <a:rPr lang="en-US" sz="1200" i="1" kern="1200" dirty="0">
                <a:solidFill>
                  <a:schemeClr val="tx1"/>
                </a:solidFill>
                <a:effectLst/>
                <a:latin typeface="+mn-lt"/>
                <a:ea typeface="+mn-ea"/>
                <a:cs typeface="+mn-cs"/>
              </a:rPr>
              <a:t>Riley v. California,</a:t>
            </a:r>
            <a:r>
              <a:rPr lang="en-US" sz="1200" kern="1200" dirty="0">
                <a:solidFill>
                  <a:schemeClr val="tx1"/>
                </a:solidFill>
                <a:effectLst/>
                <a:latin typeface="+mn-lt"/>
                <a:ea typeface="+mn-ea"/>
                <a:cs typeface="+mn-cs"/>
              </a:rPr>
              <a:t> 573 U.S. ––––, ––––, 134 </a:t>
            </a:r>
            <a:r>
              <a:rPr lang="en-US" sz="1200" kern="1200" dirty="0" err="1">
                <a:solidFill>
                  <a:schemeClr val="tx1"/>
                </a:solidFill>
                <a:effectLst/>
                <a:latin typeface="+mn-lt"/>
                <a:ea typeface="+mn-ea"/>
                <a:cs typeface="+mn-cs"/>
              </a:rPr>
              <a:t>S.Ct</a:t>
            </a:r>
            <a:r>
              <a:rPr lang="en-US" sz="1200" kern="1200" dirty="0">
                <a:solidFill>
                  <a:schemeClr val="tx1"/>
                </a:solidFill>
                <a:effectLst/>
                <a:latin typeface="+mn-lt"/>
                <a:ea typeface="+mn-ea"/>
                <a:cs typeface="+mn-cs"/>
              </a:rPr>
              <a:t>. 2473, 2494, 189 L.Ed.2d 430 (2014).</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u="sng" kern="1200" dirty="0">
                <a:solidFill>
                  <a:schemeClr val="tx1"/>
                </a:solidFill>
                <a:effectLst/>
                <a:latin typeface="+mn-lt"/>
                <a:ea typeface="+mn-ea"/>
                <a:cs typeface="+mn-cs"/>
              </a:rPr>
              <a:t>Carpenter v. United States</a:t>
            </a:r>
            <a:r>
              <a:rPr lang="en-US" sz="1200" kern="1200" dirty="0">
                <a:solidFill>
                  <a:schemeClr val="tx1"/>
                </a:solidFill>
                <a:effectLst/>
                <a:latin typeface="+mn-lt"/>
                <a:ea typeface="+mn-ea"/>
                <a:cs typeface="+mn-cs"/>
              </a:rPr>
              <a:t>, 585 U.S. 296, 303, 138 S. Ct. 2206, 2213, 201 L. Ed. </a:t>
            </a:r>
            <a:r>
              <a:rPr lang="en-US" sz="1200" kern="1200">
                <a:solidFill>
                  <a:schemeClr val="tx1"/>
                </a:solidFill>
                <a:effectLst/>
                <a:latin typeface="+mn-lt"/>
                <a:ea typeface="+mn-ea"/>
                <a:cs typeface="+mn-cs"/>
              </a:rPr>
              <a:t>2d 507 (2018)</a:t>
            </a:r>
          </a:p>
          <a:p>
            <a:endParaRPr lang="en-US"/>
          </a:p>
        </p:txBody>
      </p:sp>
      <p:sp>
        <p:nvSpPr>
          <p:cNvPr id="4" name="Slide Number Placeholder 3"/>
          <p:cNvSpPr>
            <a:spLocks noGrp="1"/>
          </p:cNvSpPr>
          <p:nvPr>
            <p:ph type="sldNum" sz="quarter" idx="5"/>
          </p:nvPr>
        </p:nvSpPr>
        <p:spPr/>
        <p:txBody>
          <a:bodyPr/>
          <a:lstStyle/>
          <a:p>
            <a:fld id="{F421CB72-21B3-4D29-90B9-E456D03D4C37}" type="slidenum">
              <a:rPr lang="en-US" smtClean="0"/>
              <a:t>3</a:t>
            </a:fld>
            <a:endParaRPr lang="en-US"/>
          </a:p>
        </p:txBody>
      </p:sp>
    </p:spTree>
    <p:extLst>
      <p:ext uri="{BB962C8B-B14F-4D97-AF65-F5344CB8AC3E}">
        <p14:creationId xmlns:p14="http://schemas.microsoft.com/office/powerpoint/2010/main" val="354074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in Katz the Court also stressed that “(w)hat a person knowingly exposes to the public . . . is not a subject of Fourth Amendment protection.” 389 U.S., at 351, 88 </a:t>
            </a:r>
            <a:r>
              <a:rPr lang="en-US" sz="1200" kern="1200" dirty="0" err="1">
                <a:solidFill>
                  <a:schemeClr val="tx1"/>
                </a:solidFill>
                <a:effectLst/>
                <a:latin typeface="+mn-lt"/>
                <a:ea typeface="+mn-ea"/>
                <a:cs typeface="+mn-cs"/>
              </a:rPr>
              <a:t>S.Ct</a:t>
            </a:r>
            <a:r>
              <a:rPr lang="en-US" sz="1200" kern="1200" dirty="0">
                <a:solidFill>
                  <a:schemeClr val="tx1"/>
                </a:solidFill>
                <a:effectLst/>
                <a:latin typeface="+mn-lt"/>
                <a:ea typeface="+mn-ea"/>
                <a:cs typeface="+mn-cs"/>
              </a:rPr>
              <a:t>., at 511, 19 L.Ed.2d, at 582.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u="sng" kern="1200" dirty="0">
                <a:solidFill>
                  <a:schemeClr val="tx1"/>
                </a:solidFill>
                <a:effectLst/>
                <a:latin typeface="+mn-lt"/>
                <a:ea typeface="+mn-ea"/>
                <a:cs typeface="+mn-cs"/>
              </a:rPr>
              <a:t>United States v. Miller</a:t>
            </a:r>
            <a:r>
              <a:rPr lang="en-US" sz="1200" kern="1200" dirty="0">
                <a:solidFill>
                  <a:schemeClr val="tx1"/>
                </a:solidFill>
                <a:effectLst/>
                <a:latin typeface="+mn-lt"/>
                <a:ea typeface="+mn-ea"/>
                <a:cs typeface="+mn-cs"/>
              </a:rPr>
              <a:t>, 425 U.S. 435, 442, 96 S. Ct. 1619, 1623, 48 L. Ed. 2d 71 (1976)</a:t>
            </a:r>
          </a:p>
          <a:p>
            <a:endParaRPr lang="en-US" dirty="0"/>
          </a:p>
        </p:txBody>
      </p:sp>
      <p:sp>
        <p:nvSpPr>
          <p:cNvPr id="4" name="Slide Number Placeholder 3"/>
          <p:cNvSpPr>
            <a:spLocks noGrp="1"/>
          </p:cNvSpPr>
          <p:nvPr>
            <p:ph type="sldNum" sz="quarter" idx="5"/>
          </p:nvPr>
        </p:nvSpPr>
        <p:spPr/>
        <p:txBody>
          <a:bodyPr/>
          <a:lstStyle/>
          <a:p>
            <a:fld id="{F421CB72-21B3-4D29-90B9-E456D03D4C37}" type="slidenum">
              <a:rPr lang="en-US" smtClean="0"/>
              <a:t>9</a:t>
            </a:fld>
            <a:endParaRPr lang="en-US"/>
          </a:p>
        </p:txBody>
      </p:sp>
    </p:spTree>
    <p:extLst>
      <p:ext uri="{BB962C8B-B14F-4D97-AF65-F5344CB8AC3E}">
        <p14:creationId xmlns:p14="http://schemas.microsoft.com/office/powerpoint/2010/main" val="1841180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Cell phone logs a cell-site record w/o any affirmative act of user</a:t>
            </a:r>
          </a:p>
          <a:p>
            <a:r>
              <a:rPr lang="en-US" dirty="0"/>
              <a:t>The court simply stated that it would not extend the holding in Smith and Miller to include CSLI, but also said that this holding “does not disturb the application of Smith and Miller. </a:t>
            </a:r>
          </a:p>
        </p:txBody>
      </p:sp>
      <p:sp>
        <p:nvSpPr>
          <p:cNvPr id="4" name="Slide Number Placeholder 3"/>
          <p:cNvSpPr>
            <a:spLocks noGrp="1"/>
          </p:cNvSpPr>
          <p:nvPr>
            <p:ph type="sldNum" sz="quarter" idx="5"/>
          </p:nvPr>
        </p:nvSpPr>
        <p:spPr/>
        <p:txBody>
          <a:bodyPr/>
          <a:lstStyle/>
          <a:p>
            <a:fld id="{F421CB72-21B3-4D29-90B9-E456D03D4C37}" type="slidenum">
              <a:rPr lang="en-US" smtClean="0"/>
              <a:t>15</a:t>
            </a:fld>
            <a:endParaRPr lang="en-US"/>
          </a:p>
        </p:txBody>
      </p:sp>
    </p:spTree>
    <p:extLst>
      <p:ext uri="{BB962C8B-B14F-4D97-AF65-F5344CB8AC3E}">
        <p14:creationId xmlns:p14="http://schemas.microsoft.com/office/powerpoint/2010/main" val="1914545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terms of the temporal scope of the Government's request, each warrant application seeks data for devices connecting to the towers serving the nine locations for a combined total of 220 minutes. So the Government wants the Court to require the four cellular providers to provide data for a total of 880 minutes—or more than 14 hours—for every device connecting to any of the towers serving those locations.</a:t>
            </a:r>
          </a:p>
          <a:p>
            <a:endParaRPr lang="en-US" dirty="0"/>
          </a:p>
          <a:p>
            <a:endParaRPr lang="en-US" dirty="0"/>
          </a:p>
        </p:txBody>
      </p:sp>
      <p:sp>
        <p:nvSpPr>
          <p:cNvPr id="4" name="Slide Number Placeholder 3"/>
          <p:cNvSpPr>
            <a:spLocks noGrp="1"/>
          </p:cNvSpPr>
          <p:nvPr>
            <p:ph type="sldNum" sz="quarter" idx="5"/>
          </p:nvPr>
        </p:nvSpPr>
        <p:spPr/>
        <p:txBody>
          <a:bodyPr/>
          <a:lstStyle/>
          <a:p>
            <a:fld id="{F421CB72-21B3-4D29-90B9-E456D03D4C37}" type="slidenum">
              <a:rPr lang="en-US" smtClean="0"/>
              <a:t>20</a:t>
            </a:fld>
            <a:endParaRPr lang="en-US"/>
          </a:p>
        </p:txBody>
      </p:sp>
    </p:spTree>
    <p:extLst>
      <p:ext uri="{BB962C8B-B14F-4D97-AF65-F5344CB8AC3E}">
        <p14:creationId xmlns:p14="http://schemas.microsoft.com/office/powerpoint/2010/main" val="3843151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3C0FA-D5BF-4A77-4B47-BB1BE4867C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2D1300-B26E-CE03-5459-AC47C46683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552A16-A4D3-4880-9470-DA968CD4F16C}"/>
              </a:ext>
            </a:extLst>
          </p:cNvPr>
          <p:cNvSpPr>
            <a:spLocks noGrp="1"/>
          </p:cNvSpPr>
          <p:nvPr>
            <p:ph type="dt" sz="half" idx="10"/>
          </p:nvPr>
        </p:nvSpPr>
        <p:spPr/>
        <p:txBody>
          <a:bodyPr/>
          <a:lstStyle/>
          <a:p>
            <a:fld id="{76ED1946-34F8-4647-90D8-B6B415E8F7A3}" type="datetimeFigureOut">
              <a:rPr lang="en-US" smtClean="0"/>
              <a:t>10/3/2025</a:t>
            </a:fld>
            <a:endParaRPr lang="en-US"/>
          </a:p>
        </p:txBody>
      </p:sp>
      <p:sp>
        <p:nvSpPr>
          <p:cNvPr id="5" name="Footer Placeholder 4">
            <a:extLst>
              <a:ext uri="{FF2B5EF4-FFF2-40B4-BE49-F238E27FC236}">
                <a16:creationId xmlns:a16="http://schemas.microsoft.com/office/drawing/2014/main" id="{DCEA1ED5-F97B-628C-4623-26958D24D1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9E0704-F5F3-4DBB-8341-81B41EE2BA02}"/>
              </a:ext>
            </a:extLst>
          </p:cNvPr>
          <p:cNvSpPr>
            <a:spLocks noGrp="1"/>
          </p:cNvSpPr>
          <p:nvPr>
            <p:ph type="sldNum" sz="quarter" idx="12"/>
          </p:nvPr>
        </p:nvSpPr>
        <p:spPr/>
        <p:txBody>
          <a:bodyPr/>
          <a:lstStyle/>
          <a:p>
            <a:fld id="{F8A8D4D1-B797-45EE-825F-6E5008126CA9}" type="slidenum">
              <a:rPr lang="en-US" smtClean="0"/>
              <a:t>‹#›</a:t>
            </a:fld>
            <a:endParaRPr lang="en-US"/>
          </a:p>
        </p:txBody>
      </p:sp>
    </p:spTree>
    <p:extLst>
      <p:ext uri="{BB962C8B-B14F-4D97-AF65-F5344CB8AC3E}">
        <p14:creationId xmlns:p14="http://schemas.microsoft.com/office/powerpoint/2010/main" val="3785897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69BF1-B015-8BEB-BF26-A62FC59D17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D7C78D-BC82-5553-B82C-67F533B578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435C53-976D-9145-A6D5-E56D966E8114}"/>
              </a:ext>
            </a:extLst>
          </p:cNvPr>
          <p:cNvSpPr>
            <a:spLocks noGrp="1"/>
          </p:cNvSpPr>
          <p:nvPr>
            <p:ph type="dt" sz="half" idx="10"/>
          </p:nvPr>
        </p:nvSpPr>
        <p:spPr/>
        <p:txBody>
          <a:bodyPr/>
          <a:lstStyle/>
          <a:p>
            <a:fld id="{76ED1946-34F8-4647-90D8-B6B415E8F7A3}" type="datetimeFigureOut">
              <a:rPr lang="en-US" smtClean="0"/>
              <a:t>10/3/2025</a:t>
            </a:fld>
            <a:endParaRPr lang="en-US"/>
          </a:p>
        </p:txBody>
      </p:sp>
      <p:sp>
        <p:nvSpPr>
          <p:cNvPr id="5" name="Footer Placeholder 4">
            <a:extLst>
              <a:ext uri="{FF2B5EF4-FFF2-40B4-BE49-F238E27FC236}">
                <a16:creationId xmlns:a16="http://schemas.microsoft.com/office/drawing/2014/main" id="{8BC77FBF-3699-6938-1754-4434502A81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50BDE7-D7C1-0A5B-BAC6-DCF4E0F2F70D}"/>
              </a:ext>
            </a:extLst>
          </p:cNvPr>
          <p:cNvSpPr>
            <a:spLocks noGrp="1"/>
          </p:cNvSpPr>
          <p:nvPr>
            <p:ph type="sldNum" sz="quarter" idx="12"/>
          </p:nvPr>
        </p:nvSpPr>
        <p:spPr/>
        <p:txBody>
          <a:bodyPr/>
          <a:lstStyle/>
          <a:p>
            <a:fld id="{F8A8D4D1-B797-45EE-825F-6E5008126CA9}" type="slidenum">
              <a:rPr lang="en-US" smtClean="0"/>
              <a:t>‹#›</a:t>
            </a:fld>
            <a:endParaRPr lang="en-US"/>
          </a:p>
        </p:txBody>
      </p:sp>
    </p:spTree>
    <p:extLst>
      <p:ext uri="{BB962C8B-B14F-4D97-AF65-F5344CB8AC3E}">
        <p14:creationId xmlns:p14="http://schemas.microsoft.com/office/powerpoint/2010/main" val="2240776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C6DEB-43CF-26CB-DE4C-35F773492D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67F687-75F6-1798-3018-94551C524FD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9EB48C-D6BA-7808-FD1F-D5157F65E2BA}"/>
              </a:ext>
            </a:extLst>
          </p:cNvPr>
          <p:cNvSpPr>
            <a:spLocks noGrp="1"/>
          </p:cNvSpPr>
          <p:nvPr>
            <p:ph type="dt" sz="half" idx="10"/>
          </p:nvPr>
        </p:nvSpPr>
        <p:spPr/>
        <p:txBody>
          <a:bodyPr/>
          <a:lstStyle/>
          <a:p>
            <a:fld id="{76ED1946-34F8-4647-90D8-B6B415E8F7A3}" type="datetimeFigureOut">
              <a:rPr lang="en-US" smtClean="0"/>
              <a:t>10/3/2025</a:t>
            </a:fld>
            <a:endParaRPr lang="en-US"/>
          </a:p>
        </p:txBody>
      </p:sp>
      <p:sp>
        <p:nvSpPr>
          <p:cNvPr id="5" name="Footer Placeholder 4">
            <a:extLst>
              <a:ext uri="{FF2B5EF4-FFF2-40B4-BE49-F238E27FC236}">
                <a16:creationId xmlns:a16="http://schemas.microsoft.com/office/drawing/2014/main" id="{0944C161-2348-6463-9C75-721B6B33F8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B9CA1D-0402-12C2-EFE3-8A4139A11E6E}"/>
              </a:ext>
            </a:extLst>
          </p:cNvPr>
          <p:cNvSpPr>
            <a:spLocks noGrp="1"/>
          </p:cNvSpPr>
          <p:nvPr>
            <p:ph type="sldNum" sz="quarter" idx="12"/>
          </p:nvPr>
        </p:nvSpPr>
        <p:spPr/>
        <p:txBody>
          <a:bodyPr/>
          <a:lstStyle/>
          <a:p>
            <a:fld id="{F8A8D4D1-B797-45EE-825F-6E5008126CA9}" type="slidenum">
              <a:rPr lang="en-US" smtClean="0"/>
              <a:t>‹#›</a:t>
            </a:fld>
            <a:endParaRPr lang="en-US"/>
          </a:p>
        </p:txBody>
      </p:sp>
    </p:spTree>
    <p:extLst>
      <p:ext uri="{BB962C8B-B14F-4D97-AF65-F5344CB8AC3E}">
        <p14:creationId xmlns:p14="http://schemas.microsoft.com/office/powerpoint/2010/main" val="2929797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8D39E-162A-3213-0D4A-42BD36685E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6ECC66-6DAF-0A9C-5937-919532B6B7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76604D-BF01-6EAA-46E3-4DC2F98116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252A5A-5DC4-BEC3-9EB8-03F7A50317ED}"/>
              </a:ext>
            </a:extLst>
          </p:cNvPr>
          <p:cNvSpPr>
            <a:spLocks noGrp="1"/>
          </p:cNvSpPr>
          <p:nvPr>
            <p:ph type="dt" sz="half" idx="10"/>
          </p:nvPr>
        </p:nvSpPr>
        <p:spPr/>
        <p:txBody>
          <a:bodyPr/>
          <a:lstStyle/>
          <a:p>
            <a:fld id="{76ED1946-34F8-4647-90D8-B6B415E8F7A3}" type="datetimeFigureOut">
              <a:rPr lang="en-US" smtClean="0"/>
              <a:t>10/3/2025</a:t>
            </a:fld>
            <a:endParaRPr lang="en-US"/>
          </a:p>
        </p:txBody>
      </p:sp>
      <p:sp>
        <p:nvSpPr>
          <p:cNvPr id="6" name="Footer Placeholder 5">
            <a:extLst>
              <a:ext uri="{FF2B5EF4-FFF2-40B4-BE49-F238E27FC236}">
                <a16:creationId xmlns:a16="http://schemas.microsoft.com/office/drawing/2014/main" id="{9B10640B-93FA-E058-BF08-514A555DA6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2FB0F1-3A49-F915-271F-6EBE8813EC9F}"/>
              </a:ext>
            </a:extLst>
          </p:cNvPr>
          <p:cNvSpPr>
            <a:spLocks noGrp="1"/>
          </p:cNvSpPr>
          <p:nvPr>
            <p:ph type="sldNum" sz="quarter" idx="12"/>
          </p:nvPr>
        </p:nvSpPr>
        <p:spPr/>
        <p:txBody>
          <a:bodyPr/>
          <a:lstStyle/>
          <a:p>
            <a:fld id="{F8A8D4D1-B797-45EE-825F-6E5008126CA9}" type="slidenum">
              <a:rPr lang="en-US" smtClean="0"/>
              <a:t>‹#›</a:t>
            </a:fld>
            <a:endParaRPr lang="en-US"/>
          </a:p>
        </p:txBody>
      </p:sp>
    </p:spTree>
    <p:extLst>
      <p:ext uri="{BB962C8B-B14F-4D97-AF65-F5344CB8AC3E}">
        <p14:creationId xmlns:p14="http://schemas.microsoft.com/office/powerpoint/2010/main" val="2892480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0E5F6-F27A-47F4-61FE-ED9E00B6B2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1CA804-E538-AA9D-C64A-8C1BC7D163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8D16FD-342B-8289-C007-3178525048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4B4696-A6CF-8A28-5DD8-4A40920E67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72ED98-AEBD-6153-B505-101095BD8E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5D0544-7E5D-C06B-6D86-D29B04F34543}"/>
              </a:ext>
            </a:extLst>
          </p:cNvPr>
          <p:cNvSpPr>
            <a:spLocks noGrp="1"/>
          </p:cNvSpPr>
          <p:nvPr>
            <p:ph type="dt" sz="half" idx="10"/>
          </p:nvPr>
        </p:nvSpPr>
        <p:spPr/>
        <p:txBody>
          <a:bodyPr/>
          <a:lstStyle/>
          <a:p>
            <a:fld id="{76ED1946-34F8-4647-90D8-B6B415E8F7A3}" type="datetimeFigureOut">
              <a:rPr lang="en-US" smtClean="0"/>
              <a:t>10/3/2025</a:t>
            </a:fld>
            <a:endParaRPr lang="en-US"/>
          </a:p>
        </p:txBody>
      </p:sp>
      <p:sp>
        <p:nvSpPr>
          <p:cNvPr id="8" name="Footer Placeholder 7">
            <a:extLst>
              <a:ext uri="{FF2B5EF4-FFF2-40B4-BE49-F238E27FC236}">
                <a16:creationId xmlns:a16="http://schemas.microsoft.com/office/drawing/2014/main" id="{8C2FF45C-9794-1395-0645-F8605BC50D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B863CD-EC23-9F49-C2AE-283AE972D94B}"/>
              </a:ext>
            </a:extLst>
          </p:cNvPr>
          <p:cNvSpPr>
            <a:spLocks noGrp="1"/>
          </p:cNvSpPr>
          <p:nvPr>
            <p:ph type="sldNum" sz="quarter" idx="12"/>
          </p:nvPr>
        </p:nvSpPr>
        <p:spPr/>
        <p:txBody>
          <a:bodyPr/>
          <a:lstStyle/>
          <a:p>
            <a:fld id="{F8A8D4D1-B797-45EE-825F-6E5008126CA9}" type="slidenum">
              <a:rPr lang="en-US" smtClean="0"/>
              <a:t>‹#›</a:t>
            </a:fld>
            <a:endParaRPr lang="en-US"/>
          </a:p>
        </p:txBody>
      </p:sp>
    </p:spTree>
    <p:extLst>
      <p:ext uri="{BB962C8B-B14F-4D97-AF65-F5344CB8AC3E}">
        <p14:creationId xmlns:p14="http://schemas.microsoft.com/office/powerpoint/2010/main" val="814114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1440C-E73D-D5BB-E4BA-BA1F7A2425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32C07F-FDB1-24D9-F756-A673357F69A7}"/>
              </a:ext>
            </a:extLst>
          </p:cNvPr>
          <p:cNvSpPr>
            <a:spLocks noGrp="1"/>
          </p:cNvSpPr>
          <p:nvPr>
            <p:ph type="dt" sz="half" idx="10"/>
          </p:nvPr>
        </p:nvSpPr>
        <p:spPr/>
        <p:txBody>
          <a:bodyPr/>
          <a:lstStyle/>
          <a:p>
            <a:fld id="{76ED1946-34F8-4647-90D8-B6B415E8F7A3}" type="datetimeFigureOut">
              <a:rPr lang="en-US" smtClean="0"/>
              <a:t>10/3/2025</a:t>
            </a:fld>
            <a:endParaRPr lang="en-US"/>
          </a:p>
        </p:txBody>
      </p:sp>
      <p:sp>
        <p:nvSpPr>
          <p:cNvPr id="4" name="Footer Placeholder 3">
            <a:extLst>
              <a:ext uri="{FF2B5EF4-FFF2-40B4-BE49-F238E27FC236}">
                <a16:creationId xmlns:a16="http://schemas.microsoft.com/office/drawing/2014/main" id="{B21E1D3F-2C0E-A608-C01D-C1D7E984BB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65EC4E-D49B-0CD8-CC78-0A22DD88CAF6}"/>
              </a:ext>
            </a:extLst>
          </p:cNvPr>
          <p:cNvSpPr>
            <a:spLocks noGrp="1"/>
          </p:cNvSpPr>
          <p:nvPr>
            <p:ph type="sldNum" sz="quarter" idx="12"/>
          </p:nvPr>
        </p:nvSpPr>
        <p:spPr/>
        <p:txBody>
          <a:bodyPr/>
          <a:lstStyle/>
          <a:p>
            <a:fld id="{F8A8D4D1-B797-45EE-825F-6E5008126CA9}" type="slidenum">
              <a:rPr lang="en-US" smtClean="0"/>
              <a:t>‹#›</a:t>
            </a:fld>
            <a:endParaRPr lang="en-US"/>
          </a:p>
        </p:txBody>
      </p:sp>
    </p:spTree>
    <p:extLst>
      <p:ext uri="{BB962C8B-B14F-4D97-AF65-F5344CB8AC3E}">
        <p14:creationId xmlns:p14="http://schemas.microsoft.com/office/powerpoint/2010/main" val="195485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1659BC-4B8F-BFB0-B3A6-8D0D53710BBF}"/>
              </a:ext>
            </a:extLst>
          </p:cNvPr>
          <p:cNvSpPr>
            <a:spLocks noGrp="1"/>
          </p:cNvSpPr>
          <p:nvPr>
            <p:ph type="dt" sz="half" idx="10"/>
          </p:nvPr>
        </p:nvSpPr>
        <p:spPr/>
        <p:txBody>
          <a:bodyPr/>
          <a:lstStyle/>
          <a:p>
            <a:fld id="{76ED1946-34F8-4647-90D8-B6B415E8F7A3}" type="datetimeFigureOut">
              <a:rPr lang="en-US" smtClean="0"/>
              <a:t>10/3/2025</a:t>
            </a:fld>
            <a:endParaRPr lang="en-US"/>
          </a:p>
        </p:txBody>
      </p:sp>
      <p:sp>
        <p:nvSpPr>
          <p:cNvPr id="3" name="Footer Placeholder 2">
            <a:extLst>
              <a:ext uri="{FF2B5EF4-FFF2-40B4-BE49-F238E27FC236}">
                <a16:creationId xmlns:a16="http://schemas.microsoft.com/office/drawing/2014/main" id="{D21E124C-12D4-E58B-4E16-77ADCEA029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A556DF-6E66-DEE9-7029-358976A86C18}"/>
              </a:ext>
            </a:extLst>
          </p:cNvPr>
          <p:cNvSpPr>
            <a:spLocks noGrp="1"/>
          </p:cNvSpPr>
          <p:nvPr>
            <p:ph type="sldNum" sz="quarter" idx="12"/>
          </p:nvPr>
        </p:nvSpPr>
        <p:spPr/>
        <p:txBody>
          <a:bodyPr/>
          <a:lstStyle/>
          <a:p>
            <a:fld id="{F8A8D4D1-B797-45EE-825F-6E5008126CA9}" type="slidenum">
              <a:rPr lang="en-US" smtClean="0"/>
              <a:t>‹#›</a:t>
            </a:fld>
            <a:endParaRPr lang="en-US"/>
          </a:p>
        </p:txBody>
      </p:sp>
    </p:spTree>
    <p:extLst>
      <p:ext uri="{BB962C8B-B14F-4D97-AF65-F5344CB8AC3E}">
        <p14:creationId xmlns:p14="http://schemas.microsoft.com/office/powerpoint/2010/main" val="2724906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4946C-B800-A9D8-D112-362CC77957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331259-CD87-E6B1-954D-2C8D630FFB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CB7BB1-EC48-7836-3B0E-FC966026CD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7E5B60-95DE-B7C4-1696-083DAFC26D13}"/>
              </a:ext>
            </a:extLst>
          </p:cNvPr>
          <p:cNvSpPr>
            <a:spLocks noGrp="1"/>
          </p:cNvSpPr>
          <p:nvPr>
            <p:ph type="dt" sz="half" idx="10"/>
          </p:nvPr>
        </p:nvSpPr>
        <p:spPr/>
        <p:txBody>
          <a:bodyPr/>
          <a:lstStyle/>
          <a:p>
            <a:fld id="{76ED1946-34F8-4647-90D8-B6B415E8F7A3}" type="datetimeFigureOut">
              <a:rPr lang="en-US" smtClean="0"/>
              <a:t>10/3/2025</a:t>
            </a:fld>
            <a:endParaRPr lang="en-US"/>
          </a:p>
        </p:txBody>
      </p:sp>
      <p:sp>
        <p:nvSpPr>
          <p:cNvPr id="6" name="Footer Placeholder 5">
            <a:extLst>
              <a:ext uri="{FF2B5EF4-FFF2-40B4-BE49-F238E27FC236}">
                <a16:creationId xmlns:a16="http://schemas.microsoft.com/office/drawing/2014/main" id="{E6BDB1C1-F12A-7170-F369-97137C4A87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91172E-BCC7-2347-227A-D0C8CF76F3CC}"/>
              </a:ext>
            </a:extLst>
          </p:cNvPr>
          <p:cNvSpPr>
            <a:spLocks noGrp="1"/>
          </p:cNvSpPr>
          <p:nvPr>
            <p:ph type="sldNum" sz="quarter" idx="12"/>
          </p:nvPr>
        </p:nvSpPr>
        <p:spPr/>
        <p:txBody>
          <a:bodyPr/>
          <a:lstStyle/>
          <a:p>
            <a:fld id="{F8A8D4D1-B797-45EE-825F-6E5008126CA9}" type="slidenum">
              <a:rPr lang="en-US" smtClean="0"/>
              <a:t>‹#›</a:t>
            </a:fld>
            <a:endParaRPr lang="en-US"/>
          </a:p>
        </p:txBody>
      </p:sp>
    </p:spTree>
    <p:extLst>
      <p:ext uri="{BB962C8B-B14F-4D97-AF65-F5344CB8AC3E}">
        <p14:creationId xmlns:p14="http://schemas.microsoft.com/office/powerpoint/2010/main" val="3501827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5D6E6-E1D9-DB98-2DD7-26C783804A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DC0C58C-648E-5A27-5A80-A45481BB34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2EFEAB-92FC-0E12-9B68-0CFBF2ABF8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D637D1-910E-B137-FCBE-26BBAF2176FD}"/>
              </a:ext>
            </a:extLst>
          </p:cNvPr>
          <p:cNvSpPr>
            <a:spLocks noGrp="1"/>
          </p:cNvSpPr>
          <p:nvPr>
            <p:ph type="dt" sz="half" idx="10"/>
          </p:nvPr>
        </p:nvSpPr>
        <p:spPr/>
        <p:txBody>
          <a:bodyPr/>
          <a:lstStyle/>
          <a:p>
            <a:fld id="{76ED1946-34F8-4647-90D8-B6B415E8F7A3}" type="datetimeFigureOut">
              <a:rPr lang="en-US" smtClean="0"/>
              <a:t>10/3/2025</a:t>
            </a:fld>
            <a:endParaRPr lang="en-US"/>
          </a:p>
        </p:txBody>
      </p:sp>
      <p:sp>
        <p:nvSpPr>
          <p:cNvPr id="6" name="Footer Placeholder 5">
            <a:extLst>
              <a:ext uri="{FF2B5EF4-FFF2-40B4-BE49-F238E27FC236}">
                <a16:creationId xmlns:a16="http://schemas.microsoft.com/office/drawing/2014/main" id="{83D58D7B-D2F0-3D48-1163-42CC3C084A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47E9A3-2A07-7248-977E-5C6EBE3669EA}"/>
              </a:ext>
            </a:extLst>
          </p:cNvPr>
          <p:cNvSpPr>
            <a:spLocks noGrp="1"/>
          </p:cNvSpPr>
          <p:nvPr>
            <p:ph type="sldNum" sz="quarter" idx="12"/>
          </p:nvPr>
        </p:nvSpPr>
        <p:spPr/>
        <p:txBody>
          <a:bodyPr/>
          <a:lstStyle/>
          <a:p>
            <a:fld id="{F8A8D4D1-B797-45EE-825F-6E5008126CA9}" type="slidenum">
              <a:rPr lang="en-US" smtClean="0"/>
              <a:t>‹#›</a:t>
            </a:fld>
            <a:endParaRPr lang="en-US"/>
          </a:p>
        </p:txBody>
      </p:sp>
    </p:spTree>
    <p:extLst>
      <p:ext uri="{BB962C8B-B14F-4D97-AF65-F5344CB8AC3E}">
        <p14:creationId xmlns:p14="http://schemas.microsoft.com/office/powerpoint/2010/main" val="3975139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A0C79-D708-FEDB-2834-C500912D8B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C534EC-F52C-D9D8-D1D6-0C5EF9F5C7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E86503-AA4B-75B4-0324-764FF32380AF}"/>
              </a:ext>
            </a:extLst>
          </p:cNvPr>
          <p:cNvSpPr>
            <a:spLocks noGrp="1"/>
          </p:cNvSpPr>
          <p:nvPr>
            <p:ph type="dt" sz="half" idx="10"/>
          </p:nvPr>
        </p:nvSpPr>
        <p:spPr/>
        <p:txBody>
          <a:bodyPr/>
          <a:lstStyle/>
          <a:p>
            <a:fld id="{76ED1946-34F8-4647-90D8-B6B415E8F7A3}" type="datetimeFigureOut">
              <a:rPr lang="en-US" smtClean="0"/>
              <a:t>10/3/2025</a:t>
            </a:fld>
            <a:endParaRPr lang="en-US"/>
          </a:p>
        </p:txBody>
      </p:sp>
      <p:sp>
        <p:nvSpPr>
          <p:cNvPr id="5" name="Footer Placeholder 4">
            <a:extLst>
              <a:ext uri="{FF2B5EF4-FFF2-40B4-BE49-F238E27FC236}">
                <a16:creationId xmlns:a16="http://schemas.microsoft.com/office/drawing/2014/main" id="{C4DF035C-F087-0837-B9AB-7180760161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71EA29-BD91-E35B-7386-ABFEC380B03F}"/>
              </a:ext>
            </a:extLst>
          </p:cNvPr>
          <p:cNvSpPr>
            <a:spLocks noGrp="1"/>
          </p:cNvSpPr>
          <p:nvPr>
            <p:ph type="sldNum" sz="quarter" idx="12"/>
          </p:nvPr>
        </p:nvSpPr>
        <p:spPr/>
        <p:txBody>
          <a:bodyPr/>
          <a:lstStyle/>
          <a:p>
            <a:fld id="{F8A8D4D1-B797-45EE-825F-6E5008126CA9}" type="slidenum">
              <a:rPr lang="en-US" smtClean="0"/>
              <a:t>‹#›</a:t>
            </a:fld>
            <a:endParaRPr lang="en-US"/>
          </a:p>
        </p:txBody>
      </p:sp>
    </p:spTree>
    <p:extLst>
      <p:ext uri="{BB962C8B-B14F-4D97-AF65-F5344CB8AC3E}">
        <p14:creationId xmlns:p14="http://schemas.microsoft.com/office/powerpoint/2010/main" val="626623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2DAB8B-8A82-7F72-471C-9D12BF4617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036815-0002-373B-8B1B-08C7115671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0FD49D-9075-60B3-4891-DE02FC560EEF}"/>
              </a:ext>
            </a:extLst>
          </p:cNvPr>
          <p:cNvSpPr>
            <a:spLocks noGrp="1"/>
          </p:cNvSpPr>
          <p:nvPr>
            <p:ph type="dt" sz="half" idx="10"/>
          </p:nvPr>
        </p:nvSpPr>
        <p:spPr/>
        <p:txBody>
          <a:bodyPr/>
          <a:lstStyle/>
          <a:p>
            <a:fld id="{76ED1946-34F8-4647-90D8-B6B415E8F7A3}" type="datetimeFigureOut">
              <a:rPr lang="en-US" smtClean="0"/>
              <a:t>10/3/2025</a:t>
            </a:fld>
            <a:endParaRPr lang="en-US"/>
          </a:p>
        </p:txBody>
      </p:sp>
      <p:sp>
        <p:nvSpPr>
          <p:cNvPr id="5" name="Footer Placeholder 4">
            <a:extLst>
              <a:ext uri="{FF2B5EF4-FFF2-40B4-BE49-F238E27FC236}">
                <a16:creationId xmlns:a16="http://schemas.microsoft.com/office/drawing/2014/main" id="{5116BCF6-4CB7-18F4-F25E-ABFAE98AAE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636857-ACC9-3C1F-438A-3A46BBB8CAE7}"/>
              </a:ext>
            </a:extLst>
          </p:cNvPr>
          <p:cNvSpPr>
            <a:spLocks noGrp="1"/>
          </p:cNvSpPr>
          <p:nvPr>
            <p:ph type="sldNum" sz="quarter" idx="12"/>
          </p:nvPr>
        </p:nvSpPr>
        <p:spPr/>
        <p:txBody>
          <a:bodyPr/>
          <a:lstStyle/>
          <a:p>
            <a:fld id="{F8A8D4D1-B797-45EE-825F-6E5008126CA9}" type="slidenum">
              <a:rPr lang="en-US" smtClean="0"/>
              <a:t>‹#›</a:t>
            </a:fld>
            <a:endParaRPr lang="en-US"/>
          </a:p>
        </p:txBody>
      </p:sp>
    </p:spTree>
    <p:extLst>
      <p:ext uri="{BB962C8B-B14F-4D97-AF65-F5344CB8AC3E}">
        <p14:creationId xmlns:p14="http://schemas.microsoft.com/office/powerpoint/2010/main" val="3281853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E46094-7049-BCFA-51CA-F7100BC8B8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29A8D8B-0899-2D9C-9CB4-8036170DF7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4FDE51-2885-B675-F064-519403B25C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ED1946-34F8-4647-90D8-B6B415E8F7A3}" type="datetimeFigureOut">
              <a:rPr lang="en-US" smtClean="0"/>
              <a:t>10/3/2025</a:t>
            </a:fld>
            <a:endParaRPr lang="en-US"/>
          </a:p>
        </p:txBody>
      </p:sp>
      <p:sp>
        <p:nvSpPr>
          <p:cNvPr id="5" name="Footer Placeholder 4">
            <a:extLst>
              <a:ext uri="{FF2B5EF4-FFF2-40B4-BE49-F238E27FC236}">
                <a16:creationId xmlns:a16="http://schemas.microsoft.com/office/drawing/2014/main" id="{CF8EA75D-24E2-0369-500A-FFF4E0BF72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EDEC36E-0416-DBC2-D2E5-BF86F3B28E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A8D4D1-B797-45EE-825F-6E5008126CA9}" type="slidenum">
              <a:rPr lang="en-US" smtClean="0"/>
              <a:t>‹#›</a:t>
            </a:fld>
            <a:endParaRPr lang="en-US"/>
          </a:p>
        </p:txBody>
      </p:sp>
    </p:spTree>
    <p:extLst>
      <p:ext uri="{BB962C8B-B14F-4D97-AF65-F5344CB8AC3E}">
        <p14:creationId xmlns:p14="http://schemas.microsoft.com/office/powerpoint/2010/main" val="3904154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EFF6104E-079A-5528-F302-7934CD4BA0D3}"/>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The Fourth Amendment</a:t>
            </a:r>
          </a:p>
        </p:txBody>
      </p:sp>
      <p:sp>
        <p:nvSpPr>
          <p:cNvPr id="8" name="Text Placeholder 7">
            <a:extLst>
              <a:ext uri="{FF2B5EF4-FFF2-40B4-BE49-F238E27FC236}">
                <a16:creationId xmlns:a16="http://schemas.microsoft.com/office/drawing/2014/main" id="{60F916EE-4032-6E26-6BC6-655B9EF1F723}"/>
              </a:ext>
            </a:extLst>
          </p:cNvPr>
          <p:cNvSpPr>
            <a:spLocks noGrp="1"/>
          </p:cNvSpPr>
          <p:nvPr>
            <p:ph type="body" sz="half" idx="2"/>
          </p:nvPr>
        </p:nvSpPr>
        <p:spPr>
          <a:xfrm>
            <a:off x="890339" y="4636008"/>
            <a:ext cx="3734014" cy="1572768"/>
          </a:xfrm>
        </p:spPr>
        <p:txBody>
          <a:bodyPr vert="horz" lIns="91440" tIns="45720" rIns="91440" bIns="45720" rtlCol="0">
            <a:normAutofit/>
          </a:bodyPr>
          <a:lstStyle/>
          <a:p>
            <a:r>
              <a:rPr lang="en-US" sz="2400"/>
              <a:t>What do the Supreme Court Justices think it is?</a:t>
            </a:r>
          </a:p>
        </p:txBody>
      </p:sp>
      <p:sp>
        <p:nvSpPr>
          <p:cNvPr id="15"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987C102-19DA-4EEE-421A-F4188F77E91E}"/>
              </a:ext>
            </a:extLst>
          </p:cNvPr>
          <p:cNvPicPr>
            <a:picLocks noChangeAspect="1"/>
          </p:cNvPicPr>
          <p:nvPr/>
        </p:nvPicPr>
        <p:blipFill>
          <a:blip r:embed="rId2"/>
          <a:srcRect t="801" r="-2"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722022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Right Triangle 23">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BDE40DE-7A3A-88C9-D9D5-DA5C3AC86D55}"/>
              </a:ext>
            </a:extLst>
          </p:cNvPr>
          <p:cNvSpPr>
            <a:spLocks noGrp="1"/>
          </p:cNvSpPr>
          <p:nvPr>
            <p:ph type="title"/>
          </p:nvPr>
        </p:nvSpPr>
        <p:spPr>
          <a:xfrm>
            <a:off x="1006900" y="1188637"/>
            <a:ext cx="3141430" cy="4480726"/>
          </a:xfrm>
        </p:spPr>
        <p:txBody>
          <a:bodyPr vert="horz" lIns="91440" tIns="45720" rIns="91440" bIns="45720" rtlCol="0" anchor="ctr">
            <a:normAutofit/>
          </a:bodyPr>
          <a:lstStyle/>
          <a:p>
            <a:pPr marL="0" marR="0" lvl="0" indent="-228600" algn="r" fontAlgn="auto">
              <a:spcAft>
                <a:spcPts val="600"/>
              </a:spcAft>
              <a:tabLst/>
              <a:defRPr/>
            </a:pPr>
            <a:r>
              <a:rPr kumimoji="0" lang="en-US" sz="4100" b="1" i="0" u="none" strike="noStrike" kern="1200" cap="none" spc="0" normalizeH="0" baseline="0" noProof="0">
                <a:ln>
                  <a:noFill/>
                </a:ln>
                <a:solidFill>
                  <a:schemeClr val="tx1"/>
                </a:solidFill>
                <a:effectLst/>
                <a:uLnTx/>
                <a:uFillTx/>
                <a:latin typeface="+mj-lt"/>
                <a:ea typeface="+mj-ea"/>
                <a:cs typeface="+mj-cs"/>
              </a:rPr>
              <a:t>Amendment IV to the United States Constitution</a:t>
            </a:r>
            <a:br>
              <a:rPr kumimoji="0" lang="en-US" sz="4100" b="0" i="0" u="none" strike="noStrike" kern="1200" cap="none" spc="0" normalizeH="0" baseline="0" noProof="0">
                <a:ln>
                  <a:noFill/>
                </a:ln>
                <a:solidFill>
                  <a:schemeClr val="tx1"/>
                </a:solidFill>
                <a:effectLst/>
                <a:uLnTx/>
                <a:uFillTx/>
                <a:latin typeface="+mj-lt"/>
                <a:ea typeface="+mj-ea"/>
                <a:cs typeface="+mj-cs"/>
              </a:rPr>
            </a:br>
            <a:endParaRPr lang="en-US" sz="4100" kern="1200">
              <a:solidFill>
                <a:schemeClr val="tx1"/>
              </a:solidFill>
              <a:latin typeface="+mj-lt"/>
              <a:ea typeface="+mj-ea"/>
              <a:cs typeface="+mj-cs"/>
            </a:endParaRPr>
          </a:p>
        </p:txBody>
      </p:sp>
      <p:cxnSp>
        <p:nvCxnSpPr>
          <p:cNvPr id="28" name="Straight Connector 27">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B773732-478A-4FBD-0582-A452372493E2}"/>
              </a:ext>
            </a:extLst>
          </p:cNvPr>
          <p:cNvSpPr txBox="1"/>
          <p:nvPr/>
        </p:nvSpPr>
        <p:spPr>
          <a:xfrm>
            <a:off x="5138928" y="1338729"/>
            <a:ext cx="4795584" cy="4180542"/>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r>
              <a:rPr lang="en-US" sz="2400" dirty="0"/>
              <a:t>The right of the people to be secure in their </a:t>
            </a:r>
            <a:r>
              <a:rPr lang="en-US" sz="2400" b="1" dirty="0"/>
              <a:t>persons, houses, papers, and effects</a:t>
            </a:r>
            <a:r>
              <a:rPr lang="en-US" sz="2400" dirty="0"/>
              <a:t>, against unreasonable </a:t>
            </a:r>
            <a:r>
              <a:rPr lang="en-US" sz="2400" b="1" dirty="0"/>
              <a:t>searches</a:t>
            </a:r>
            <a:r>
              <a:rPr lang="en-US" sz="2400" dirty="0"/>
              <a:t> and seizures, shall not be violated, and no Warrants shall issue, but upon probable cause, supported by Oath or affirmation, and particularly describing the place to be searched, and the persons or things to be seized.</a:t>
            </a:r>
          </a:p>
        </p:txBody>
      </p:sp>
    </p:spTree>
    <p:extLst>
      <p:ext uri="{BB962C8B-B14F-4D97-AF65-F5344CB8AC3E}">
        <p14:creationId xmlns:p14="http://schemas.microsoft.com/office/powerpoint/2010/main" val="3917882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5CBD83-E86E-8F8F-7472-DE608F7D2E8C}"/>
              </a:ext>
            </a:extLst>
          </p:cNvPr>
          <p:cNvPicPr>
            <a:picLocks noChangeAspect="1"/>
          </p:cNvPicPr>
          <p:nvPr/>
        </p:nvPicPr>
        <p:blipFill>
          <a:blip r:embed="rId3"/>
          <a:stretch>
            <a:fillRect/>
          </a:stretch>
        </p:blipFill>
        <p:spPr>
          <a:xfrm>
            <a:off x="717983" y="2025145"/>
            <a:ext cx="4946904" cy="4083260"/>
          </a:xfrm>
          <a:prstGeom prst="rect">
            <a:avLst/>
          </a:prstGeom>
        </p:spPr>
      </p:pic>
      <p:pic>
        <p:nvPicPr>
          <p:cNvPr id="5" name="Picture 4">
            <a:extLst>
              <a:ext uri="{FF2B5EF4-FFF2-40B4-BE49-F238E27FC236}">
                <a16:creationId xmlns:a16="http://schemas.microsoft.com/office/drawing/2014/main" id="{8E17584B-A45E-C2E4-49EF-6B2152E5E5DB}"/>
              </a:ext>
            </a:extLst>
          </p:cNvPr>
          <p:cNvPicPr>
            <a:picLocks noChangeAspect="1"/>
          </p:cNvPicPr>
          <p:nvPr/>
        </p:nvPicPr>
        <p:blipFill>
          <a:blip r:embed="rId4"/>
          <a:stretch>
            <a:fillRect/>
          </a:stretch>
        </p:blipFill>
        <p:spPr>
          <a:xfrm>
            <a:off x="6315634" y="706931"/>
            <a:ext cx="4580326" cy="5706418"/>
          </a:xfrm>
          <a:prstGeom prst="rect">
            <a:avLst/>
          </a:prstGeom>
        </p:spPr>
      </p:pic>
    </p:spTree>
    <p:extLst>
      <p:ext uri="{BB962C8B-B14F-4D97-AF65-F5344CB8AC3E}">
        <p14:creationId xmlns:p14="http://schemas.microsoft.com/office/powerpoint/2010/main" val="1560186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C32152-E801-7DCC-8F27-EB20D47C2D1F}"/>
              </a:ext>
            </a:extLst>
          </p:cNvPr>
          <p:cNvSpPr>
            <a:spLocks noGrp="1"/>
          </p:cNvSpPr>
          <p:nvPr>
            <p:ph type="title"/>
          </p:nvPr>
        </p:nvSpPr>
        <p:spPr>
          <a:xfrm>
            <a:off x="640080" y="5576887"/>
            <a:ext cx="10911840" cy="640081"/>
          </a:xfrm>
        </p:spPr>
        <p:txBody>
          <a:bodyPr>
            <a:normAutofit/>
          </a:bodyPr>
          <a:lstStyle/>
          <a:p>
            <a:pPr algn="ctr"/>
            <a:r>
              <a:rPr lang="en-US" sz="3200" dirty="0"/>
              <a:t>“…a pervasive and insistent part of daily life”</a:t>
            </a:r>
          </a:p>
        </p:txBody>
      </p:sp>
      <p:pic>
        <p:nvPicPr>
          <p:cNvPr id="2" name="Picture 1" descr="A group of people holding cell phones&#10;&#10;AI-generated content may be incorrect.">
            <a:extLst>
              <a:ext uri="{FF2B5EF4-FFF2-40B4-BE49-F238E27FC236}">
                <a16:creationId xmlns:a16="http://schemas.microsoft.com/office/drawing/2014/main" id="{0EF33B9F-7509-F5FE-5337-DC2FB5AE897A}"/>
              </a:ext>
            </a:extLst>
          </p:cNvPr>
          <p:cNvPicPr>
            <a:picLocks noChangeAspect="1"/>
          </p:cNvPicPr>
          <p:nvPr/>
        </p:nvPicPr>
        <p:blipFill>
          <a:blip r:embed="rId2"/>
          <a:srcRect t="11646" r="1" b="9554"/>
          <a:stretch>
            <a:fillRect/>
          </a:stretch>
        </p:blipFill>
        <p:spPr>
          <a:xfrm>
            <a:off x="640080" y="640080"/>
            <a:ext cx="10911840" cy="4836795"/>
          </a:xfrm>
          <a:prstGeom prst="rect">
            <a:avLst/>
          </a:prstGeom>
          <a:ln w="19050">
            <a:solidFill>
              <a:schemeClr val="tx1"/>
            </a:solidFill>
            <a:miter lim="800000"/>
          </a:ln>
        </p:spPr>
      </p:pic>
    </p:spTree>
    <p:extLst>
      <p:ext uri="{BB962C8B-B14F-4D97-AF65-F5344CB8AC3E}">
        <p14:creationId xmlns:p14="http://schemas.microsoft.com/office/powerpoint/2010/main" val="3898966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CE954A8-2831-1444-FED1-A6265269ACBE}"/>
              </a:ext>
            </a:extLst>
          </p:cNvPr>
          <p:cNvPicPr>
            <a:picLocks noChangeAspect="1"/>
          </p:cNvPicPr>
          <p:nvPr/>
        </p:nvPicPr>
        <p:blipFill>
          <a:blip r:embed="rId2"/>
          <a:srcRect l="9680" r="16433" b="-1"/>
          <a:stretch>
            <a:fillRect/>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Title 1">
            <a:extLst>
              <a:ext uri="{FF2B5EF4-FFF2-40B4-BE49-F238E27FC236}">
                <a16:creationId xmlns:a16="http://schemas.microsoft.com/office/drawing/2014/main" id="{753EACF1-9398-D761-436C-681113E7A005}"/>
              </a:ext>
            </a:extLst>
          </p:cNvPr>
          <p:cNvSpPr>
            <a:spLocks noGrp="1"/>
          </p:cNvSpPr>
          <p:nvPr>
            <p:ph type="title"/>
          </p:nvPr>
        </p:nvSpPr>
        <p:spPr>
          <a:xfrm>
            <a:off x="6343650" y="3962400"/>
            <a:ext cx="5505814" cy="1690409"/>
          </a:xfrm>
        </p:spPr>
        <p:txBody>
          <a:bodyPr vert="horz" lIns="91440" tIns="45720" rIns="91440" bIns="45720" rtlCol="0" anchor="b">
            <a:normAutofit/>
          </a:bodyPr>
          <a:lstStyle/>
          <a:p>
            <a:r>
              <a:rPr lang="en-US" kern="1200">
                <a:solidFill>
                  <a:schemeClr val="tx1"/>
                </a:solidFill>
                <a:latin typeface="+mj-lt"/>
                <a:ea typeface="+mj-ea"/>
                <a:cs typeface="+mj-cs"/>
              </a:rPr>
              <a:t>Are we really talking about a ‘phone.”</a:t>
            </a:r>
          </a:p>
        </p:txBody>
      </p:sp>
      <p:pic>
        <p:nvPicPr>
          <p:cNvPr id="6" name="Picture 5">
            <a:extLst>
              <a:ext uri="{FF2B5EF4-FFF2-40B4-BE49-F238E27FC236}">
                <a16:creationId xmlns:a16="http://schemas.microsoft.com/office/drawing/2014/main" id="{BBF10AE0-1E43-8C43-259B-FA7E95368174}"/>
              </a:ext>
            </a:extLst>
          </p:cNvPr>
          <p:cNvPicPr>
            <a:picLocks noChangeAspect="1"/>
          </p:cNvPicPr>
          <p:nvPr/>
        </p:nvPicPr>
        <p:blipFill>
          <a:blip r:embed="rId3"/>
          <a:srcRect t="3983" r="-1" b="10585"/>
          <a:stretch>
            <a:fillRect/>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Tree>
    <p:extLst>
      <p:ext uri="{BB962C8B-B14F-4D97-AF65-F5344CB8AC3E}">
        <p14:creationId xmlns:p14="http://schemas.microsoft.com/office/powerpoint/2010/main" val="384798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37D586-452F-C88C-2C4C-3D3F55BCCB8A}"/>
              </a:ext>
            </a:extLst>
          </p:cNvPr>
          <p:cNvSpPr>
            <a:spLocks noGrp="1"/>
          </p:cNvSpPr>
          <p:nvPr>
            <p:ph type="title"/>
          </p:nvPr>
        </p:nvSpPr>
        <p:spPr>
          <a:xfrm>
            <a:off x="643468" y="643468"/>
            <a:ext cx="4796040" cy="4533444"/>
          </a:xfrm>
        </p:spPr>
        <p:txBody>
          <a:bodyPr vert="horz" lIns="91440" tIns="45720" rIns="91440" bIns="45720" rtlCol="0" anchor="b">
            <a:normAutofit/>
          </a:bodyPr>
          <a:lstStyle/>
          <a:p>
            <a:r>
              <a:rPr lang="en-US" sz="2400" i="1" dirty="0"/>
              <a:t>Olmstead v. United States</a:t>
            </a:r>
            <a:r>
              <a:rPr lang="en-US" sz="2400" dirty="0"/>
              <a:t>, 277 U.S. 438, (1928) :    Small wires were inserted along the ordinary telephone wires from the residences of four of the petitioners and those leading from the chief office. The insertions were made </a:t>
            </a:r>
            <a:r>
              <a:rPr lang="en-US" sz="2400" b="1" i="1" dirty="0"/>
              <a:t>without trespass upon any property of the defendants.</a:t>
            </a:r>
            <a:r>
              <a:rPr lang="en-US" sz="2400" i="1" dirty="0"/>
              <a:t> </a:t>
            </a:r>
            <a:r>
              <a:rPr lang="en-US" sz="2400" dirty="0"/>
              <a:t>They were made in the basement of the large office building. The taps from house lines were made in the streets near the houses.</a:t>
            </a:r>
          </a:p>
        </p:txBody>
      </p:sp>
      <p:pic>
        <p:nvPicPr>
          <p:cNvPr id="4" name="Picture 3">
            <a:extLst>
              <a:ext uri="{FF2B5EF4-FFF2-40B4-BE49-F238E27FC236}">
                <a16:creationId xmlns:a16="http://schemas.microsoft.com/office/drawing/2014/main" id="{70291823-C745-5AE5-1FBD-1623AD738B74}"/>
              </a:ext>
            </a:extLst>
          </p:cNvPr>
          <p:cNvPicPr>
            <a:picLocks noChangeAspect="1"/>
          </p:cNvPicPr>
          <p:nvPr/>
        </p:nvPicPr>
        <p:blipFill>
          <a:blip r:embed="rId2"/>
          <a:srcRect l="4941" r="3637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608072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56D24AC-1B26-ABF2-3903-8C861990AAEC}"/>
              </a:ext>
            </a:extLst>
          </p:cNvPr>
          <p:cNvPicPr>
            <a:picLocks noChangeAspect="1"/>
          </p:cNvPicPr>
          <p:nvPr/>
        </p:nvPicPr>
        <p:blipFill>
          <a:blip r:embed="rId2">
            <a:alphaModFix amt="50000"/>
          </a:blip>
          <a:srcRect t="26804" r="-1" b="15041"/>
          <a:stretch>
            <a:fillRect/>
          </a:stretch>
        </p:blipFill>
        <p:spPr>
          <a:xfrm>
            <a:off x="20" y="10"/>
            <a:ext cx="12188930" cy="6857990"/>
          </a:xfrm>
          <a:prstGeom prst="rect">
            <a:avLst/>
          </a:prstGeom>
        </p:spPr>
      </p:pic>
      <p:sp>
        <p:nvSpPr>
          <p:cNvPr id="2" name="Title 1">
            <a:extLst>
              <a:ext uri="{FF2B5EF4-FFF2-40B4-BE49-F238E27FC236}">
                <a16:creationId xmlns:a16="http://schemas.microsoft.com/office/drawing/2014/main" id="{E9B4EE78-2E37-CAB1-2B0A-271DCE20D51C}"/>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a:solidFill>
                  <a:schemeClr val="bg1"/>
                </a:solidFill>
              </a:rPr>
              <a:t>Katz</a:t>
            </a:r>
          </a:p>
        </p:txBody>
      </p:sp>
      <p:sp>
        <p:nvSpPr>
          <p:cNvPr id="3" name="Text Placeholder 2">
            <a:extLst>
              <a:ext uri="{FF2B5EF4-FFF2-40B4-BE49-F238E27FC236}">
                <a16:creationId xmlns:a16="http://schemas.microsoft.com/office/drawing/2014/main" id="{F8DDB868-0E40-6895-D6C3-A071FDFDFC7F}"/>
              </a:ext>
            </a:extLst>
          </p:cNvPr>
          <p:cNvSpPr>
            <a:spLocks noGrp="1"/>
          </p:cNvSpPr>
          <p:nvPr>
            <p:ph type="body" idx="1"/>
          </p:nvPr>
        </p:nvSpPr>
        <p:spPr>
          <a:xfrm>
            <a:off x="1527048" y="4599432"/>
            <a:ext cx="9144000" cy="1536192"/>
          </a:xfrm>
        </p:spPr>
        <p:txBody>
          <a:bodyPr vert="horz" lIns="91440" tIns="45720" rIns="91440" bIns="45720" rtlCol="0">
            <a:normAutofit/>
          </a:bodyPr>
          <a:lstStyle/>
          <a:p>
            <a:pPr algn="ctr"/>
            <a:r>
              <a:rPr lang="en-US" dirty="0">
                <a:solidFill>
                  <a:schemeClr val="bg1"/>
                </a:solidFill>
              </a:rPr>
              <a:t>Fourth Amendment protects people not places.  </a:t>
            </a:r>
          </a:p>
          <a:p>
            <a:pPr algn="ctr"/>
            <a:r>
              <a:rPr lang="en-US" dirty="0">
                <a:solidFill>
                  <a:schemeClr val="bg1"/>
                </a:solidFill>
              </a:rPr>
              <a:t>Re- Examination of the “trespass” concept.  </a:t>
            </a:r>
          </a:p>
          <a:p>
            <a:pPr algn="ctr"/>
            <a:r>
              <a:rPr lang="en-US" dirty="0">
                <a:solidFill>
                  <a:schemeClr val="bg1"/>
                </a:solidFill>
              </a:rPr>
              <a:t>Reasonable expectation of privacy test.</a:t>
            </a:r>
          </a:p>
        </p:txBody>
      </p:sp>
      <p:sp>
        <p:nvSpPr>
          <p:cNvPr id="22"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3842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E7AA7E8-8006-4E1F-A566-FCF37EE6F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348653E-7EE7-A6DC-9D3C-1F8607EB2CBA}"/>
              </a:ext>
            </a:extLst>
          </p:cNvPr>
          <p:cNvSpPr>
            <a:spLocks noGrp="1"/>
          </p:cNvSpPr>
          <p:nvPr>
            <p:ph type="title"/>
          </p:nvPr>
        </p:nvSpPr>
        <p:spPr>
          <a:xfrm>
            <a:off x="242910" y="1598246"/>
            <a:ext cx="4626709" cy="5122985"/>
          </a:xfrm>
        </p:spPr>
        <p:txBody>
          <a:bodyPr vert="horz" lIns="91440" tIns="45720" rIns="91440" bIns="45720" rtlCol="0" anchor="t">
            <a:normAutofit/>
          </a:bodyPr>
          <a:lstStyle/>
          <a:p>
            <a:pPr algn="r"/>
            <a:r>
              <a:rPr lang="en-US" sz="6800" i="1" kern="1200" dirty="0">
                <a:solidFill>
                  <a:srgbClr val="FFFFFF"/>
                </a:solidFill>
                <a:latin typeface="+mj-lt"/>
                <a:ea typeface="+mj-ea"/>
                <a:cs typeface="+mj-cs"/>
              </a:rPr>
              <a:t>Katz v. United States, 389 U.S. 347, 351 (1967)</a:t>
            </a:r>
          </a:p>
        </p:txBody>
      </p:sp>
      <p:sp>
        <p:nvSpPr>
          <p:cNvPr id="3" name="Text Placeholder 2">
            <a:extLst>
              <a:ext uri="{FF2B5EF4-FFF2-40B4-BE49-F238E27FC236}">
                <a16:creationId xmlns:a16="http://schemas.microsoft.com/office/drawing/2014/main" id="{502C2502-01A2-AFDA-5778-A2786E061AF1}"/>
              </a:ext>
            </a:extLst>
          </p:cNvPr>
          <p:cNvSpPr>
            <a:spLocks noGrp="1"/>
          </p:cNvSpPr>
          <p:nvPr>
            <p:ph type="body" idx="1"/>
          </p:nvPr>
        </p:nvSpPr>
        <p:spPr>
          <a:xfrm>
            <a:off x="5792994" y="1590840"/>
            <a:ext cx="5672176" cy="5095221"/>
          </a:xfrm>
        </p:spPr>
        <p:txBody>
          <a:bodyPr vert="horz" lIns="91440" tIns="45720" rIns="91440" bIns="45720" rtlCol="0">
            <a:normAutofit/>
          </a:bodyPr>
          <a:lstStyle/>
          <a:p>
            <a:r>
              <a:rPr lang="en-US" sz="3400" kern="1200">
                <a:solidFill>
                  <a:srgbClr val="FFFFFF"/>
                </a:solidFill>
                <a:latin typeface="+mn-lt"/>
                <a:ea typeface="+mn-ea"/>
                <a:cs typeface="+mn-cs"/>
              </a:rPr>
              <a:t> “This effort to decide whether or not a given ‘area’, viewed in the abstract, is ‘constitutionally protected’ deflects attention from the problem . . .   .  For the Fourth Amendment protects people, not places.” </a:t>
            </a:r>
          </a:p>
        </p:txBody>
      </p:sp>
      <p:cxnSp>
        <p:nvCxnSpPr>
          <p:cNvPr id="10" name="Straight Connector 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1564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BACD-EF44-237E-17B2-E8E9C5170272}"/>
              </a:ext>
            </a:extLst>
          </p:cNvPr>
          <p:cNvSpPr>
            <a:spLocks noGrp="1"/>
          </p:cNvSpPr>
          <p:nvPr>
            <p:ph type="title"/>
          </p:nvPr>
        </p:nvSpPr>
        <p:spPr/>
        <p:txBody>
          <a:bodyPr>
            <a:normAutofit fontScale="90000"/>
          </a:bodyPr>
          <a:lstStyle/>
          <a:p>
            <a:pPr algn="ctr"/>
            <a:r>
              <a:rPr lang="en-US" sz="3100" i="1" dirty="0"/>
              <a:t>United States v. Miller</a:t>
            </a:r>
            <a:r>
              <a:rPr lang="en-US" sz="3100" dirty="0"/>
              <a:t>, 425 U.S. 435 (1976)</a:t>
            </a:r>
            <a:br>
              <a:rPr lang="en-US" sz="3200" dirty="0"/>
            </a:br>
            <a:r>
              <a:rPr lang="en-US" sz="3100" dirty="0"/>
              <a:t>No legitimate “expectation of privacy” in the contents of the original checks and deposit slips. </a:t>
            </a:r>
            <a:endParaRPr lang="en-US" dirty="0"/>
          </a:p>
        </p:txBody>
      </p:sp>
      <p:pic>
        <p:nvPicPr>
          <p:cNvPr id="4" name="Picture 3">
            <a:extLst>
              <a:ext uri="{FF2B5EF4-FFF2-40B4-BE49-F238E27FC236}">
                <a16:creationId xmlns:a16="http://schemas.microsoft.com/office/drawing/2014/main" id="{2D3A9B1A-FF3F-0F65-3B69-A8AA9FE325CD}"/>
              </a:ext>
            </a:extLst>
          </p:cNvPr>
          <p:cNvPicPr>
            <a:picLocks noChangeAspect="1"/>
          </p:cNvPicPr>
          <p:nvPr/>
        </p:nvPicPr>
        <p:blipFill>
          <a:blip r:embed="rId3"/>
          <a:stretch>
            <a:fillRect/>
          </a:stretch>
        </p:blipFill>
        <p:spPr>
          <a:xfrm>
            <a:off x="2189950" y="1576242"/>
            <a:ext cx="7630245" cy="5178112"/>
          </a:xfrm>
          <a:prstGeom prst="rect">
            <a:avLst/>
          </a:prstGeom>
        </p:spPr>
      </p:pic>
    </p:spTree>
    <p:extLst>
      <p:ext uri="{BB962C8B-B14F-4D97-AF65-F5344CB8AC3E}">
        <p14:creationId xmlns:p14="http://schemas.microsoft.com/office/powerpoint/2010/main" val="2134718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6469507-0083-CA20-C305-3AC66562D576}"/>
              </a:ext>
            </a:extLst>
          </p:cNvPr>
          <p:cNvPicPr>
            <a:picLocks noGrp="1" noChangeAspect="1"/>
          </p:cNvPicPr>
          <p:nvPr>
            <p:ph idx="1"/>
          </p:nvPr>
        </p:nvPicPr>
        <p:blipFill>
          <a:blip r:embed="rId2"/>
          <a:stretch>
            <a:fillRect/>
          </a:stretch>
        </p:blipFill>
        <p:spPr>
          <a:xfrm>
            <a:off x="1521439" y="1380968"/>
            <a:ext cx="8852006" cy="5070463"/>
          </a:xfrm>
        </p:spPr>
      </p:pic>
      <p:sp>
        <p:nvSpPr>
          <p:cNvPr id="6" name="Rectangle 1">
            <a:extLst>
              <a:ext uri="{FF2B5EF4-FFF2-40B4-BE49-F238E27FC236}">
                <a16:creationId xmlns:a16="http://schemas.microsoft.com/office/drawing/2014/main" id="{583264F7-1DDE-FE23-551F-19568C0F3C37}"/>
              </a:ext>
            </a:extLst>
          </p:cNvPr>
          <p:cNvSpPr>
            <a:spLocks noGrp="1" noChangeArrowheads="1"/>
          </p:cNvSpPr>
          <p:nvPr>
            <p:ph type="title"/>
          </p:nvPr>
        </p:nvSpPr>
        <p:spPr bwMode="auto">
          <a:xfrm>
            <a:off x="445674" y="748990"/>
            <a:ext cx="12198396" cy="52322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1" u="none" strike="noStrike" cap="none" normalizeH="0" baseline="0" dirty="0">
                <a:ln>
                  <a:noFill/>
                </a:ln>
                <a:solidFill>
                  <a:srgbClr val="3D3D3D"/>
                </a:solidFill>
                <a:effectLst/>
                <a:latin typeface="Source Sans Pro" panose="020B0503030403020204" pitchFamily="34" charset="0"/>
              </a:rPr>
              <a:t>United States v. Knotts,</a:t>
            </a:r>
            <a:r>
              <a:rPr kumimoji="0" lang="en-US" altLang="en-US" sz="2800" b="1" i="0" u="none" strike="noStrike" cap="none" normalizeH="0" baseline="0" dirty="0">
                <a:ln>
                  <a:noFill/>
                </a:ln>
                <a:solidFill>
                  <a:srgbClr val="000000"/>
                </a:solidFill>
                <a:effectLst/>
                <a:latin typeface="Source Sans Pro" panose="020B0503030403020204" pitchFamily="34" charset="0"/>
              </a:rPr>
              <a:t> 460 U.S. 276, 103 </a:t>
            </a:r>
            <a:r>
              <a:rPr kumimoji="0" lang="en-US" altLang="en-US" sz="2800" b="1" i="0" u="none" strike="noStrike" cap="none" normalizeH="0" baseline="0" dirty="0" err="1">
                <a:ln>
                  <a:noFill/>
                </a:ln>
                <a:solidFill>
                  <a:srgbClr val="000000"/>
                </a:solidFill>
                <a:effectLst/>
                <a:latin typeface="Source Sans Pro" panose="020B0503030403020204" pitchFamily="34" charset="0"/>
              </a:rPr>
              <a:t>S.Ct</a:t>
            </a:r>
            <a:r>
              <a:rPr kumimoji="0" lang="en-US" altLang="en-US" sz="2800" b="1" i="0" u="none" strike="noStrike" cap="none" normalizeH="0" baseline="0" dirty="0">
                <a:ln>
                  <a:noFill/>
                </a:ln>
                <a:solidFill>
                  <a:srgbClr val="000000"/>
                </a:solidFill>
                <a:effectLst/>
                <a:latin typeface="Source Sans Pro" panose="020B0503030403020204" pitchFamily="34" charset="0"/>
              </a:rPr>
              <a:t>. 1081, 75 L.Ed.2d 55 (1983)</a:t>
            </a:r>
            <a:endParaRPr kumimoji="0" lang="en-US" altLang="en-US" sz="2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91385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4FC663A-D7F7-4647-DB6A-C6F742B3A13D}"/>
              </a:ext>
            </a:extLst>
          </p:cNvPr>
          <p:cNvPicPr>
            <a:picLocks noChangeAspect="1"/>
          </p:cNvPicPr>
          <p:nvPr/>
        </p:nvPicPr>
        <p:blipFill>
          <a:blip r:embed="rId2"/>
          <a:srcRect t="2512"/>
          <a:stretch>
            <a:fillRect/>
          </a:stretch>
        </p:blipFill>
        <p:spPr>
          <a:xfrm>
            <a:off x="1" y="10"/>
            <a:ext cx="9669642" cy="6857990"/>
          </a:xfrm>
          <a:prstGeom prst="rect">
            <a:avLst/>
          </a:prstGeom>
        </p:spPr>
      </p:pic>
      <p:sp>
        <p:nvSpPr>
          <p:cNvPr id="15" name="Rectangle 14">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DC9CF2-9D8E-E0EC-137C-5DAD263CD0D9}"/>
              </a:ext>
            </a:extLst>
          </p:cNvPr>
          <p:cNvSpPr>
            <a:spLocks noGrp="1"/>
          </p:cNvSpPr>
          <p:nvPr>
            <p:ph type="title"/>
          </p:nvPr>
        </p:nvSpPr>
        <p:spPr>
          <a:xfrm>
            <a:off x="7935402" y="743447"/>
            <a:ext cx="3445765" cy="3692028"/>
          </a:xfrm>
          <a:noFill/>
        </p:spPr>
        <p:txBody>
          <a:bodyPr vert="horz" lIns="91440" tIns="45720" rIns="91440" bIns="45720" rtlCol="0" anchor="b">
            <a:normAutofit/>
          </a:bodyPr>
          <a:lstStyle/>
          <a:p>
            <a:r>
              <a:rPr lang="en-US" sz="2500" i="1" dirty="0"/>
              <a:t>Kyllo v. United States</a:t>
            </a:r>
            <a:r>
              <a:rPr lang="en-US" sz="2500" dirty="0"/>
              <a:t>, 533 U.S. 27, 34, 121 </a:t>
            </a:r>
            <a:r>
              <a:rPr lang="en-US" sz="2500" dirty="0" err="1"/>
              <a:t>S.Ct</a:t>
            </a:r>
            <a:r>
              <a:rPr lang="en-US" sz="2500" dirty="0"/>
              <a:t>. 2038, 150 L.Ed.2d 94 (2001): Use of a thermal imager to detect heat radiating from the side of the defendant's home was a search.</a:t>
            </a:r>
          </a:p>
        </p:txBody>
      </p:sp>
    </p:spTree>
    <p:extLst>
      <p:ext uri="{BB962C8B-B14F-4D97-AF65-F5344CB8AC3E}">
        <p14:creationId xmlns:p14="http://schemas.microsoft.com/office/powerpoint/2010/main" val="3933746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8B2B8C-0C55-8DBF-EA4E-735A29DDC206}"/>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3000" i="1"/>
              <a:t>United States v. Jones</a:t>
            </a:r>
            <a:r>
              <a:rPr lang="en-US" sz="3000"/>
              <a:t>, 565 U.S. 400 (2012)</a:t>
            </a:r>
            <a:br>
              <a:rPr lang="en-US" sz="3000"/>
            </a:br>
            <a:br>
              <a:rPr lang="en-US" sz="3000"/>
            </a:br>
            <a:r>
              <a:rPr lang="en-US" sz="3000"/>
              <a:t>Placing GPS device on car constituted a search in violation of the Fourth Amendment</a:t>
            </a:r>
            <a:endParaRPr lang="en-US" sz="3000" i="1"/>
          </a:p>
        </p:txBody>
      </p:sp>
      <p:sp>
        <p:nvSpPr>
          <p:cNvPr id="2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D0B3780-2891-C9EA-2FDE-11C602F07276}"/>
              </a:ext>
            </a:extLst>
          </p:cNvPr>
          <p:cNvPicPr>
            <a:picLocks noChangeAspect="1"/>
          </p:cNvPicPr>
          <p:nvPr/>
        </p:nvPicPr>
        <p:blipFill>
          <a:blip r:embed="rId2"/>
          <a:srcRect r="34303"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18391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BEF268-0CA4-487A-91DF-4337550416C0}"/>
              </a:ext>
            </a:extLst>
          </p:cNvPr>
          <p:cNvSpPr>
            <a:spLocks noGrp="1"/>
          </p:cNvSpPr>
          <p:nvPr>
            <p:ph type="title"/>
          </p:nvPr>
        </p:nvSpPr>
        <p:spPr>
          <a:xfrm>
            <a:off x="5297762" y="329184"/>
            <a:ext cx="6251110" cy="1783080"/>
          </a:xfrm>
        </p:spPr>
        <p:txBody>
          <a:bodyPr anchor="b">
            <a:normAutofit/>
          </a:bodyPr>
          <a:lstStyle/>
          <a:p>
            <a:r>
              <a:rPr lang="en-US" sz="5400" i="1"/>
              <a:t>Riley v. California</a:t>
            </a:r>
            <a:r>
              <a:rPr lang="en-US" sz="5400"/>
              <a:t>, 573 U.S. 373 (2014)</a:t>
            </a:r>
            <a:endParaRPr lang="en-US" sz="5400" i="1"/>
          </a:p>
        </p:txBody>
      </p:sp>
      <p:pic>
        <p:nvPicPr>
          <p:cNvPr id="5" name="Picture 4">
            <a:extLst>
              <a:ext uri="{FF2B5EF4-FFF2-40B4-BE49-F238E27FC236}">
                <a16:creationId xmlns:a16="http://schemas.microsoft.com/office/drawing/2014/main" id="{6943B53C-37AF-4240-10FD-A644EAE3A90F}"/>
              </a:ext>
            </a:extLst>
          </p:cNvPr>
          <p:cNvPicPr>
            <a:picLocks noChangeAspect="1"/>
          </p:cNvPicPr>
          <p:nvPr/>
        </p:nvPicPr>
        <p:blipFill>
          <a:blip r:embed="rId2"/>
          <a:srcRect l="43702" r="14533"/>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5"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6EB8FF-2EC3-94D7-47BE-F4459ADFCB2B}"/>
              </a:ext>
            </a:extLst>
          </p:cNvPr>
          <p:cNvSpPr>
            <a:spLocks noGrp="1"/>
          </p:cNvSpPr>
          <p:nvPr>
            <p:ph idx="1"/>
          </p:nvPr>
        </p:nvSpPr>
        <p:spPr>
          <a:xfrm>
            <a:off x="5297762" y="2706624"/>
            <a:ext cx="6251110" cy="3483864"/>
          </a:xfrm>
        </p:spPr>
        <p:txBody>
          <a:bodyPr>
            <a:normAutofit/>
          </a:bodyPr>
          <a:lstStyle/>
          <a:p>
            <a:r>
              <a:rPr lang="en-US" sz="2200" dirty="0"/>
              <a:t>“Search incident to arrest” exception could not justify post-arrest search of a cell phone. </a:t>
            </a:r>
          </a:p>
          <a:p>
            <a:endParaRPr lang="en-US" sz="2200" dirty="0"/>
          </a:p>
          <a:p>
            <a:r>
              <a:rPr lang="en-US" sz="2200" dirty="0"/>
              <a:t>Cell is almost a “feature of human anatomy,” </a:t>
            </a:r>
          </a:p>
          <a:p>
            <a:endParaRPr lang="en-US" sz="2200" dirty="0"/>
          </a:p>
          <a:p>
            <a:endParaRPr lang="en-US" sz="2200" dirty="0"/>
          </a:p>
        </p:txBody>
      </p:sp>
    </p:spTree>
    <p:extLst>
      <p:ext uri="{BB962C8B-B14F-4D97-AF65-F5344CB8AC3E}">
        <p14:creationId xmlns:p14="http://schemas.microsoft.com/office/powerpoint/2010/main" val="1269664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9E53FD5E-360A-DFBF-C47F-BE0CD6EEED1A}"/>
              </a:ext>
            </a:extLst>
          </p:cNvPr>
          <p:cNvPicPr>
            <a:picLocks noChangeAspect="1"/>
          </p:cNvPicPr>
          <p:nvPr/>
        </p:nvPicPr>
        <p:blipFill>
          <a:blip r:embed="rId2"/>
          <a:srcRect l="7259" t="6484" r="13839" b="-1"/>
          <a:stretch>
            <a:fillRect/>
          </a:stretch>
        </p:blipFill>
        <p:spPr>
          <a:xfrm>
            <a:off x="3523488" y="10"/>
            <a:ext cx="8668512" cy="6857990"/>
          </a:xfrm>
          <a:prstGeom prst="rect">
            <a:avLst/>
          </a:prstGeom>
        </p:spPr>
      </p:pic>
      <p:sp>
        <p:nvSpPr>
          <p:cNvPr id="27" name="Rectangle 26">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FF2FB62-071C-8257-B0AC-61B5E1A1B161}"/>
              </a:ext>
            </a:extLst>
          </p:cNvPr>
          <p:cNvSpPr>
            <a:spLocks noGrp="1"/>
          </p:cNvSpPr>
          <p:nvPr>
            <p:ph type="title"/>
          </p:nvPr>
        </p:nvSpPr>
        <p:spPr>
          <a:xfrm>
            <a:off x="371094" y="1161288"/>
            <a:ext cx="3438144" cy="1124712"/>
          </a:xfrm>
        </p:spPr>
        <p:txBody>
          <a:bodyPr vert="horz" lIns="91440" tIns="45720" rIns="91440" bIns="45720" rtlCol="0" anchor="b">
            <a:normAutofit/>
          </a:bodyPr>
          <a:lstStyle/>
          <a:p>
            <a:r>
              <a:rPr lang="en-US" sz="2200"/>
              <a:t>Knight v. State, 407 So.137 (Miss. 2025)</a:t>
            </a:r>
            <a:br>
              <a:rPr lang="en-US" sz="2200"/>
            </a:br>
            <a:r>
              <a:rPr lang="en-US" sz="2200"/>
              <a:t>“Private search” exception.</a:t>
            </a:r>
          </a:p>
        </p:txBody>
      </p:sp>
      <p:sp>
        <p:nvSpPr>
          <p:cNvPr id="29" name="Rectangle 2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 name="Rectangle 3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Content Placeholder 21">
            <a:extLst>
              <a:ext uri="{FF2B5EF4-FFF2-40B4-BE49-F238E27FC236}">
                <a16:creationId xmlns:a16="http://schemas.microsoft.com/office/drawing/2014/main" id="{389B8D75-C876-A6C0-9952-20A954914134}"/>
              </a:ext>
            </a:extLst>
          </p:cNvPr>
          <p:cNvSpPr>
            <a:spLocks noGrp="1"/>
          </p:cNvSpPr>
          <p:nvPr>
            <p:ph idx="1"/>
          </p:nvPr>
        </p:nvSpPr>
        <p:spPr>
          <a:xfrm>
            <a:off x="371094" y="2718054"/>
            <a:ext cx="3438906" cy="3207258"/>
          </a:xfrm>
        </p:spPr>
        <p:txBody>
          <a:bodyPr anchor="t">
            <a:normAutofit/>
          </a:bodyPr>
          <a:lstStyle/>
          <a:p>
            <a:r>
              <a:rPr lang="en-US" sz="1700" dirty="0"/>
              <a:t>Justice Ishee’s dissent: “risk of revelation” was inherent in Detective’s search of the cell phone.  </a:t>
            </a:r>
          </a:p>
          <a:p>
            <a:r>
              <a:rPr lang="en-US" sz="1700" dirty="0"/>
              <a:t>“Virtual Certainty” requirement</a:t>
            </a:r>
          </a:p>
        </p:txBody>
      </p:sp>
    </p:spTree>
    <p:extLst>
      <p:ext uri="{BB962C8B-B14F-4D97-AF65-F5344CB8AC3E}">
        <p14:creationId xmlns:p14="http://schemas.microsoft.com/office/powerpoint/2010/main" val="733218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CE8594-73F8-EA39-2138-85828B5724AD}"/>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3000" i="1"/>
              <a:t>Carpenter v. United States, </a:t>
            </a:r>
            <a:r>
              <a:rPr lang="en-US" sz="3000"/>
              <a:t>585 U.S. 296 (2018) – Cell Site Location Information</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C3112D2-67E8-8552-C163-64A2573E939B}"/>
              </a:ext>
            </a:extLst>
          </p:cNvPr>
          <p:cNvSpPr txBox="1"/>
          <p:nvPr/>
        </p:nvSpPr>
        <p:spPr>
          <a:xfrm>
            <a:off x="640080" y="2872899"/>
            <a:ext cx="4243589" cy="33206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500"/>
              <a:t>CSLI likened to  GPS monitoring considered in </a:t>
            </a:r>
            <a:r>
              <a:rPr lang="en-US" sz="1500" i="1"/>
              <a:t>Jones</a:t>
            </a:r>
          </a:p>
          <a:p>
            <a:pPr indent="-228600">
              <a:lnSpc>
                <a:spcPct val="90000"/>
              </a:lnSpc>
              <a:spcAft>
                <a:spcPts val="600"/>
              </a:spcAft>
              <a:buFont typeface="Arial" panose="020B0604020202020204" pitchFamily="34" charset="0"/>
              <a:buChar char="•"/>
            </a:pPr>
            <a:r>
              <a:rPr lang="en-US" sz="1500"/>
              <a:t> </a:t>
            </a:r>
          </a:p>
          <a:p>
            <a:pPr indent="-228600">
              <a:lnSpc>
                <a:spcPct val="90000"/>
              </a:lnSpc>
              <a:spcAft>
                <a:spcPts val="600"/>
              </a:spcAft>
              <a:buFont typeface="Arial" panose="020B0604020202020204" pitchFamily="34" charset="0"/>
              <a:buChar char="•"/>
            </a:pPr>
            <a:r>
              <a:rPr lang="en-US" sz="1500"/>
              <a:t>Detailed, encyclopedic, and effortlessly compiled</a:t>
            </a:r>
          </a:p>
          <a:p>
            <a:pPr indent="-228600">
              <a:lnSpc>
                <a:spcPct val="90000"/>
              </a:lnSpc>
              <a:spcAft>
                <a:spcPts val="600"/>
              </a:spcAft>
              <a:buFont typeface="Arial" panose="020B0604020202020204" pitchFamily="34" charset="0"/>
              <a:buChar char="•"/>
            </a:pPr>
            <a:endParaRPr lang="en-US" sz="1500"/>
          </a:p>
          <a:p>
            <a:pPr indent="-228600">
              <a:lnSpc>
                <a:spcPct val="90000"/>
              </a:lnSpc>
              <a:spcAft>
                <a:spcPts val="600"/>
              </a:spcAft>
              <a:buFont typeface="Arial" panose="020B0604020202020204" pitchFamily="34" charset="0"/>
              <a:buChar char="•"/>
            </a:pPr>
            <a:r>
              <a:rPr lang="en-US" sz="1500"/>
              <a:t>Rejected “voluntary exposure” argument - CSLI is not truly shared</a:t>
            </a:r>
          </a:p>
          <a:p>
            <a:pPr indent="-228600">
              <a:lnSpc>
                <a:spcPct val="90000"/>
              </a:lnSpc>
              <a:spcAft>
                <a:spcPts val="600"/>
              </a:spcAft>
              <a:buFont typeface="Arial" panose="020B0604020202020204" pitchFamily="34" charset="0"/>
              <a:buChar char="•"/>
            </a:pPr>
            <a:r>
              <a:rPr lang="en-US" sz="1500"/>
              <a:t>	</a:t>
            </a:r>
          </a:p>
          <a:p>
            <a:pPr indent="-228600">
              <a:lnSpc>
                <a:spcPct val="90000"/>
              </a:lnSpc>
              <a:spcAft>
                <a:spcPts val="600"/>
              </a:spcAft>
              <a:buFont typeface="Arial" panose="020B0604020202020204" pitchFamily="34" charset="0"/>
              <a:buChar char="•"/>
            </a:pPr>
            <a:r>
              <a:rPr lang="en-US" sz="1500"/>
              <a:t>“such a pervasive and insistent part of daily life.”</a:t>
            </a:r>
          </a:p>
          <a:p>
            <a:pPr indent="-228600">
              <a:lnSpc>
                <a:spcPct val="90000"/>
              </a:lnSpc>
              <a:spcAft>
                <a:spcPts val="600"/>
              </a:spcAft>
              <a:buFont typeface="Arial" panose="020B0604020202020204" pitchFamily="34" charset="0"/>
              <a:buChar char="•"/>
            </a:pPr>
            <a:r>
              <a:rPr lang="en-US" sz="1500"/>
              <a:t>	</a:t>
            </a:r>
          </a:p>
        </p:txBody>
      </p:sp>
      <p:pic>
        <p:nvPicPr>
          <p:cNvPr id="5" name="Picture 4">
            <a:extLst>
              <a:ext uri="{FF2B5EF4-FFF2-40B4-BE49-F238E27FC236}">
                <a16:creationId xmlns:a16="http://schemas.microsoft.com/office/drawing/2014/main" id="{5241C7F5-4E93-E187-03A9-DE46F1C33850}"/>
              </a:ext>
            </a:extLst>
          </p:cNvPr>
          <p:cNvPicPr>
            <a:picLocks noChangeAspect="1"/>
          </p:cNvPicPr>
          <p:nvPr/>
        </p:nvPicPr>
        <p:blipFill>
          <a:blip r:embed="rId3"/>
          <a:srcRect t="6710" r="-1" b="1328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111696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B101CC9C-40BD-1EC4-BCD0-80B329D809BD}"/>
              </a:ext>
            </a:extLst>
          </p:cNvPr>
          <p:cNvPicPr>
            <a:picLocks noChangeAspect="1"/>
          </p:cNvPicPr>
          <p:nvPr/>
        </p:nvPicPr>
        <p:blipFill>
          <a:blip r:embed="rId2"/>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633810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40DC0F0-5A43-C279-2205-D71A07C38ADC}"/>
              </a:ext>
            </a:extLst>
          </p:cNvPr>
          <p:cNvPicPr>
            <a:picLocks noChangeAspect="1"/>
          </p:cNvPicPr>
          <p:nvPr/>
        </p:nvPicPr>
        <p:blipFill>
          <a:blip r:embed="rId2"/>
          <a:srcRect t="23961" r="9091"/>
          <a:stretch>
            <a:fillRect/>
          </a:stretch>
        </p:blipFill>
        <p:spPr>
          <a:xfrm>
            <a:off x="20" y="10"/>
            <a:ext cx="12191981" cy="6857990"/>
          </a:xfrm>
          <a:prstGeom prst="rect">
            <a:avLst/>
          </a:prstGeom>
        </p:spPr>
      </p:pic>
      <p:sp>
        <p:nvSpPr>
          <p:cNvPr id="25" name="Rectangle 24">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CD3BE7F-DFE7-6563-2CCE-F2EA7869ACEE}"/>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chemeClr val="bg1"/>
                </a:solidFill>
              </a:rPr>
              <a:t>Geofence Warrants</a:t>
            </a:r>
          </a:p>
        </p:txBody>
      </p:sp>
      <p:sp>
        <p:nvSpPr>
          <p:cNvPr id="27" name="Rectangle: Rounded Corners 26">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0190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A1DB96-5CFE-FBC9-1970-48686BC0230A}"/>
              </a:ext>
            </a:extLst>
          </p:cNvPr>
          <p:cNvSpPr>
            <a:spLocks noGrp="1"/>
          </p:cNvSpPr>
          <p:nvPr>
            <p:ph type="title"/>
          </p:nvPr>
        </p:nvSpPr>
        <p:spPr>
          <a:xfrm>
            <a:off x="838200" y="365125"/>
            <a:ext cx="10515600" cy="1325563"/>
          </a:xfrm>
        </p:spPr>
        <p:txBody>
          <a:bodyPr>
            <a:normAutofit/>
          </a:bodyPr>
          <a:lstStyle/>
          <a:p>
            <a:r>
              <a:rPr lang="en-US" sz="4200" i="1"/>
              <a:t>United States v. Smith</a:t>
            </a:r>
            <a:r>
              <a:rPr lang="en-US" sz="4200"/>
              <a:t>, 110 F.4</a:t>
            </a:r>
            <a:r>
              <a:rPr lang="en-US" sz="4200" baseline="30000"/>
              <a:t>th</a:t>
            </a:r>
            <a:r>
              <a:rPr lang="en-US" sz="4200"/>
              <a:t> 817 (5</a:t>
            </a:r>
            <a:r>
              <a:rPr lang="en-US" sz="4200" baseline="30000"/>
              <a:t>th</a:t>
            </a:r>
            <a:r>
              <a:rPr lang="en-US" sz="4200"/>
              <a:t> Cir. 2024) </a:t>
            </a:r>
            <a:endParaRPr lang="en-US" sz="4200" i="1"/>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BDAD47-2A40-05A8-55D7-C38351D47888}"/>
              </a:ext>
            </a:extLst>
          </p:cNvPr>
          <p:cNvSpPr>
            <a:spLocks noGrp="1"/>
          </p:cNvSpPr>
          <p:nvPr>
            <p:ph idx="1"/>
          </p:nvPr>
        </p:nvSpPr>
        <p:spPr>
          <a:xfrm>
            <a:off x="838200" y="1929384"/>
            <a:ext cx="10515600" cy="4251960"/>
          </a:xfrm>
        </p:spPr>
        <p:txBody>
          <a:bodyPr>
            <a:normAutofit/>
          </a:bodyPr>
          <a:lstStyle/>
          <a:p>
            <a:r>
              <a:rPr lang="en-US" sz="2200" dirty="0"/>
              <a:t>Geofence warrant – 3 Step Process</a:t>
            </a:r>
          </a:p>
          <a:p>
            <a:r>
              <a:rPr lang="en-US" sz="2200" dirty="0"/>
              <a:t>592 Google Users included to identify suspects in a robbery</a:t>
            </a:r>
          </a:p>
          <a:p>
            <a:r>
              <a:rPr lang="en-US" sz="2200" dirty="0"/>
              <a:t>Fifth Circuit:  “. . . the most alarming aspect of geofences is the potential for ‘permeating police surveillance.”  </a:t>
            </a:r>
          </a:p>
          <a:p>
            <a:r>
              <a:rPr lang="en-US" sz="2200" dirty="0"/>
              <a:t>Rejected the “opt in” = voluntary disclosure</a:t>
            </a:r>
          </a:p>
          <a:p>
            <a:r>
              <a:rPr lang="en-US" sz="2200" dirty="0"/>
              <a:t>Good faith exception applied</a:t>
            </a:r>
          </a:p>
          <a:p>
            <a:r>
              <a:rPr lang="en-US" sz="2200" dirty="0"/>
              <a:t>Petition for cert. pending</a:t>
            </a:r>
          </a:p>
        </p:txBody>
      </p:sp>
    </p:spTree>
    <p:extLst>
      <p:ext uri="{BB962C8B-B14F-4D97-AF65-F5344CB8AC3E}">
        <p14:creationId xmlns:p14="http://schemas.microsoft.com/office/powerpoint/2010/main" val="389366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BAC3E0-A3BD-08DC-D273-558B41B47E2D}"/>
              </a:ext>
            </a:extLst>
          </p:cNvPr>
          <p:cNvSpPr>
            <a:spLocks noGrp="1"/>
          </p:cNvSpPr>
          <p:nvPr>
            <p:ph type="title"/>
          </p:nvPr>
        </p:nvSpPr>
        <p:spPr>
          <a:xfrm>
            <a:off x="5297762" y="640080"/>
            <a:ext cx="6251110" cy="3566160"/>
          </a:xfrm>
        </p:spPr>
        <p:txBody>
          <a:bodyPr vert="horz" lIns="91440" tIns="45720" rIns="91440" bIns="45720" rtlCol="0" anchor="b">
            <a:normAutofit/>
          </a:bodyPr>
          <a:lstStyle/>
          <a:p>
            <a:r>
              <a:rPr lang="en-US" sz="5400"/>
              <a:t>Voluntary Disclosure and “Opt – In” Function </a:t>
            </a:r>
          </a:p>
        </p:txBody>
      </p:sp>
      <p:pic>
        <p:nvPicPr>
          <p:cNvPr id="4" name="Picture 3">
            <a:extLst>
              <a:ext uri="{FF2B5EF4-FFF2-40B4-BE49-F238E27FC236}">
                <a16:creationId xmlns:a16="http://schemas.microsoft.com/office/drawing/2014/main" id="{3A3C5573-86F7-99F2-8744-4C382812F174}"/>
              </a:ext>
            </a:extLst>
          </p:cNvPr>
          <p:cNvPicPr>
            <a:picLocks noChangeAspect="1"/>
          </p:cNvPicPr>
          <p:nvPr/>
        </p:nvPicPr>
        <p:blipFill>
          <a:blip r:embed="rId2"/>
          <a:srcRect l="26857" r="23057" b="-2"/>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5073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5CAB-3B65-8548-7087-50476F6B408B}"/>
              </a:ext>
            </a:extLst>
          </p:cNvPr>
          <p:cNvSpPr>
            <a:spLocks noGrp="1"/>
          </p:cNvSpPr>
          <p:nvPr>
            <p:ph type="title"/>
          </p:nvPr>
        </p:nvSpPr>
        <p:spPr/>
        <p:txBody>
          <a:bodyPr>
            <a:normAutofit/>
          </a:bodyPr>
          <a:lstStyle/>
          <a:p>
            <a:r>
              <a:rPr lang="en-US" dirty="0"/>
              <a:t>Tower Dump/Tower Extraction Warrants</a:t>
            </a:r>
          </a:p>
        </p:txBody>
      </p:sp>
      <p:sp>
        <p:nvSpPr>
          <p:cNvPr id="4" name="TextBox 3">
            <a:extLst>
              <a:ext uri="{FF2B5EF4-FFF2-40B4-BE49-F238E27FC236}">
                <a16:creationId xmlns:a16="http://schemas.microsoft.com/office/drawing/2014/main" id="{9C6B07E4-5CB0-B97A-157D-EDD7AE7599B7}"/>
              </a:ext>
            </a:extLst>
          </p:cNvPr>
          <p:cNvSpPr txBox="1"/>
          <p:nvPr/>
        </p:nvSpPr>
        <p:spPr>
          <a:xfrm>
            <a:off x="2655105" y="1729306"/>
            <a:ext cx="6095256" cy="2585323"/>
          </a:xfrm>
          <a:prstGeom prst="rect">
            <a:avLst/>
          </a:prstGeom>
          <a:noFill/>
        </p:spPr>
        <p:txBody>
          <a:bodyPr wrap="square">
            <a:spAutoFit/>
          </a:bodyPr>
          <a:lstStyle/>
          <a:p>
            <a:r>
              <a:rPr lang="en-US" dirty="0"/>
              <a:t>“Thus, while the Government's aim is to identify or rule out suspects in the crimes that took place at each location, it is asking the Court to give it access to information about every communication in the covered time and area made by every person, including more detailed location data (beyond the address serviced by a given tower) that the “sector” information will provide.” </a:t>
            </a:r>
            <a:r>
              <a:rPr lang="en-US" i="1" dirty="0"/>
              <a:t>In re Four Applications for </a:t>
            </a:r>
            <a:r>
              <a:rPr lang="en-US" i="1"/>
              <a:t>Search Warrants,</a:t>
            </a:r>
            <a:r>
              <a:rPr lang="en-US"/>
              <a:t> </a:t>
            </a:r>
            <a:r>
              <a:rPr lang="en-US" dirty="0"/>
              <a:t>No. 3:25-CR-38-CWR-ASH, 2025 WL 1792841, at *3 (S.D. Miss. June 27, 2025)</a:t>
            </a:r>
          </a:p>
        </p:txBody>
      </p:sp>
    </p:spTree>
    <p:extLst>
      <p:ext uri="{BB962C8B-B14F-4D97-AF65-F5344CB8AC3E}">
        <p14:creationId xmlns:p14="http://schemas.microsoft.com/office/powerpoint/2010/main" val="1291974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3BCFAC-7E90-1D50-DF47-2052B84F01E9}"/>
              </a:ext>
            </a:extLst>
          </p:cNvPr>
          <p:cNvSpPr>
            <a:spLocks noGrp="1"/>
          </p:cNvSpPr>
          <p:nvPr>
            <p:ph type="title"/>
          </p:nvPr>
        </p:nvSpPr>
        <p:spPr>
          <a:xfrm>
            <a:off x="646771" y="315077"/>
            <a:ext cx="4368602" cy="1956841"/>
          </a:xfrm>
        </p:spPr>
        <p:txBody>
          <a:bodyPr anchor="b">
            <a:normAutofit/>
          </a:bodyPr>
          <a:lstStyle/>
          <a:p>
            <a:r>
              <a:rPr lang="en-US" sz="3600" dirty="0">
                <a:latin typeface="Franklin Gothic Demi Cond" panose="020B0706030402020204" pitchFamily="34" charset="0"/>
              </a:rPr>
              <a:t>Using An Expert </a:t>
            </a:r>
            <a:br>
              <a:rPr lang="en-US" sz="4200" dirty="0">
                <a:latin typeface="Franklin Gothic Demi Cond" panose="020B0706030402020204" pitchFamily="34" charset="0"/>
              </a:rPr>
            </a:br>
            <a:endParaRPr lang="en-US" sz="3100" dirty="0">
              <a:latin typeface="Franklin Gothic Demi Cond" panose="020B0706030402020204" pitchFamily="34" charset="0"/>
            </a:endParaRPr>
          </a:p>
        </p:txBody>
      </p:sp>
      <p:sp>
        <p:nvSpPr>
          <p:cNvPr id="3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ontent Placeholder 8">
            <a:extLst>
              <a:ext uri="{FF2B5EF4-FFF2-40B4-BE49-F238E27FC236}">
                <a16:creationId xmlns:a16="http://schemas.microsoft.com/office/drawing/2014/main" id="{010E4D49-84F5-EE8F-D3EF-7A5C25BB2789}"/>
              </a:ext>
            </a:extLst>
          </p:cNvPr>
          <p:cNvSpPr>
            <a:spLocks noGrp="1"/>
          </p:cNvSpPr>
          <p:nvPr>
            <p:ph idx="1"/>
          </p:nvPr>
        </p:nvSpPr>
        <p:spPr>
          <a:xfrm>
            <a:off x="640080" y="2872899"/>
            <a:ext cx="4243589" cy="3320668"/>
          </a:xfrm>
        </p:spPr>
        <p:txBody>
          <a:bodyPr>
            <a:normAutofit/>
          </a:bodyPr>
          <a:lstStyle/>
          <a:p>
            <a:r>
              <a:rPr lang="en-US" sz="1400" dirty="0">
                <a:latin typeface="Franklin Gothic Demi Cond" panose="020B0706030402020204" pitchFamily="34" charset="0"/>
              </a:rPr>
              <a:t>Illustrate the significance of the intrusion</a:t>
            </a:r>
          </a:p>
          <a:p>
            <a:r>
              <a:rPr lang="en-US" sz="1400" dirty="0">
                <a:latin typeface="Franklin Gothic Demi Cond" panose="020B0706030402020204" pitchFamily="34" charset="0"/>
              </a:rPr>
              <a:t>What could be done with the data</a:t>
            </a:r>
          </a:p>
          <a:p>
            <a:r>
              <a:rPr lang="en-US" sz="1400" dirty="0">
                <a:latin typeface="Franklin Gothic Demi Cond" panose="020B0706030402020204" pitchFamily="34" charset="0"/>
              </a:rPr>
              <a:t>Address “voluntary disclosure”</a:t>
            </a:r>
          </a:p>
          <a:p>
            <a:r>
              <a:rPr lang="en-US" sz="1400" dirty="0">
                <a:latin typeface="Franklin Gothic Demi Cond" panose="020B0706030402020204" pitchFamily="34" charset="0"/>
              </a:rPr>
              <a:t>Encyclopedic and effortlessly compiled</a:t>
            </a:r>
          </a:p>
        </p:txBody>
      </p:sp>
      <p:pic>
        <p:nvPicPr>
          <p:cNvPr id="5" name="Content Placeholder 4">
            <a:extLst>
              <a:ext uri="{FF2B5EF4-FFF2-40B4-BE49-F238E27FC236}">
                <a16:creationId xmlns:a16="http://schemas.microsoft.com/office/drawing/2014/main" id="{1A014C06-4551-0266-F23B-FF9E0A696CA3}"/>
              </a:ext>
            </a:extLst>
          </p:cNvPr>
          <p:cNvPicPr>
            <a:picLocks noChangeAspect="1"/>
          </p:cNvPicPr>
          <p:nvPr/>
        </p:nvPicPr>
        <p:blipFill>
          <a:blip r:embed="rId2"/>
          <a:srcRect l="1352" r="41976"/>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37999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0FCEFB9-1370-4C28-F269-2117BAF846B0}"/>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Challenging Other Forms of Surveillance as Fourth Amendment Searches</a:t>
            </a:r>
          </a:p>
        </p:txBody>
      </p:sp>
      <p:graphicFrame>
        <p:nvGraphicFramePr>
          <p:cNvPr id="5" name="Content Placeholder 2">
            <a:extLst>
              <a:ext uri="{FF2B5EF4-FFF2-40B4-BE49-F238E27FC236}">
                <a16:creationId xmlns:a16="http://schemas.microsoft.com/office/drawing/2014/main" id="{7576C139-A7D7-A175-1DF8-A65214B559CB}"/>
              </a:ext>
            </a:extLst>
          </p:cNvPr>
          <p:cNvGraphicFramePr>
            <a:graphicFrameLocks noGrp="1"/>
          </p:cNvGraphicFramePr>
          <p:nvPr>
            <p:ph idx="1"/>
            <p:extLst>
              <p:ext uri="{D42A27DB-BD31-4B8C-83A1-F6EECF244321}">
                <p14:modId xmlns:p14="http://schemas.microsoft.com/office/powerpoint/2010/main" val="385761995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3870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F34B5F0-29A5-ACC7-577F-FBBA39C0AB0D}"/>
              </a:ext>
            </a:extLst>
          </p:cNvPr>
          <p:cNvSpPr txBox="1"/>
          <p:nvPr/>
        </p:nvSpPr>
        <p:spPr>
          <a:xfrm>
            <a:off x="838200" y="1929384"/>
            <a:ext cx="10515600" cy="4251960"/>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200" i="1" dirty="0"/>
              <a:t>United States v. Spurlock</a:t>
            </a:r>
            <a:r>
              <a:rPr lang="en-US" sz="2200" dirty="0"/>
              <a:t>, 778 F. Supp. 3d 1136, 1141–42 (D. Nev. 2025)</a:t>
            </a:r>
          </a:p>
          <a:p>
            <a:pPr indent="-228600">
              <a:lnSpc>
                <a:spcPct val="90000"/>
              </a:lnSpc>
              <a:spcAft>
                <a:spcPts val="600"/>
              </a:spcAft>
              <a:buFont typeface="Arial" panose="020B0604020202020204" pitchFamily="34" charset="0"/>
              <a:buChar char="•"/>
            </a:pPr>
            <a:r>
              <a:rPr lang="en-US" sz="2200" dirty="0"/>
              <a:t>(Referring to the defense expert): First, she demonstrated that, while Investigator </a:t>
            </a:r>
            <a:r>
              <a:rPr lang="en-US" sz="2200" dirty="0" err="1"/>
              <a:t>Pelichowski</a:t>
            </a:r>
            <a:r>
              <a:rPr lang="en-US" sz="2200" dirty="0"/>
              <a:t> does not appear to have done this in his investigation, from the tower dump records, she was able to determine roughly where the various phones listed in the data were and could plot them on a map if she wanted to.  Second, she determined that after accounting for de-duplication the tower dump records contained records—again, including rough location information—for 1686 unique phones. Third, she clarified that the wireless company users whose phones showed up in the tower dump data did not opt in to sharing their location with their wireless provider, and indeed, could not opt out from appearing in the type of records received in response to warrant 20-SW-56. </a:t>
            </a:r>
          </a:p>
        </p:txBody>
      </p:sp>
    </p:spTree>
    <p:extLst>
      <p:ext uri="{BB962C8B-B14F-4D97-AF65-F5344CB8AC3E}">
        <p14:creationId xmlns:p14="http://schemas.microsoft.com/office/powerpoint/2010/main" val="13882469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708</TotalTime>
  <Words>1295</Words>
  <Application>Microsoft Office PowerPoint</Application>
  <PresentationFormat>Widescreen</PresentationFormat>
  <Paragraphs>64</Paragraphs>
  <Slides>23</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Aptos</vt:lpstr>
      <vt:lpstr>Aptos Display</vt:lpstr>
      <vt:lpstr>Arial</vt:lpstr>
      <vt:lpstr>Calibri</vt:lpstr>
      <vt:lpstr>Franklin Gothic Demi Cond</vt:lpstr>
      <vt:lpstr>Source Sans Pro</vt:lpstr>
      <vt:lpstr>Office Theme</vt:lpstr>
      <vt:lpstr>The Fourth Amendment</vt:lpstr>
      <vt:lpstr>Amendment IV to the United States Constitution </vt:lpstr>
      <vt:lpstr>PowerPoint Presentation</vt:lpstr>
      <vt:lpstr>“…a pervasive and insistent part of daily life”</vt:lpstr>
      <vt:lpstr>Are we really talking about a ‘phone.”</vt:lpstr>
      <vt:lpstr>Olmstead v. United States, 277 U.S. 438, (1928) :    Small wires were inserted along the ordinary telephone wires from the residences of four of the petitioners and those leading from the chief office. The insertions were made without trespass upon any property of the defendants. They were made in the basement of the large office building. The taps from house lines were made in the streets near the houses.</vt:lpstr>
      <vt:lpstr>Katz</vt:lpstr>
      <vt:lpstr>Katz v. United States, 389 U.S. 347, 351 (1967)</vt:lpstr>
      <vt:lpstr>United States v. Miller, 425 U.S. 435 (1976) No legitimate “expectation of privacy” in the contents of the original checks and deposit slips. </vt:lpstr>
      <vt:lpstr>United States v. Knotts, 460 U.S. 276, 103 S.Ct. 1081, 75 L.Ed.2d 55 (1983)</vt:lpstr>
      <vt:lpstr>Kyllo v. United States, 533 U.S. 27, 34, 121 S.Ct. 2038, 150 L.Ed.2d 94 (2001): Use of a thermal imager to detect heat radiating from the side of the defendant's home was a search.</vt:lpstr>
      <vt:lpstr>United States v. Jones, 565 U.S. 400 (2012)  Placing GPS device on car constituted a search in violation of the Fourth Amendment</vt:lpstr>
      <vt:lpstr>Riley v. California, 573 U.S. 373 (2014)</vt:lpstr>
      <vt:lpstr>Knight v. State, 407 So.137 (Miss. 2025) “Private search” exception.</vt:lpstr>
      <vt:lpstr>Carpenter v. United States, 585 U.S. 296 (2018) – Cell Site Location Information</vt:lpstr>
      <vt:lpstr>PowerPoint Presentation</vt:lpstr>
      <vt:lpstr>Geofence Warrants</vt:lpstr>
      <vt:lpstr>United States v. Smith, 110 F.4th 817 (5th Cir. 2024) </vt:lpstr>
      <vt:lpstr>Voluntary Disclosure and “Opt – In” Function </vt:lpstr>
      <vt:lpstr>Tower Dump/Tower Extraction Warrants</vt:lpstr>
      <vt:lpstr>Using An Expert  </vt:lpstr>
      <vt:lpstr>Challenging Other Forms of Surveillance as Fourth Amendment Searches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Omodare Jupiter</dc:creator>
  <cp:lastModifiedBy>Omodare Jupiter</cp:lastModifiedBy>
  <cp:revision>18</cp:revision>
  <dcterms:created xsi:type="dcterms:W3CDTF">2025-09-23T19:45:22Z</dcterms:created>
  <dcterms:modified xsi:type="dcterms:W3CDTF">2025-10-03T17:04:51Z</dcterms:modified>
</cp:coreProperties>
</file>