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1"/>
    <p:sldMasterId id="2147483648" r:id="rId2"/>
    <p:sldMasterId id="2147483706" r:id="rId3"/>
  </p:sldMasterIdLst>
  <p:notesMasterIdLst>
    <p:notesMasterId r:id="rId57"/>
  </p:notesMasterIdLst>
  <p:handoutMasterIdLst>
    <p:handoutMasterId r:id="rId58"/>
  </p:handoutMasterIdLst>
  <p:sldIdLst>
    <p:sldId id="855" r:id="rId4"/>
    <p:sldId id="646" r:id="rId5"/>
    <p:sldId id="668" r:id="rId6"/>
    <p:sldId id="948" r:id="rId7"/>
    <p:sldId id="977" r:id="rId8"/>
    <p:sldId id="963" r:id="rId9"/>
    <p:sldId id="973" r:id="rId10"/>
    <p:sldId id="805" r:id="rId11"/>
    <p:sldId id="804" r:id="rId12"/>
    <p:sldId id="922" r:id="rId13"/>
    <p:sldId id="929" r:id="rId14"/>
    <p:sldId id="926" r:id="rId15"/>
    <p:sldId id="927" r:id="rId16"/>
    <p:sldId id="930" r:id="rId17"/>
    <p:sldId id="806" r:id="rId18"/>
    <p:sldId id="818" r:id="rId19"/>
    <p:sldId id="819" r:id="rId20"/>
    <p:sldId id="856" r:id="rId21"/>
    <p:sldId id="978" r:id="rId22"/>
    <p:sldId id="821" r:id="rId23"/>
    <p:sldId id="807" r:id="rId24"/>
    <p:sldId id="851" r:id="rId25"/>
    <p:sldId id="961" r:id="rId26"/>
    <p:sldId id="822" r:id="rId27"/>
    <p:sldId id="845" r:id="rId28"/>
    <p:sldId id="827" r:id="rId29"/>
    <p:sldId id="962" r:id="rId30"/>
    <p:sldId id="952" r:id="rId31"/>
    <p:sldId id="846" r:id="rId32"/>
    <p:sldId id="823" r:id="rId33"/>
    <p:sldId id="866" r:id="rId34"/>
    <p:sldId id="832" r:id="rId35"/>
    <p:sldId id="859" r:id="rId36"/>
    <p:sldId id="857" r:id="rId37"/>
    <p:sldId id="833" r:id="rId38"/>
    <p:sldId id="860" r:id="rId39"/>
    <p:sldId id="861" r:id="rId40"/>
    <p:sldId id="862" r:id="rId41"/>
    <p:sldId id="951" r:id="rId42"/>
    <p:sldId id="865" r:id="rId43"/>
    <p:sldId id="671" r:id="rId44"/>
    <p:sldId id="979" r:id="rId45"/>
    <p:sldId id="674" r:id="rId46"/>
    <p:sldId id="828" r:id="rId47"/>
    <p:sldId id="677" r:id="rId48"/>
    <p:sldId id="676" r:id="rId49"/>
    <p:sldId id="682" r:id="rId50"/>
    <p:sldId id="679" r:id="rId51"/>
    <p:sldId id="675" r:id="rId52"/>
    <p:sldId id="678" r:id="rId53"/>
    <p:sldId id="681" r:id="rId54"/>
    <p:sldId id="980" r:id="rId55"/>
    <p:sldId id="953" r:id="rId56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34"/>
    <p:restoredTop sz="96316"/>
  </p:normalViewPr>
  <p:slideViewPr>
    <p:cSldViewPr snapToGrid="0" snapToObjects="1">
      <p:cViewPr>
        <p:scale>
          <a:sx n="123" d="100"/>
          <a:sy n="123" d="100"/>
        </p:scale>
        <p:origin x="344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 snapToGrid="0" snapToObjects="1">
      <p:cViewPr varScale="1">
        <p:scale>
          <a:sx n="96" d="100"/>
          <a:sy n="96" d="100"/>
        </p:scale>
        <p:origin x="4240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61" Type="http://schemas.openxmlformats.org/officeDocument/2006/relationships/theme" Target="theme/theme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319107-497D-B07C-5663-4E0DFEE9B2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5177AB-0A24-5FA0-527D-E33A58E2A30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3D3361-BAA9-4F48-9B79-E204CF137298}" type="datetimeFigureOut">
              <a:rPr lang="en-US" smtClean="0"/>
              <a:t>10/3/25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8D8853-BC82-23E0-FA3F-80DF9D91526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734FED-3F75-C859-C976-12A37B42421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AE1734-B58C-F74A-8F3E-A4D0028BD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7725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CBD875E-A40F-8E89-01EF-1AD59F07F5C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06A351-44E8-EC1A-CFB8-4E01206E5D5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F03A57D-87DA-F741-8B00-16F3FD9A2484}" type="datetimeFigureOut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B484305-6457-0A19-5F6B-E921B6FF17A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F39CBF0-FD1E-C98F-9CC6-A28886EEE6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0F7FF2-644E-A0A5-C7CA-20551505732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EE08FC-AA58-DC9F-26F0-BABE85595F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FFB2372-779F-5B4D-BC03-923AE92D96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Image Placeholder 1">
            <a:extLst>
              <a:ext uri="{FF2B5EF4-FFF2-40B4-BE49-F238E27FC236}">
                <a16:creationId xmlns:a16="http://schemas.microsoft.com/office/drawing/2014/main" id="{C6EAC1B7-FA3F-BA83-940F-AF41353F6C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87463" y="114300"/>
            <a:ext cx="4448175" cy="25034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0" name="Notes Placeholder 2">
            <a:extLst>
              <a:ext uri="{FF2B5EF4-FFF2-40B4-BE49-F238E27FC236}">
                <a16:creationId xmlns:a16="http://schemas.microsoft.com/office/drawing/2014/main" id="{BAC1BEC4-2C60-5411-4676-684F08A0BC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43011" name="Slide Number Placeholder 3">
            <a:extLst>
              <a:ext uri="{FF2B5EF4-FFF2-40B4-BE49-F238E27FC236}">
                <a16:creationId xmlns:a16="http://schemas.microsoft.com/office/drawing/2014/main" id="{C0D62864-D34A-01C6-4AF4-3E6D26ECFB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9E77660-D674-814B-9849-074B29737294}" type="slidenum">
              <a:rPr lang="en-US" altLang="en-US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956D9F-6166-4DF3-9862-42FD514906B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291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Where the caseloads allow, public defense should be a mixed system: primarily dedicated public defense offices,10 augmented by additional Public Defense Providers11 to handle overflow and conflict of interest cases.12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FFB2372-779F-5B4D-BC03-923AE92D96D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0038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rule itself doesn’t say anything about only being after indictment. But courts certainly seem to think it’s limited to post-indictment.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E.g. Harris v. Patten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396 So. 3d 1217, 1222 n.5 (Miss. Ct. App. 2024)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7AABD4-44E4-F741-8497-73BBB4AA5C3D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1964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7AABD4-44E4-F741-8497-73BBB4AA5C3D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4614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1A628-166B-4ACE-70F6-66A663CBA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AC0F8A-A710-DD65-A4C8-5F7B8EA12F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8FCC3C-099F-AD13-43CD-B59A6060F0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rule itself doesn’t say anything about only being after indictment. But courts certainly seem to think it’s limited to post-indictment.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E.g. Harris v. Patten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396 So. 3d 1217, 1222 n.5 (Miss. Ct. App. 2024)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0F6532-5AB1-49F0-B7E1-677F98AD19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7AABD4-44E4-F741-8497-73BBB4AA5C3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8737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A clock on a building&#10;&#10;Description automatically generated">
            <a:extLst>
              <a:ext uri="{FF2B5EF4-FFF2-40B4-BE49-F238E27FC236}">
                <a16:creationId xmlns:a16="http://schemas.microsoft.com/office/drawing/2014/main" id="{57CD0A6E-29FE-83C9-859B-64680EA42D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9700" y="-49213"/>
            <a:ext cx="12407900" cy="6956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837477A-6E20-F7D1-B85B-02414E9A3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5195888"/>
            <a:ext cx="1196975" cy="14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394CF696-8D2B-046A-1603-AB5DB8D389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6099175"/>
            <a:ext cx="33305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22363"/>
            <a:ext cx="10972800" cy="2387600"/>
          </a:xfrm>
        </p:spPr>
        <p:txBody>
          <a:bodyPr anchor="b">
            <a:noAutofit/>
          </a:bodyPr>
          <a:lstStyle>
            <a:lvl1pPr algn="ctr">
              <a:defRPr sz="6600" b="1">
                <a:latin typeface="HelveticaNeueLT Std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="1">
                <a:latin typeface="HelveticaNeueLT Std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909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A statue of a person holding scales and sword&#10;&#10;Description automatically generated">
            <a:extLst>
              <a:ext uri="{FF2B5EF4-FFF2-40B4-BE49-F238E27FC236}">
                <a16:creationId xmlns:a16="http://schemas.microsoft.com/office/drawing/2014/main" id="{DB937370-3441-9B3A-8748-32165BEAF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66" b="10834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DC1B90AC-E284-90E8-AC5D-95FCA3F5C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5195888"/>
            <a:ext cx="1196975" cy="14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8C1E9949-3A09-CD94-7612-C66350472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6099175"/>
            <a:ext cx="33305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22363"/>
            <a:ext cx="10972800" cy="2387600"/>
          </a:xfrm>
        </p:spPr>
        <p:txBody>
          <a:bodyPr anchor="b">
            <a:noAutofit/>
          </a:bodyPr>
          <a:lstStyle>
            <a:lvl1pPr algn="ctr">
              <a:defRPr sz="6600" b="1">
                <a:latin typeface="HelveticaNeueLT Std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="1">
                <a:latin typeface="HelveticaNeueLT Std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288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A long hallway with a door and a mirror&#10;&#10;Description automatically generated with medium confidence">
            <a:extLst>
              <a:ext uri="{FF2B5EF4-FFF2-40B4-BE49-F238E27FC236}">
                <a16:creationId xmlns:a16="http://schemas.microsoft.com/office/drawing/2014/main" id="{8FFCE892-A382-CC40-71AB-1D4F511C0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7" b="23828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533E9349-37A3-65D4-8027-78445C699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5195888"/>
            <a:ext cx="1196975" cy="14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C9277046-97CD-B631-6D21-0A3816529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6099175"/>
            <a:ext cx="33305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22363"/>
            <a:ext cx="10972800" cy="2387600"/>
          </a:xfrm>
        </p:spPr>
        <p:txBody>
          <a:bodyPr anchor="b">
            <a:noAutofit/>
          </a:bodyPr>
          <a:lstStyle>
            <a:lvl1pPr algn="ctr">
              <a:defRPr sz="6600" b="1">
                <a:latin typeface="HelveticaNeueLT Std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="1">
                <a:latin typeface="HelveticaNeueLT Std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590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A close-up of a pile of maps&#10;&#10;Description automatically generated">
            <a:extLst>
              <a:ext uri="{FF2B5EF4-FFF2-40B4-BE49-F238E27FC236}">
                <a16:creationId xmlns:a16="http://schemas.microsoft.com/office/drawing/2014/main" id="{F2C2416B-B426-0935-07B8-1E09889C7A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" b="15456"/>
          <a:stretch>
            <a:fillRect/>
          </a:stretch>
        </p:blipFill>
        <p:spPr bwMode="auto">
          <a:xfrm>
            <a:off x="-31750" y="-76200"/>
            <a:ext cx="12298363" cy="701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346AC83-337D-773A-385F-16CA1712B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5195888"/>
            <a:ext cx="1196975" cy="14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420DF980-392D-4AC5-8894-AF80BD6E2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6099175"/>
            <a:ext cx="33305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22363"/>
            <a:ext cx="10972800" cy="2387600"/>
          </a:xfrm>
        </p:spPr>
        <p:txBody>
          <a:bodyPr anchor="b">
            <a:noAutofit/>
          </a:bodyPr>
          <a:lstStyle>
            <a:lvl1pPr algn="ctr">
              <a:defRPr sz="6600" b="1">
                <a:latin typeface="HelveticaNeueLT Std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="1">
                <a:latin typeface="HelveticaNeueLT Std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051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A gavel on top of a stack of papers&#10;&#10;Description automatically generated">
            <a:extLst>
              <a:ext uri="{FF2B5EF4-FFF2-40B4-BE49-F238E27FC236}">
                <a16:creationId xmlns:a16="http://schemas.microsoft.com/office/drawing/2014/main" id="{17B614BD-2EC6-C808-6A72-D321FC519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" t="8998" r="920" b="17383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4530E60F-FE6A-5021-799B-8EF4DD45F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5195888"/>
            <a:ext cx="1196975" cy="14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ACF3B3E3-DD31-42E4-C2A5-5BE9213C0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6099175"/>
            <a:ext cx="33305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22363"/>
            <a:ext cx="10972800" cy="2387600"/>
          </a:xfrm>
        </p:spPr>
        <p:txBody>
          <a:bodyPr anchor="b">
            <a:noAutofit/>
          </a:bodyPr>
          <a:lstStyle>
            <a:lvl1pPr algn="ctr">
              <a:defRPr sz="6600" b="1">
                <a:latin typeface="HelveticaNeueLT Std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="1">
                <a:latin typeface="HelveticaNeueLT Std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400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A close-up of a gate&#10;&#10;Description automatically generated">
            <a:extLst>
              <a:ext uri="{FF2B5EF4-FFF2-40B4-BE49-F238E27FC236}">
                <a16:creationId xmlns:a16="http://schemas.microsoft.com/office/drawing/2014/main" id="{E7264D8D-766A-8338-0683-8C166EC21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" r="983" b="16667"/>
          <a:stretch>
            <a:fillRect/>
          </a:stretch>
        </p:blipFill>
        <p:spPr bwMode="auto">
          <a:xfrm>
            <a:off x="0" y="-76200"/>
            <a:ext cx="12192000" cy="701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EA76132F-F687-80C1-FCA3-8126CF6B7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5195888"/>
            <a:ext cx="1196975" cy="14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D018B673-2C0D-A2A4-1E30-78DA0B395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6099175"/>
            <a:ext cx="33305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22363"/>
            <a:ext cx="10972800" cy="2387600"/>
          </a:xfrm>
        </p:spPr>
        <p:txBody>
          <a:bodyPr anchor="b">
            <a:noAutofit/>
          </a:bodyPr>
          <a:lstStyle>
            <a:lvl1pPr algn="ctr">
              <a:defRPr sz="6600" b="1">
                <a:latin typeface="HelveticaNeueLT Std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="1">
                <a:latin typeface="HelveticaNeueLT Std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257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A large building with columns&#10;&#10;Description automatically generated">
            <a:extLst>
              <a:ext uri="{FF2B5EF4-FFF2-40B4-BE49-F238E27FC236}">
                <a16:creationId xmlns:a16="http://schemas.microsoft.com/office/drawing/2014/main" id="{C89221A7-CDBC-58F6-562D-D4D82921F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41" b="17062"/>
          <a:stretch>
            <a:fillRect/>
          </a:stretch>
        </p:blipFill>
        <p:spPr bwMode="auto">
          <a:xfrm>
            <a:off x="-103188" y="0"/>
            <a:ext cx="12295188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7ACE6916-D557-2A37-B9F6-E43934A1E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5195888"/>
            <a:ext cx="1196975" cy="14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B0D74DD9-D39A-8715-A374-204B14512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6099175"/>
            <a:ext cx="33305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22363"/>
            <a:ext cx="10972800" cy="2387600"/>
          </a:xfrm>
        </p:spPr>
        <p:txBody>
          <a:bodyPr anchor="b">
            <a:noAutofit/>
          </a:bodyPr>
          <a:lstStyle>
            <a:lvl1pPr algn="ctr">
              <a:defRPr sz="6600" b="1">
                <a:latin typeface="HelveticaNeueLT Std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="1">
                <a:latin typeface="HelveticaNeueLT Std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113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United States Supreme Court Building with columns and a fountain&#10;&#10;Description automatically generated">
            <a:extLst>
              <a:ext uri="{FF2B5EF4-FFF2-40B4-BE49-F238E27FC236}">
                <a16:creationId xmlns:a16="http://schemas.microsoft.com/office/drawing/2014/main" id="{C61D8213-51DD-E093-9F9A-3DBE11378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" t="2502" r="194" b="15163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29D4E6E-07AB-96D1-553C-6EEC2D473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5195888"/>
            <a:ext cx="1196975" cy="14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C89441F4-70A8-D0DD-0488-07E69B685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6099175"/>
            <a:ext cx="33305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22363"/>
            <a:ext cx="10972800" cy="2387600"/>
          </a:xfrm>
        </p:spPr>
        <p:txBody>
          <a:bodyPr anchor="b">
            <a:noAutofit/>
          </a:bodyPr>
          <a:lstStyle>
            <a:lvl1pPr algn="ctr">
              <a:defRPr sz="6600" b="1">
                <a:latin typeface="HelveticaNeueLT Std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="1">
                <a:latin typeface="HelveticaNeueLT Std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228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A close-up of a building&#10;&#10;Description automatically generated">
            <a:extLst>
              <a:ext uri="{FF2B5EF4-FFF2-40B4-BE49-F238E27FC236}">
                <a16:creationId xmlns:a16="http://schemas.microsoft.com/office/drawing/2014/main" id="{8BAC73C2-D58D-3B18-29DF-D56A5DEF5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5" t="2678" r="1785" b="16965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2DDB4D5-8099-FB64-F13F-B8C2503E2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5195888"/>
            <a:ext cx="1196975" cy="14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950C4694-7CCD-E0BA-E6B6-DBF6C1ADE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6099175"/>
            <a:ext cx="33305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22363"/>
            <a:ext cx="10972800" cy="2387600"/>
          </a:xfrm>
        </p:spPr>
        <p:txBody>
          <a:bodyPr anchor="b">
            <a:noAutofit/>
          </a:bodyPr>
          <a:lstStyle>
            <a:lvl1pPr algn="ctr">
              <a:defRPr sz="6600" b="1">
                <a:latin typeface="HelveticaNeueLT Std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="1">
                <a:latin typeface="HelveticaNeueLT Std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30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A building with columns and a dome&#10;&#10;Description automatically generated">
            <a:extLst>
              <a:ext uri="{FF2B5EF4-FFF2-40B4-BE49-F238E27FC236}">
                <a16:creationId xmlns:a16="http://schemas.microsoft.com/office/drawing/2014/main" id="{BC2E5839-2C15-F220-5C2B-8573E7E7D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9" b="8342"/>
          <a:stretch>
            <a:fillRect/>
          </a:stretch>
        </p:blipFill>
        <p:spPr bwMode="auto">
          <a:xfrm>
            <a:off x="-76200" y="-152400"/>
            <a:ext cx="12355513" cy="739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3FBEDDB9-C5A3-F21F-ABFA-B15915F7F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5195888"/>
            <a:ext cx="1196975" cy="14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FE0C11F8-0D9E-34D6-4258-4FA031EBE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6099175"/>
            <a:ext cx="33305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22363"/>
            <a:ext cx="10972800" cy="2387600"/>
          </a:xfrm>
        </p:spPr>
        <p:txBody>
          <a:bodyPr anchor="b">
            <a:noAutofit/>
          </a:bodyPr>
          <a:lstStyle>
            <a:lvl1pPr algn="ctr">
              <a:defRPr sz="6600" b="1">
                <a:latin typeface="HelveticaNeueLT Std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="1">
                <a:latin typeface="HelveticaNeueLT Std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730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A person holding a piece of paper&#10;&#10;Description automatically generated">
            <a:extLst>
              <a:ext uri="{FF2B5EF4-FFF2-40B4-BE49-F238E27FC236}">
                <a16:creationId xmlns:a16="http://schemas.microsoft.com/office/drawing/2014/main" id="{14D23443-3599-AD7B-5F9D-1B20DFA4E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B91CE62-52E4-ED3E-08D2-375793A9F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5195888"/>
            <a:ext cx="1196975" cy="14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1B2C9844-2675-5C6E-968B-421C6ED0D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6099175"/>
            <a:ext cx="33305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22363"/>
            <a:ext cx="10972800" cy="2387600"/>
          </a:xfrm>
        </p:spPr>
        <p:txBody>
          <a:bodyPr anchor="b">
            <a:noAutofit/>
          </a:bodyPr>
          <a:lstStyle>
            <a:lvl1pPr algn="ctr">
              <a:defRPr sz="6600" b="1">
                <a:latin typeface="HelveticaNeueLT Std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="1">
                <a:latin typeface="HelveticaNeueLT Std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387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8" descr="A group of people sitting around a table&#10;&#10;Description automatically generated">
            <a:extLst>
              <a:ext uri="{FF2B5EF4-FFF2-40B4-BE49-F238E27FC236}">
                <a16:creationId xmlns:a16="http://schemas.microsoft.com/office/drawing/2014/main" id="{75D10A26-32B4-2B03-BAA3-5D92D4343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E3F5AB70-7218-4F0A-BB39-C874869E68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5195888"/>
            <a:ext cx="1196975" cy="14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E057C71A-ED0F-869D-19CC-89D7F3EF3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6099175"/>
            <a:ext cx="33305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22363"/>
            <a:ext cx="10972800" cy="2387600"/>
          </a:xfrm>
        </p:spPr>
        <p:txBody>
          <a:bodyPr anchor="b">
            <a:noAutofit/>
          </a:bodyPr>
          <a:lstStyle>
            <a:lvl1pPr algn="ctr">
              <a:defRPr sz="6600" b="1">
                <a:latin typeface="HelveticaNeueLT Std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="1">
                <a:latin typeface="HelveticaNeueLT Std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663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A person standing next to a person&#10;&#10;Description automatically generated">
            <a:extLst>
              <a:ext uri="{FF2B5EF4-FFF2-40B4-BE49-F238E27FC236}">
                <a16:creationId xmlns:a16="http://schemas.microsoft.com/office/drawing/2014/main" id="{DE565CBB-6AE3-E6F7-0224-42B297CA9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C6BFE060-E9BA-EE0C-46D1-3E2155828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5195888"/>
            <a:ext cx="1196975" cy="14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518CDB49-FD02-41D5-0D74-C38963674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6099175"/>
            <a:ext cx="33305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22363"/>
            <a:ext cx="10972800" cy="2387600"/>
          </a:xfrm>
        </p:spPr>
        <p:txBody>
          <a:bodyPr anchor="b">
            <a:noAutofit/>
          </a:bodyPr>
          <a:lstStyle>
            <a:lvl1pPr algn="ctr">
              <a:defRPr sz="6600" b="1">
                <a:latin typeface="HelveticaNeueLT Std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="1">
                <a:latin typeface="HelveticaNeueLT Std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8337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375D187-A3D2-09D5-35C9-48F31C3A3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48C85B-44DD-8746-9913-BB281E8568EB}" type="datetimeFigureOut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87BF5A3-9A24-DB50-D39F-E3895E5FE5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226A90-FFF5-C445-9360-5710FBEE81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3319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42547C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CC0391-0B52-D79B-CF3E-412913B4D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64478-7855-5B47-8905-EA5854CE6FFD}" type="datetimeFigureOut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C7AEE66-A5CF-43CA-819F-BF8D64CC69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C8893-85C7-1044-90E6-CEBC24A97A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2643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- Separa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A789CA7-D016-B7F5-31E7-C56F0BF9DE88}"/>
              </a:ext>
            </a:extLst>
          </p:cNvPr>
          <p:cNvCxnSpPr>
            <a:cxnSpLocks/>
          </p:cNvCxnSpPr>
          <p:nvPr/>
        </p:nvCxnSpPr>
        <p:spPr>
          <a:xfrm>
            <a:off x="6096000" y="2360613"/>
            <a:ext cx="0" cy="3200400"/>
          </a:xfrm>
          <a:prstGeom prst="line">
            <a:avLst/>
          </a:prstGeom>
          <a:ln w="34925">
            <a:solidFill>
              <a:srgbClr val="3E4E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3803" y="1634590"/>
            <a:ext cx="5745997" cy="4652921"/>
          </a:xfrm>
        </p:spPr>
        <p:txBody>
          <a:bodyPr/>
          <a:lstStyle>
            <a:lvl1pPr>
              <a:defRPr>
                <a:solidFill>
                  <a:srgbClr val="42547C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634590"/>
            <a:ext cx="5745997" cy="4652921"/>
          </a:xfrm>
        </p:spPr>
        <p:txBody>
          <a:bodyPr/>
          <a:lstStyle>
            <a:lvl1pPr>
              <a:defRPr>
                <a:solidFill>
                  <a:srgbClr val="42547C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0CF2F646-F676-AFFD-BD97-69B05B415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6ECC7F-2311-7B42-BFD7-E01052CA1C61}" type="datetimeFigureOut">
              <a:rPr lang="en-US"/>
              <a:pPr>
                <a:defRPr/>
              </a:pPr>
              <a:t>10/3/25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A931A6-985C-505A-2A61-F6E47BD423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5545D-15A2-FE4D-96ED-F6D55D60AA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3436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Titles - Separa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ECDEA9B-82C2-B29A-568A-88BC76E3C727}"/>
              </a:ext>
            </a:extLst>
          </p:cNvPr>
          <p:cNvCxnSpPr>
            <a:cxnSpLocks/>
          </p:cNvCxnSpPr>
          <p:nvPr/>
        </p:nvCxnSpPr>
        <p:spPr>
          <a:xfrm>
            <a:off x="6096000" y="2795588"/>
            <a:ext cx="0" cy="3200400"/>
          </a:xfrm>
          <a:prstGeom prst="line">
            <a:avLst/>
          </a:prstGeom>
          <a:ln w="34925">
            <a:solidFill>
              <a:srgbClr val="3E4E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3803" y="2505076"/>
            <a:ext cx="5742432" cy="3782436"/>
          </a:xfrm>
        </p:spPr>
        <p:txBody>
          <a:bodyPr/>
          <a:lstStyle>
            <a:lvl1pPr>
              <a:defRPr>
                <a:solidFill>
                  <a:srgbClr val="42547C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2505076"/>
            <a:ext cx="5745997" cy="3782436"/>
          </a:xfrm>
        </p:spPr>
        <p:txBody>
          <a:bodyPr/>
          <a:lstStyle>
            <a:lvl1pPr>
              <a:defRPr>
                <a:solidFill>
                  <a:srgbClr val="42547C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270250" y="1681163"/>
            <a:ext cx="5745985" cy="823912"/>
          </a:xfrm>
        </p:spPr>
        <p:txBody>
          <a:bodyPr anchor="ctr"/>
          <a:lstStyle>
            <a:lvl1pPr marL="0" indent="0" algn="ctr">
              <a:buNone/>
              <a:defRPr sz="3600" b="1" i="0">
                <a:solidFill>
                  <a:srgbClr val="3E4E5D"/>
                </a:solidFill>
                <a:latin typeface="HelveticaNeueLT Std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199" y="1681163"/>
            <a:ext cx="5745985" cy="823912"/>
          </a:xfrm>
        </p:spPr>
        <p:txBody>
          <a:bodyPr anchor="ctr"/>
          <a:lstStyle>
            <a:lvl1pPr marL="0" indent="0" algn="ctr">
              <a:buNone/>
              <a:defRPr sz="3600" b="1" i="0">
                <a:solidFill>
                  <a:srgbClr val="3E4E5D"/>
                </a:solidFill>
                <a:latin typeface="HelveticaNeueLT Std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205E1A93-2DDA-8B6F-961C-53E2CA25508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B85BC-E291-DB49-A1A9-36807C2F07C6}" type="datetimeFigureOut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9A6828-312B-A815-0611-F3E1D6D4330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46B50-2D77-1344-B623-042792F889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1831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3803" y="1634590"/>
            <a:ext cx="5745997" cy="4652921"/>
          </a:xfrm>
        </p:spPr>
        <p:txBody>
          <a:bodyPr/>
          <a:lstStyle>
            <a:lvl1pPr>
              <a:defRPr>
                <a:solidFill>
                  <a:srgbClr val="42547C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634590"/>
            <a:ext cx="5745997" cy="4652921"/>
          </a:xfrm>
        </p:spPr>
        <p:txBody>
          <a:bodyPr/>
          <a:lstStyle>
            <a:lvl1pPr>
              <a:defRPr>
                <a:solidFill>
                  <a:srgbClr val="42547C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CEF960F-F2F7-9E35-A7F4-504F8821C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12553C-7875-7C44-8BD7-425B90B1C7BA}" type="datetimeFigureOut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28DBFC-FD5D-5FE0-F192-447D56C58F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66D07-968A-F34A-A60F-E0F7EA2C70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3788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3803" y="2505076"/>
            <a:ext cx="5742432" cy="3782436"/>
          </a:xfrm>
        </p:spPr>
        <p:txBody>
          <a:bodyPr/>
          <a:lstStyle>
            <a:lvl1pPr>
              <a:defRPr>
                <a:solidFill>
                  <a:srgbClr val="42547C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2505076"/>
            <a:ext cx="5745997" cy="3782436"/>
          </a:xfrm>
        </p:spPr>
        <p:txBody>
          <a:bodyPr/>
          <a:lstStyle>
            <a:lvl1pPr>
              <a:defRPr>
                <a:solidFill>
                  <a:srgbClr val="42547C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270250" y="1681163"/>
            <a:ext cx="5745985" cy="823912"/>
          </a:xfrm>
        </p:spPr>
        <p:txBody>
          <a:bodyPr anchor="ctr"/>
          <a:lstStyle>
            <a:lvl1pPr marL="0" indent="0" algn="ctr">
              <a:buNone/>
              <a:defRPr sz="3600" b="1" i="0">
                <a:solidFill>
                  <a:srgbClr val="3E4E5D"/>
                </a:solidFill>
                <a:latin typeface="HelveticaNeueLT Std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199" y="1681163"/>
            <a:ext cx="5745985" cy="823912"/>
          </a:xfrm>
        </p:spPr>
        <p:txBody>
          <a:bodyPr anchor="ctr"/>
          <a:lstStyle>
            <a:lvl1pPr marL="0" indent="0" algn="ctr">
              <a:buNone/>
              <a:defRPr sz="3600" b="1" i="0">
                <a:solidFill>
                  <a:srgbClr val="3E4E5D"/>
                </a:solidFill>
                <a:latin typeface="HelveticaNeueLT Std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EF0486A-04C8-16E1-1FBB-0F5686BFE1E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1A1D98-E67A-F94C-8F15-43BDCE235CFB}" type="datetimeFigureOut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C16E1E-766E-213D-3229-C58E21CE286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40D3B-A977-9A42-86C6-C6B2BB13FD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3623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- Separa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E6AEDE-0D88-A84D-EC4E-95AADA75C047}"/>
              </a:ext>
            </a:extLst>
          </p:cNvPr>
          <p:cNvCxnSpPr>
            <a:cxnSpLocks/>
          </p:cNvCxnSpPr>
          <p:nvPr/>
        </p:nvCxnSpPr>
        <p:spPr>
          <a:xfrm>
            <a:off x="4094163" y="2360613"/>
            <a:ext cx="0" cy="3200400"/>
          </a:xfrm>
          <a:prstGeom prst="line">
            <a:avLst/>
          </a:prstGeom>
          <a:ln w="34925">
            <a:solidFill>
              <a:srgbClr val="3E4E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2572B8A-AE20-FEAF-DB77-15F841EB0324}"/>
              </a:ext>
            </a:extLst>
          </p:cNvPr>
          <p:cNvCxnSpPr>
            <a:cxnSpLocks/>
          </p:cNvCxnSpPr>
          <p:nvPr/>
        </p:nvCxnSpPr>
        <p:spPr>
          <a:xfrm>
            <a:off x="8097838" y="2360613"/>
            <a:ext cx="0" cy="3200400"/>
          </a:xfrm>
          <a:prstGeom prst="line">
            <a:avLst/>
          </a:prstGeom>
          <a:ln w="34925">
            <a:solidFill>
              <a:srgbClr val="3E4E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3804" y="1634590"/>
            <a:ext cx="3658926" cy="4652921"/>
          </a:xfrm>
        </p:spPr>
        <p:txBody>
          <a:bodyPr/>
          <a:lstStyle>
            <a:lvl1pPr>
              <a:defRPr>
                <a:solidFill>
                  <a:srgbClr val="42547C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6536" y="1634590"/>
            <a:ext cx="3658927" cy="4652921"/>
          </a:xfrm>
        </p:spPr>
        <p:txBody>
          <a:bodyPr/>
          <a:lstStyle>
            <a:lvl1pPr>
              <a:defRPr>
                <a:solidFill>
                  <a:srgbClr val="42547C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59269" y="1634589"/>
            <a:ext cx="3658927" cy="4652921"/>
          </a:xfrm>
        </p:spPr>
        <p:txBody>
          <a:bodyPr/>
          <a:lstStyle>
            <a:lvl1pPr>
              <a:defRPr>
                <a:solidFill>
                  <a:srgbClr val="42547C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396A6CF5-189E-07F0-DB0B-71F772CE8F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0AD61-8C71-8B46-94A8-72A8A4B28FFA}" type="datetimeFigureOut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D2516969-6584-BDBD-0F4E-544F3B17EE4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798C58-41E1-3642-8192-A84900B76F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9002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with Titles - Separa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507F516-BDEF-E3AD-53EC-22D5348608C8}"/>
              </a:ext>
            </a:extLst>
          </p:cNvPr>
          <p:cNvCxnSpPr>
            <a:cxnSpLocks/>
          </p:cNvCxnSpPr>
          <p:nvPr/>
        </p:nvCxnSpPr>
        <p:spPr>
          <a:xfrm>
            <a:off x="4094163" y="2795588"/>
            <a:ext cx="0" cy="3200400"/>
          </a:xfrm>
          <a:prstGeom prst="line">
            <a:avLst/>
          </a:prstGeom>
          <a:ln w="34925">
            <a:solidFill>
              <a:srgbClr val="3E4E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6EDE365-8D4F-9CB1-87B3-B5C38C7529BC}"/>
              </a:ext>
            </a:extLst>
          </p:cNvPr>
          <p:cNvCxnSpPr>
            <a:cxnSpLocks/>
          </p:cNvCxnSpPr>
          <p:nvPr/>
        </p:nvCxnSpPr>
        <p:spPr>
          <a:xfrm>
            <a:off x="8097838" y="2795588"/>
            <a:ext cx="0" cy="3200400"/>
          </a:xfrm>
          <a:prstGeom prst="line">
            <a:avLst/>
          </a:prstGeom>
          <a:ln w="34925">
            <a:solidFill>
              <a:srgbClr val="3E4E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3804" y="2505076"/>
            <a:ext cx="3658926" cy="3782436"/>
          </a:xfrm>
        </p:spPr>
        <p:txBody>
          <a:bodyPr/>
          <a:lstStyle>
            <a:lvl1pPr>
              <a:defRPr>
                <a:solidFill>
                  <a:srgbClr val="42547C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6536" y="2505076"/>
            <a:ext cx="3658927" cy="3782436"/>
          </a:xfrm>
        </p:spPr>
        <p:txBody>
          <a:bodyPr/>
          <a:lstStyle>
            <a:lvl1pPr>
              <a:defRPr>
                <a:solidFill>
                  <a:srgbClr val="42547C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59269" y="2505075"/>
            <a:ext cx="3658927" cy="3782436"/>
          </a:xfrm>
        </p:spPr>
        <p:txBody>
          <a:bodyPr/>
          <a:lstStyle>
            <a:lvl1pPr>
              <a:defRPr>
                <a:solidFill>
                  <a:srgbClr val="42547C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4"/>
          </p:nvPr>
        </p:nvSpPr>
        <p:spPr>
          <a:xfrm>
            <a:off x="275130" y="1681163"/>
            <a:ext cx="3657600" cy="823912"/>
          </a:xfrm>
        </p:spPr>
        <p:txBody>
          <a:bodyPr anchor="ctr"/>
          <a:lstStyle>
            <a:lvl1pPr marL="0" indent="0" algn="ctr">
              <a:buNone/>
              <a:defRPr sz="3600" b="1" i="0">
                <a:solidFill>
                  <a:srgbClr val="3E4E5D"/>
                </a:solidFill>
                <a:latin typeface="HelveticaNeueLT Std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5"/>
          </p:nvPr>
        </p:nvSpPr>
        <p:spPr>
          <a:xfrm>
            <a:off x="4267863" y="1681163"/>
            <a:ext cx="3657600" cy="823912"/>
          </a:xfrm>
        </p:spPr>
        <p:txBody>
          <a:bodyPr anchor="ctr"/>
          <a:lstStyle>
            <a:lvl1pPr marL="0" indent="0" algn="ctr">
              <a:buNone/>
              <a:defRPr sz="3600" b="1" i="0">
                <a:solidFill>
                  <a:srgbClr val="3E4E5D"/>
                </a:solidFill>
                <a:latin typeface="HelveticaNeueLT Std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6"/>
          </p:nvPr>
        </p:nvSpPr>
        <p:spPr>
          <a:xfrm>
            <a:off x="8260596" y="1681163"/>
            <a:ext cx="3657600" cy="823912"/>
          </a:xfrm>
        </p:spPr>
        <p:txBody>
          <a:bodyPr anchor="ctr"/>
          <a:lstStyle>
            <a:lvl1pPr marL="0" indent="0" algn="ctr">
              <a:buNone/>
              <a:defRPr sz="3600" b="1" i="0">
                <a:solidFill>
                  <a:srgbClr val="3E4E5D"/>
                </a:solidFill>
                <a:latin typeface="HelveticaNeueLT Std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E41900F6-D2F6-462D-A652-C7043F0747EF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99B21-5656-B140-9BF3-FF8BD12104B8}" type="datetimeFigureOut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01EF1E4B-F7C8-BE5C-358F-84E848FE691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A90A1-1161-CF46-88D0-A33C0442DC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019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3804" y="1634590"/>
            <a:ext cx="3658926" cy="4652921"/>
          </a:xfrm>
        </p:spPr>
        <p:txBody>
          <a:bodyPr/>
          <a:lstStyle>
            <a:lvl1pPr>
              <a:defRPr>
                <a:solidFill>
                  <a:srgbClr val="42547C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6536" y="1634590"/>
            <a:ext cx="3658927" cy="4652921"/>
          </a:xfrm>
        </p:spPr>
        <p:txBody>
          <a:bodyPr/>
          <a:lstStyle>
            <a:lvl1pPr>
              <a:defRPr>
                <a:solidFill>
                  <a:srgbClr val="42547C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59269" y="1634589"/>
            <a:ext cx="3658927" cy="4652921"/>
          </a:xfrm>
        </p:spPr>
        <p:txBody>
          <a:bodyPr/>
          <a:lstStyle>
            <a:lvl1pPr>
              <a:defRPr>
                <a:solidFill>
                  <a:srgbClr val="42547C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FF2DF2E-DEA7-1F9B-C9FD-59A723FE545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2725E-4EC1-7842-9E0B-55CCBC0EF38E}" type="datetimeFigureOut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503FB-36E2-0C9B-B27C-C7A5D05CA94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DCCCB6-AB83-B94B-92DF-50BC4149B9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7320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3804" y="2505076"/>
            <a:ext cx="3658926" cy="3782436"/>
          </a:xfrm>
        </p:spPr>
        <p:txBody>
          <a:bodyPr/>
          <a:lstStyle>
            <a:lvl1pPr>
              <a:defRPr>
                <a:solidFill>
                  <a:srgbClr val="42547C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6536" y="2505076"/>
            <a:ext cx="3658927" cy="3782436"/>
          </a:xfrm>
        </p:spPr>
        <p:txBody>
          <a:bodyPr/>
          <a:lstStyle>
            <a:lvl1pPr>
              <a:defRPr>
                <a:solidFill>
                  <a:srgbClr val="42547C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59269" y="2505075"/>
            <a:ext cx="3658927" cy="3782436"/>
          </a:xfrm>
        </p:spPr>
        <p:txBody>
          <a:bodyPr/>
          <a:lstStyle>
            <a:lvl1pPr>
              <a:defRPr>
                <a:solidFill>
                  <a:srgbClr val="42547C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4"/>
          </p:nvPr>
        </p:nvSpPr>
        <p:spPr>
          <a:xfrm>
            <a:off x="275130" y="1681163"/>
            <a:ext cx="3657600" cy="823912"/>
          </a:xfrm>
        </p:spPr>
        <p:txBody>
          <a:bodyPr anchor="ctr"/>
          <a:lstStyle>
            <a:lvl1pPr marL="0" indent="0" algn="ctr">
              <a:buNone/>
              <a:defRPr sz="3600" b="1" i="0">
                <a:solidFill>
                  <a:srgbClr val="3E4E5D"/>
                </a:solidFill>
                <a:latin typeface="HelveticaNeueLT Std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5"/>
          </p:nvPr>
        </p:nvSpPr>
        <p:spPr>
          <a:xfrm>
            <a:off x="4267863" y="1681163"/>
            <a:ext cx="3657600" cy="823912"/>
          </a:xfrm>
        </p:spPr>
        <p:txBody>
          <a:bodyPr anchor="ctr"/>
          <a:lstStyle>
            <a:lvl1pPr marL="0" indent="0" algn="ctr">
              <a:buNone/>
              <a:defRPr sz="3600" b="1" i="0">
                <a:solidFill>
                  <a:srgbClr val="3E4E5D"/>
                </a:solidFill>
                <a:latin typeface="HelveticaNeueLT Std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6"/>
          </p:nvPr>
        </p:nvSpPr>
        <p:spPr>
          <a:xfrm>
            <a:off x="8260596" y="1681163"/>
            <a:ext cx="3657600" cy="823912"/>
          </a:xfrm>
        </p:spPr>
        <p:txBody>
          <a:bodyPr anchor="ctr"/>
          <a:lstStyle>
            <a:lvl1pPr marL="0" indent="0" algn="ctr">
              <a:buNone/>
              <a:defRPr sz="3600" b="1" i="0">
                <a:solidFill>
                  <a:srgbClr val="3E4E5D"/>
                </a:solidFill>
                <a:latin typeface="HelveticaNeueLT Std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F1C6BB9-08DA-7A04-360F-4B1E7D8D03E4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0E42A-FC01-F545-93D6-BD94DE1F496B}" type="datetimeFigureOut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D85BC-9CA7-2A7B-3B95-54CAE348EB7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21069-B4AD-414C-A249-A7A008FC90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3492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273051" y="1595438"/>
            <a:ext cx="4309110" cy="4709109"/>
          </a:xfrm>
        </p:spPr>
        <p:txBody>
          <a:bodyPr/>
          <a:lstStyle>
            <a:lvl1pPr>
              <a:defRPr>
                <a:solidFill>
                  <a:srgbClr val="42547C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4728411" y="1595437"/>
            <a:ext cx="7189785" cy="4709110"/>
          </a:xfrm>
        </p:spPr>
        <p:txBody>
          <a:bodyPr/>
          <a:lstStyle>
            <a:lvl1pPr indent="-320040">
              <a:defRPr>
                <a:solidFill>
                  <a:srgbClr val="42547C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9560D2-F0DF-2194-3391-C0F4F505322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B20B9-9E91-9246-AB91-3AC131B87F82}" type="datetimeFigureOut">
              <a:rPr lang="en-US"/>
              <a:pPr>
                <a:defRPr/>
              </a:pPr>
              <a:t>10/3/25</a:t>
            </a:fld>
            <a:endParaRPr lang="en-US" dirty="0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8FFD8B6F-AD03-CF11-27A9-8BBF5DB0DB0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7F253-7C9B-8C4A-83F6-1A97E99316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5520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7609086" y="1595437"/>
            <a:ext cx="4309110" cy="4709110"/>
          </a:xfrm>
        </p:spPr>
        <p:txBody>
          <a:bodyPr/>
          <a:lstStyle>
            <a:lvl1pPr>
              <a:defRPr>
                <a:solidFill>
                  <a:srgbClr val="42547C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273050" y="1595437"/>
            <a:ext cx="7189785" cy="4709110"/>
          </a:xfrm>
        </p:spPr>
        <p:txBody>
          <a:bodyPr/>
          <a:lstStyle>
            <a:lvl1pPr indent="-320040">
              <a:defRPr>
                <a:solidFill>
                  <a:srgbClr val="42547C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F9DEEA-85F9-694E-CD32-9E6CF883BF4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8689B-0EE9-6D4B-BDA1-B39E6C643AF3}" type="datetimeFigureOut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A6CFF6B5-1DED-E792-E094-1FABC511768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C8356-575A-0C4F-8335-E0C5F74CE2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5733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58413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Sidebar Hall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A large hall with a door and a mirror&#10;&#10;Description automatically generated with medium confidence">
            <a:extLst>
              <a:ext uri="{FF2B5EF4-FFF2-40B4-BE49-F238E27FC236}">
                <a16:creationId xmlns:a16="http://schemas.microsoft.com/office/drawing/2014/main" id="{3F11AC98-9989-D25A-FD61-12F17ADF3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63"/>
            <a:ext cx="2484437" cy="69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8">
            <a:extLst>
              <a:ext uri="{FF2B5EF4-FFF2-40B4-BE49-F238E27FC236}">
                <a16:creationId xmlns:a16="http://schemas.microsoft.com/office/drawing/2014/main" id="{A65A04B6-C685-43AA-5D59-8F59207814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825" y="212725"/>
            <a:ext cx="18161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  <a:latin typeface="HelveticaNeueLT Std" panose="020B0604020202020204" pitchFamily="34" charset="77"/>
              </a:rPr>
              <a:t>Mapping Justice Strategies</a:t>
            </a:r>
          </a:p>
        </p:txBody>
      </p:sp>
      <p:pic>
        <p:nvPicPr>
          <p:cNvPr id="4" name="Picture 9">
            <a:extLst>
              <a:ext uri="{FF2B5EF4-FFF2-40B4-BE49-F238E27FC236}">
                <a16:creationId xmlns:a16="http://schemas.microsoft.com/office/drawing/2014/main" id="{4F2BB15E-1B9D-37CF-FA2C-D7250CADA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5973763"/>
            <a:ext cx="619125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1311132"/>
      </p:ext>
    </p:extLst>
  </p:cSld>
  <p:clrMapOvr>
    <a:masterClrMapping/>
  </p:clrMapOvr>
  <p:transition spd="slow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2_Sidebar Bui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A close up of a building&#10;&#10;Description automatically generated">
            <a:extLst>
              <a:ext uri="{FF2B5EF4-FFF2-40B4-BE49-F238E27FC236}">
                <a16:creationId xmlns:a16="http://schemas.microsoft.com/office/drawing/2014/main" id="{77AC3EEB-9FFD-C5CE-A431-7438ADA58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463"/>
            <a:ext cx="2470150" cy="6892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8">
            <a:extLst>
              <a:ext uri="{FF2B5EF4-FFF2-40B4-BE49-F238E27FC236}">
                <a16:creationId xmlns:a16="http://schemas.microsoft.com/office/drawing/2014/main" id="{BF8B4CC2-484B-2018-5C95-9B53FD5FC4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825" y="212725"/>
            <a:ext cx="18161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  <a:latin typeface="HelveticaNeueLT Std" panose="020B0604020202020204" pitchFamily="34" charset="77"/>
              </a:rPr>
              <a:t>Getting</a:t>
            </a:r>
            <a:br>
              <a:rPr lang="en-US" altLang="en-US" sz="2000" b="1">
                <a:solidFill>
                  <a:schemeClr val="bg1"/>
                </a:solidFill>
                <a:latin typeface="HelveticaNeueLT Std" panose="020B0604020202020204" pitchFamily="34" charset="77"/>
              </a:rPr>
            </a:br>
            <a:r>
              <a:rPr lang="en-US" altLang="en-US" sz="2000" b="1">
                <a:solidFill>
                  <a:schemeClr val="bg1"/>
                </a:solidFill>
                <a:latin typeface="HelveticaNeueLT Std" panose="020B0604020202020204" pitchFamily="34" charset="77"/>
              </a:rPr>
              <a:t>Magistration</a:t>
            </a:r>
          </a:p>
          <a:p>
            <a:pPr eaLnBrk="1" hangingPunct="1"/>
            <a:r>
              <a:rPr lang="en-US" altLang="en-US" sz="2000" b="1">
                <a:solidFill>
                  <a:schemeClr val="bg1"/>
                </a:solidFill>
                <a:latin typeface="HelveticaNeueLT Std" panose="020B0604020202020204" pitchFamily="34" charset="77"/>
              </a:rPr>
              <a:t>Right</a:t>
            </a:r>
          </a:p>
        </p:txBody>
      </p:sp>
      <p:pic>
        <p:nvPicPr>
          <p:cNvPr id="4" name="Picture 9">
            <a:extLst>
              <a:ext uri="{FF2B5EF4-FFF2-40B4-BE49-F238E27FC236}">
                <a16:creationId xmlns:a16="http://schemas.microsoft.com/office/drawing/2014/main" id="{64C0FC08-51DC-EFBC-901C-D800C76BE6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5973763"/>
            <a:ext cx="619125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3347494"/>
      </p:ext>
    </p:extLst>
  </p:cSld>
  <p:clrMapOvr>
    <a:masterClrMapping/>
  </p:clrMapOvr>
  <p:transition spd="slow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Sidebar Bui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A close up of a building&#10;&#10;Description automatically generated">
            <a:extLst>
              <a:ext uri="{FF2B5EF4-FFF2-40B4-BE49-F238E27FC236}">
                <a16:creationId xmlns:a16="http://schemas.microsoft.com/office/drawing/2014/main" id="{19E403C2-78A7-51C0-BCA2-D88AC21888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463"/>
            <a:ext cx="2470150" cy="6892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8">
            <a:extLst>
              <a:ext uri="{FF2B5EF4-FFF2-40B4-BE49-F238E27FC236}">
                <a16:creationId xmlns:a16="http://schemas.microsoft.com/office/drawing/2014/main" id="{3F480D34-E877-0A95-B053-AFC2EBE08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825" y="212725"/>
            <a:ext cx="21320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  <a:latin typeface="HelveticaNeueLT Std" panose="020B0604020202020204" pitchFamily="34" charset="77"/>
              </a:rPr>
              <a:t>Stats, Stories, and Change at</a:t>
            </a:r>
            <a:br>
              <a:rPr lang="en-US" altLang="en-US" sz="2000" b="1">
                <a:solidFill>
                  <a:schemeClr val="bg1"/>
                </a:solidFill>
                <a:latin typeface="HelveticaNeueLT Std" panose="020B0604020202020204" pitchFamily="34" charset="77"/>
              </a:rPr>
            </a:br>
            <a:r>
              <a:rPr lang="en-US" altLang="en-US" sz="2000" b="1">
                <a:solidFill>
                  <a:schemeClr val="bg1"/>
                </a:solidFill>
                <a:latin typeface="HelveticaNeueLT Std" panose="020B0604020202020204" pitchFamily="34" charset="77"/>
              </a:rPr>
              <a:t>Deason Center</a:t>
            </a:r>
          </a:p>
        </p:txBody>
      </p:sp>
      <p:pic>
        <p:nvPicPr>
          <p:cNvPr id="4" name="Picture 9">
            <a:extLst>
              <a:ext uri="{FF2B5EF4-FFF2-40B4-BE49-F238E27FC236}">
                <a16:creationId xmlns:a16="http://schemas.microsoft.com/office/drawing/2014/main" id="{656B1C6D-0BA7-7683-448D-A47A19627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5973763"/>
            <a:ext cx="619125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3158252"/>
      </p:ext>
    </p:extLst>
  </p:cSld>
  <p:clrMapOvr>
    <a:masterClrMapping/>
  </p:clrMapOvr>
  <p:transition spd="slow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A close-up of a gate&#10;&#10;Description automatically generated">
            <a:extLst>
              <a:ext uri="{FF2B5EF4-FFF2-40B4-BE49-F238E27FC236}">
                <a16:creationId xmlns:a16="http://schemas.microsoft.com/office/drawing/2014/main" id="{E7264D8D-766A-8338-0683-8C166EC21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" r="983" b="16667"/>
          <a:stretch>
            <a:fillRect/>
          </a:stretch>
        </p:blipFill>
        <p:spPr bwMode="auto">
          <a:xfrm>
            <a:off x="0" y="-76200"/>
            <a:ext cx="12192000" cy="701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EA76132F-F687-80C1-FCA3-8126CF6B7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5195888"/>
            <a:ext cx="1196975" cy="14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D018B673-2C0D-A2A4-1E30-78DA0B395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6099175"/>
            <a:ext cx="33305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22363"/>
            <a:ext cx="10972800" cy="2387600"/>
          </a:xfrm>
        </p:spPr>
        <p:txBody>
          <a:bodyPr anchor="b">
            <a:noAutofit/>
          </a:bodyPr>
          <a:lstStyle>
            <a:lvl1pPr algn="ctr">
              <a:defRPr sz="6600" b="1">
                <a:latin typeface="HelveticaNeueLT Std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="1">
                <a:latin typeface="HelveticaNeueLT Std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5788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A building with a clock tower&#10;&#10;Description automatically generated">
            <a:extLst>
              <a:ext uri="{FF2B5EF4-FFF2-40B4-BE49-F238E27FC236}">
                <a16:creationId xmlns:a16="http://schemas.microsoft.com/office/drawing/2014/main" id="{941907CA-6333-1F0A-0C85-D6407CDD6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74" b="11188"/>
          <a:stretch>
            <a:fillRect/>
          </a:stretch>
        </p:blipFill>
        <p:spPr bwMode="auto">
          <a:xfrm>
            <a:off x="0" y="-76200"/>
            <a:ext cx="12226925" cy="701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B6F78357-05A3-3AA3-B509-284377714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5195888"/>
            <a:ext cx="1196975" cy="14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53DCD074-A1DC-6ECF-8E76-CA13BA4C0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6099175"/>
            <a:ext cx="33305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22363"/>
            <a:ext cx="10972800" cy="2387600"/>
          </a:xfrm>
        </p:spPr>
        <p:txBody>
          <a:bodyPr anchor="b">
            <a:noAutofit/>
          </a:bodyPr>
          <a:lstStyle>
            <a:lvl1pPr algn="ctr">
              <a:defRPr sz="6600" b="1">
                <a:latin typeface="HelveticaNeueLT Std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="1">
                <a:latin typeface="HelveticaNeueLT Std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99052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A close-up of a fence&#10;&#10;Description automatically generated">
            <a:extLst>
              <a:ext uri="{FF2B5EF4-FFF2-40B4-BE49-F238E27FC236}">
                <a16:creationId xmlns:a16="http://schemas.microsoft.com/office/drawing/2014/main" id="{28307CDC-83E7-955B-A926-22E252EED2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" t="9175" r="970" b="8257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2A45DECF-AD78-F33C-7AE6-F7BFC830E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5195888"/>
            <a:ext cx="1196975" cy="14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23D1ACB0-E2EF-64EB-A1B3-6DCCE9D13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6099175"/>
            <a:ext cx="33305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22363"/>
            <a:ext cx="10972800" cy="2387600"/>
          </a:xfrm>
        </p:spPr>
        <p:txBody>
          <a:bodyPr anchor="b">
            <a:noAutofit/>
          </a:bodyPr>
          <a:lstStyle>
            <a:lvl1pPr algn="ctr">
              <a:defRPr sz="6600" b="1">
                <a:latin typeface="HelveticaNeueLT Std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HelveticaNeueLT Std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618513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A long shot of a road&#10;&#10;Description automatically generated">
            <a:extLst>
              <a:ext uri="{FF2B5EF4-FFF2-40B4-BE49-F238E27FC236}">
                <a16:creationId xmlns:a16="http://schemas.microsoft.com/office/drawing/2014/main" id="{6108FCAB-233E-C944-0B03-0BF7C06D0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" b="14104"/>
          <a:stretch>
            <a:fillRect/>
          </a:stretch>
        </p:blipFill>
        <p:spPr bwMode="auto">
          <a:xfrm>
            <a:off x="-36513" y="-76200"/>
            <a:ext cx="12296776" cy="701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E62C7290-78EE-8D72-4CE7-16FFA3E1B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5195888"/>
            <a:ext cx="1196975" cy="14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758C6000-D3AE-153B-07DD-ED3D61A41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6099175"/>
            <a:ext cx="33305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22363"/>
            <a:ext cx="10972800" cy="2387600"/>
          </a:xfrm>
        </p:spPr>
        <p:txBody>
          <a:bodyPr anchor="b">
            <a:noAutofit/>
          </a:bodyPr>
          <a:lstStyle>
            <a:lvl1pPr algn="ctr">
              <a:defRPr sz="6600" b="1">
                <a:latin typeface="HelveticaNeueLT Std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HelveticaNeueLT Std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967337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E843456-4430-32D9-1E49-55A9DB5C8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157E7-9034-6B46-BF13-7706798241D3}" type="datetimeFigureOut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07A9FA3-01D1-DC9B-C40E-826B5371AC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B47DB-6401-5E4D-B6EB-77ED04D5FB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9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607C4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B44481-EFE1-8790-C860-750360FB5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2F9C6-E5EF-3D46-AEBA-2EC626F820D8}" type="datetimeFigureOut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F20B962-0093-FEDD-7082-811F80B3E2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028A9-D2AA-D34D-B01E-10433CE109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0769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- Separa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D5857CC-D343-920B-C01B-42EAA914B50A}"/>
              </a:ext>
            </a:extLst>
          </p:cNvPr>
          <p:cNvCxnSpPr>
            <a:cxnSpLocks/>
          </p:cNvCxnSpPr>
          <p:nvPr/>
        </p:nvCxnSpPr>
        <p:spPr>
          <a:xfrm>
            <a:off x="6096000" y="2360613"/>
            <a:ext cx="0" cy="3200400"/>
          </a:xfrm>
          <a:prstGeom prst="line">
            <a:avLst/>
          </a:prstGeom>
          <a:ln w="34925">
            <a:solidFill>
              <a:srgbClr val="3E4E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3803" y="1634590"/>
            <a:ext cx="5745997" cy="4652921"/>
          </a:xfrm>
        </p:spPr>
        <p:txBody>
          <a:bodyPr/>
          <a:lstStyle>
            <a:lvl1pPr>
              <a:defRPr>
                <a:solidFill>
                  <a:srgbClr val="607C4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634590"/>
            <a:ext cx="5745997" cy="4652921"/>
          </a:xfrm>
        </p:spPr>
        <p:txBody>
          <a:bodyPr/>
          <a:lstStyle>
            <a:lvl1pPr>
              <a:defRPr>
                <a:solidFill>
                  <a:srgbClr val="607C4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82790D61-4992-358A-D043-8271E4733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BF7D0-8684-6543-B468-290068366CF2}" type="datetimeFigureOut">
              <a:rPr lang="en-US"/>
              <a:pPr>
                <a:defRPr/>
              </a:pPr>
              <a:t>10/3/25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608CB-DCF7-3AB1-B607-1420E59FAA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B412E5-A60E-254C-936A-7B9100A22C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50067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Titles - Separa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C5BD5C6-E049-3F20-45B3-DE6DB87523CD}"/>
              </a:ext>
            </a:extLst>
          </p:cNvPr>
          <p:cNvCxnSpPr>
            <a:cxnSpLocks/>
          </p:cNvCxnSpPr>
          <p:nvPr/>
        </p:nvCxnSpPr>
        <p:spPr>
          <a:xfrm>
            <a:off x="6096000" y="2795588"/>
            <a:ext cx="0" cy="3200400"/>
          </a:xfrm>
          <a:prstGeom prst="line">
            <a:avLst/>
          </a:prstGeom>
          <a:ln w="34925">
            <a:solidFill>
              <a:srgbClr val="3E4E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3803" y="2505076"/>
            <a:ext cx="5742432" cy="3782436"/>
          </a:xfrm>
        </p:spPr>
        <p:txBody>
          <a:bodyPr/>
          <a:lstStyle>
            <a:lvl1pPr>
              <a:defRPr>
                <a:solidFill>
                  <a:srgbClr val="607C4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2505076"/>
            <a:ext cx="5745997" cy="3782436"/>
          </a:xfrm>
        </p:spPr>
        <p:txBody>
          <a:bodyPr/>
          <a:lstStyle>
            <a:lvl1pPr>
              <a:defRPr>
                <a:solidFill>
                  <a:srgbClr val="607C4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270250" y="1681163"/>
            <a:ext cx="5745985" cy="823912"/>
          </a:xfrm>
        </p:spPr>
        <p:txBody>
          <a:bodyPr anchor="ctr"/>
          <a:lstStyle>
            <a:lvl1pPr marL="0" indent="0" algn="ctr">
              <a:buNone/>
              <a:defRPr sz="3600" b="1" i="0">
                <a:solidFill>
                  <a:srgbClr val="3E4E5D"/>
                </a:solidFill>
                <a:latin typeface="HelveticaNeueLT Std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199" y="1681163"/>
            <a:ext cx="5745985" cy="823912"/>
          </a:xfrm>
        </p:spPr>
        <p:txBody>
          <a:bodyPr anchor="ctr"/>
          <a:lstStyle>
            <a:lvl1pPr marL="0" indent="0" algn="ctr">
              <a:buNone/>
              <a:defRPr sz="3600" b="1" i="0">
                <a:solidFill>
                  <a:srgbClr val="3E4E5D"/>
                </a:solidFill>
                <a:latin typeface="HelveticaNeueLT Std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84138A3D-F06E-14F5-9533-4A95A553E8E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0352E-4CF3-4841-A64D-379EF7627595}" type="datetimeFigureOut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2E980D-E8A1-4407-5D1B-996FF7B211E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9C5AF-0998-ED41-98D2-E2FAE51583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72854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3803" y="1634590"/>
            <a:ext cx="5745997" cy="4652921"/>
          </a:xfrm>
        </p:spPr>
        <p:txBody>
          <a:bodyPr/>
          <a:lstStyle>
            <a:lvl1pPr>
              <a:defRPr>
                <a:solidFill>
                  <a:srgbClr val="607C4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634590"/>
            <a:ext cx="5745997" cy="4652921"/>
          </a:xfrm>
        </p:spPr>
        <p:txBody>
          <a:bodyPr/>
          <a:lstStyle>
            <a:lvl1pPr>
              <a:defRPr>
                <a:solidFill>
                  <a:srgbClr val="607C4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0848C0F-790F-0936-C75B-765630587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7010A6-6C41-3941-964C-DC2D13AAAB20}" type="datetimeFigureOut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D41882-F247-3DA3-BA72-E71CE560C9B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F77189-AA0F-5843-91C6-2A1B8CE542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51757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3803" y="2505076"/>
            <a:ext cx="5742432" cy="3782436"/>
          </a:xfrm>
        </p:spPr>
        <p:txBody>
          <a:bodyPr/>
          <a:lstStyle>
            <a:lvl1pPr>
              <a:defRPr>
                <a:solidFill>
                  <a:srgbClr val="607C4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2505076"/>
            <a:ext cx="5745997" cy="3782436"/>
          </a:xfrm>
        </p:spPr>
        <p:txBody>
          <a:bodyPr/>
          <a:lstStyle>
            <a:lvl1pPr>
              <a:defRPr>
                <a:solidFill>
                  <a:srgbClr val="607C4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270250" y="1681163"/>
            <a:ext cx="5745985" cy="823912"/>
          </a:xfrm>
        </p:spPr>
        <p:txBody>
          <a:bodyPr anchor="ctr"/>
          <a:lstStyle>
            <a:lvl1pPr marL="0" indent="0" algn="ctr">
              <a:buNone/>
              <a:defRPr sz="3600" b="1" i="0">
                <a:solidFill>
                  <a:srgbClr val="3E4E5D"/>
                </a:solidFill>
                <a:latin typeface="HelveticaNeueLT Std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199" y="1681163"/>
            <a:ext cx="5745985" cy="823912"/>
          </a:xfrm>
        </p:spPr>
        <p:txBody>
          <a:bodyPr anchor="ctr"/>
          <a:lstStyle>
            <a:lvl1pPr marL="0" indent="0" algn="ctr">
              <a:buNone/>
              <a:defRPr sz="3600" b="1" i="0">
                <a:solidFill>
                  <a:srgbClr val="3E4E5D"/>
                </a:solidFill>
                <a:latin typeface="HelveticaNeueLT Std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9141878-3E66-3906-5BD7-3994B603039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4ECE6-620B-9943-BC5E-3680959C686F}" type="datetimeFigureOut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EC1925-F2DF-633A-846B-78A58C8614C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5D2DE-48C0-D240-96BD-D40D1092C0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4001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- Separa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84CED75-C9E5-44C6-7200-D12D0BA9803B}"/>
              </a:ext>
            </a:extLst>
          </p:cNvPr>
          <p:cNvCxnSpPr>
            <a:cxnSpLocks/>
          </p:cNvCxnSpPr>
          <p:nvPr/>
        </p:nvCxnSpPr>
        <p:spPr>
          <a:xfrm>
            <a:off x="4094163" y="2360613"/>
            <a:ext cx="0" cy="3200400"/>
          </a:xfrm>
          <a:prstGeom prst="line">
            <a:avLst/>
          </a:prstGeom>
          <a:ln w="34925">
            <a:solidFill>
              <a:srgbClr val="3E4E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AC6AA42-72D8-0F3E-60A7-3F296A71364D}"/>
              </a:ext>
            </a:extLst>
          </p:cNvPr>
          <p:cNvCxnSpPr>
            <a:cxnSpLocks/>
          </p:cNvCxnSpPr>
          <p:nvPr/>
        </p:nvCxnSpPr>
        <p:spPr>
          <a:xfrm>
            <a:off x="8097838" y="2360613"/>
            <a:ext cx="0" cy="3200400"/>
          </a:xfrm>
          <a:prstGeom prst="line">
            <a:avLst/>
          </a:prstGeom>
          <a:ln w="34925">
            <a:solidFill>
              <a:srgbClr val="3E4E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3804" y="1634590"/>
            <a:ext cx="3658926" cy="4652921"/>
          </a:xfrm>
        </p:spPr>
        <p:txBody>
          <a:bodyPr/>
          <a:lstStyle>
            <a:lvl1pPr>
              <a:defRPr>
                <a:solidFill>
                  <a:srgbClr val="607C4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6536" y="1634590"/>
            <a:ext cx="3658927" cy="4652921"/>
          </a:xfrm>
        </p:spPr>
        <p:txBody>
          <a:bodyPr/>
          <a:lstStyle>
            <a:lvl1pPr>
              <a:defRPr>
                <a:solidFill>
                  <a:srgbClr val="607C4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59269" y="1634589"/>
            <a:ext cx="3658927" cy="4652921"/>
          </a:xfrm>
        </p:spPr>
        <p:txBody>
          <a:bodyPr/>
          <a:lstStyle>
            <a:lvl1pPr>
              <a:defRPr>
                <a:solidFill>
                  <a:srgbClr val="607C4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1E9242AB-647E-689A-B691-A488DB088EB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AF3E9-0457-354C-B132-CC8EC1A75E38}" type="datetimeFigureOut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929AE56-74E7-E8EC-FCBE-91528FD703D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DFBBF-9777-9844-AF02-D084F6383B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2870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with Titles - Separa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F0C1660-4879-CAA9-1265-2636C1809A8F}"/>
              </a:ext>
            </a:extLst>
          </p:cNvPr>
          <p:cNvCxnSpPr>
            <a:cxnSpLocks/>
          </p:cNvCxnSpPr>
          <p:nvPr/>
        </p:nvCxnSpPr>
        <p:spPr>
          <a:xfrm>
            <a:off x="4094163" y="2795588"/>
            <a:ext cx="0" cy="3200400"/>
          </a:xfrm>
          <a:prstGeom prst="line">
            <a:avLst/>
          </a:prstGeom>
          <a:ln w="34925">
            <a:solidFill>
              <a:srgbClr val="3E4E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F9869A9-E5CB-63B6-90D9-0A077DA11DCA}"/>
              </a:ext>
            </a:extLst>
          </p:cNvPr>
          <p:cNvCxnSpPr>
            <a:cxnSpLocks/>
          </p:cNvCxnSpPr>
          <p:nvPr/>
        </p:nvCxnSpPr>
        <p:spPr>
          <a:xfrm>
            <a:off x="8097838" y="2795588"/>
            <a:ext cx="0" cy="3200400"/>
          </a:xfrm>
          <a:prstGeom prst="line">
            <a:avLst/>
          </a:prstGeom>
          <a:ln w="34925">
            <a:solidFill>
              <a:srgbClr val="3E4E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3804" y="2505076"/>
            <a:ext cx="3658926" cy="3782436"/>
          </a:xfrm>
        </p:spPr>
        <p:txBody>
          <a:bodyPr/>
          <a:lstStyle>
            <a:lvl1pPr>
              <a:defRPr>
                <a:solidFill>
                  <a:srgbClr val="607C4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6536" y="2505076"/>
            <a:ext cx="3658927" cy="3782436"/>
          </a:xfrm>
        </p:spPr>
        <p:txBody>
          <a:bodyPr/>
          <a:lstStyle>
            <a:lvl1pPr>
              <a:defRPr>
                <a:solidFill>
                  <a:srgbClr val="607C4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59269" y="2505075"/>
            <a:ext cx="3658927" cy="3782436"/>
          </a:xfrm>
        </p:spPr>
        <p:txBody>
          <a:bodyPr/>
          <a:lstStyle>
            <a:lvl1pPr>
              <a:defRPr>
                <a:solidFill>
                  <a:srgbClr val="607C4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4"/>
          </p:nvPr>
        </p:nvSpPr>
        <p:spPr>
          <a:xfrm>
            <a:off x="275130" y="1681163"/>
            <a:ext cx="3657600" cy="823912"/>
          </a:xfrm>
        </p:spPr>
        <p:txBody>
          <a:bodyPr anchor="ctr"/>
          <a:lstStyle>
            <a:lvl1pPr marL="0" indent="0" algn="ctr">
              <a:buNone/>
              <a:defRPr sz="3600" b="1" i="0">
                <a:solidFill>
                  <a:srgbClr val="607C43"/>
                </a:solidFill>
                <a:latin typeface="HelveticaNeueLT Std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5"/>
          </p:nvPr>
        </p:nvSpPr>
        <p:spPr>
          <a:xfrm>
            <a:off x="4267863" y="1681163"/>
            <a:ext cx="3657600" cy="823912"/>
          </a:xfrm>
        </p:spPr>
        <p:txBody>
          <a:bodyPr anchor="ctr"/>
          <a:lstStyle>
            <a:lvl1pPr marL="0" indent="0" algn="ctr">
              <a:buNone/>
              <a:defRPr sz="3600" b="1" i="0">
                <a:solidFill>
                  <a:srgbClr val="607C43"/>
                </a:solidFill>
                <a:latin typeface="HelveticaNeueLT Std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6"/>
          </p:nvPr>
        </p:nvSpPr>
        <p:spPr>
          <a:xfrm>
            <a:off x="8260596" y="1681163"/>
            <a:ext cx="3657600" cy="823912"/>
          </a:xfrm>
        </p:spPr>
        <p:txBody>
          <a:bodyPr anchor="ctr"/>
          <a:lstStyle>
            <a:lvl1pPr marL="0" indent="0" algn="ctr">
              <a:buNone/>
              <a:defRPr sz="3600" b="1" i="0">
                <a:solidFill>
                  <a:srgbClr val="607C43"/>
                </a:solidFill>
                <a:latin typeface="HelveticaNeueLT Std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44F184FF-B136-352F-D6D1-F47CD26535E3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AC381-944C-5B4B-A3CD-912ADAE197CE}" type="datetimeFigureOut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D6DB2EA5-5675-6D1F-617A-7F2C8AFEF55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99B02-6EB7-0547-A6A5-7E98A1ACE4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9163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3804" y="1634590"/>
            <a:ext cx="3658926" cy="4652921"/>
          </a:xfrm>
        </p:spPr>
        <p:txBody>
          <a:bodyPr/>
          <a:lstStyle>
            <a:lvl1pPr>
              <a:defRPr>
                <a:solidFill>
                  <a:srgbClr val="607C4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6536" y="1634590"/>
            <a:ext cx="3658927" cy="4652921"/>
          </a:xfrm>
        </p:spPr>
        <p:txBody>
          <a:bodyPr/>
          <a:lstStyle>
            <a:lvl1pPr>
              <a:defRPr>
                <a:solidFill>
                  <a:srgbClr val="607C4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59269" y="1634589"/>
            <a:ext cx="3658927" cy="4652921"/>
          </a:xfrm>
        </p:spPr>
        <p:txBody>
          <a:bodyPr/>
          <a:lstStyle>
            <a:lvl1pPr>
              <a:defRPr>
                <a:solidFill>
                  <a:srgbClr val="607C4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21B2454-E695-1BBE-FC3C-C8B3907DC97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D8B1A-6D77-2F46-81B6-9541877CA771}" type="datetimeFigureOut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51D591-FE93-093B-DFE5-BF62B162337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FBAC20-F5CF-6E41-83AA-56D9BA5C2D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6149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3804" y="2505076"/>
            <a:ext cx="3658926" cy="3782436"/>
          </a:xfrm>
        </p:spPr>
        <p:txBody>
          <a:bodyPr/>
          <a:lstStyle>
            <a:lvl1pPr>
              <a:defRPr>
                <a:solidFill>
                  <a:srgbClr val="607C4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6536" y="2505076"/>
            <a:ext cx="3658927" cy="3782436"/>
          </a:xfrm>
        </p:spPr>
        <p:txBody>
          <a:bodyPr/>
          <a:lstStyle>
            <a:lvl1pPr>
              <a:defRPr>
                <a:solidFill>
                  <a:srgbClr val="607C4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59269" y="2505075"/>
            <a:ext cx="3658927" cy="3782436"/>
          </a:xfrm>
        </p:spPr>
        <p:txBody>
          <a:bodyPr/>
          <a:lstStyle>
            <a:lvl1pPr>
              <a:defRPr>
                <a:solidFill>
                  <a:srgbClr val="607C4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4"/>
          </p:nvPr>
        </p:nvSpPr>
        <p:spPr>
          <a:xfrm>
            <a:off x="275130" y="1681163"/>
            <a:ext cx="3657600" cy="823912"/>
          </a:xfrm>
        </p:spPr>
        <p:txBody>
          <a:bodyPr anchor="ctr"/>
          <a:lstStyle>
            <a:lvl1pPr marL="0" indent="0" algn="ctr">
              <a:buNone/>
              <a:defRPr sz="3600" b="1" i="0">
                <a:solidFill>
                  <a:srgbClr val="607C43"/>
                </a:solidFill>
                <a:latin typeface="HelveticaNeueLT Std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5"/>
          </p:nvPr>
        </p:nvSpPr>
        <p:spPr>
          <a:xfrm>
            <a:off x="4267863" y="1681163"/>
            <a:ext cx="3657600" cy="823912"/>
          </a:xfrm>
        </p:spPr>
        <p:txBody>
          <a:bodyPr anchor="ctr"/>
          <a:lstStyle>
            <a:lvl1pPr marL="0" indent="0" algn="ctr">
              <a:buNone/>
              <a:defRPr sz="3600" b="1" i="0">
                <a:solidFill>
                  <a:srgbClr val="607C43"/>
                </a:solidFill>
                <a:latin typeface="HelveticaNeueLT Std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6"/>
          </p:nvPr>
        </p:nvSpPr>
        <p:spPr>
          <a:xfrm>
            <a:off x="8260596" y="1681163"/>
            <a:ext cx="3657600" cy="823912"/>
          </a:xfrm>
        </p:spPr>
        <p:txBody>
          <a:bodyPr anchor="ctr"/>
          <a:lstStyle>
            <a:lvl1pPr marL="0" indent="0" algn="ctr">
              <a:buNone/>
              <a:defRPr sz="3600" b="1" i="0">
                <a:solidFill>
                  <a:srgbClr val="607C43"/>
                </a:solidFill>
                <a:latin typeface="HelveticaNeueLT Std" panose="020B0604020202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B944842-DBB7-1ADC-F35A-208EEB5945A0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16A71E-B725-9A48-A034-39B541F5CBC0}" type="datetimeFigureOut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408F68-DA9C-C2A3-EB45-413B7869809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08298C-845C-4D46-B437-6E3B5A2C5F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88369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273051" y="1595438"/>
            <a:ext cx="4309110" cy="4709109"/>
          </a:xfrm>
        </p:spPr>
        <p:txBody>
          <a:bodyPr/>
          <a:lstStyle>
            <a:lvl1pPr>
              <a:defRPr>
                <a:solidFill>
                  <a:srgbClr val="607C4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4728411" y="1595437"/>
            <a:ext cx="7189785" cy="4709110"/>
          </a:xfrm>
        </p:spPr>
        <p:txBody>
          <a:bodyPr/>
          <a:lstStyle>
            <a:lvl1pPr indent="-320040">
              <a:defRPr>
                <a:solidFill>
                  <a:srgbClr val="607C4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DD6BD5-62D5-FDE7-1A72-4DFF6166B0E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90769-0935-E641-8CA1-535062ADC2AD}" type="datetimeFigureOut">
              <a:rPr lang="en-US"/>
              <a:pPr>
                <a:defRPr/>
              </a:pPr>
              <a:t>10/3/25</a:t>
            </a:fld>
            <a:endParaRPr lang="en-US" dirty="0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CA14E8AA-AD6A-98D4-4795-737392310A0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1BD86-6192-BA43-A3C6-3EE10BC2A7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63482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7609086" y="1595437"/>
            <a:ext cx="4309110" cy="4709110"/>
          </a:xfrm>
        </p:spPr>
        <p:txBody>
          <a:bodyPr/>
          <a:lstStyle>
            <a:lvl1pPr>
              <a:defRPr>
                <a:solidFill>
                  <a:srgbClr val="607C4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273050" y="1595437"/>
            <a:ext cx="7189785" cy="4709110"/>
          </a:xfrm>
        </p:spPr>
        <p:txBody>
          <a:bodyPr/>
          <a:lstStyle>
            <a:lvl1pPr indent="-320040">
              <a:defRPr>
                <a:solidFill>
                  <a:srgbClr val="607C4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15C791-61B6-4DA6-169C-C2BE73BEA02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D67937-B218-9C4F-8462-0E7F33DBAF42}" type="datetimeFigureOut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FF598EFE-7B88-0D16-1DD0-B2B05AC3C92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5F603-44F4-D842-A8CC-1B0EDCC431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44446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0817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21" Type="http://schemas.openxmlformats.org/officeDocument/2006/relationships/image" Target="../media/image18.jpeg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image" Target="../media/image16.png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image" Target="../media/image22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19" Type="http://schemas.openxmlformats.org/officeDocument/2006/relationships/image" Target="../media/image17.png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495467"/>
            </a:gs>
            <a:gs pos="50000">
              <a:srgbClr val="25374F"/>
            </a:gs>
            <a:gs pos="100000">
              <a:srgbClr val="051F37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2818CEA6-0567-B50E-2DCE-F48A387EAD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6B05FE3E-4297-5733-F2A0-FC4DE42B0D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BF7A47-0E49-7073-F5C7-41D05D1EE8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1388762-038D-904A-BF2B-C47BFBA706B9}" type="datetimeFigureOut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1C0E8-66CE-A5D4-BE05-A7D2E88C22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05BD56-D6B3-360A-7FA6-74A446A50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3B2B84B-6E47-2C49-855E-5BAE88CD21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HelveticaNeueLT Std" panose="020B0604020202020204" pitchFamily="34" charset="0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HelveticaNeueLT Std" panose="020B0604020202020204" pitchFamily="34" charset="77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HelveticaNeueLT Std" panose="020B0604020202020204" pitchFamily="34" charset="77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HelveticaNeueLT Std" panose="020B0604020202020204" pitchFamily="34" charset="77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HelveticaNeueLT Std" panose="020B0604020202020204" pitchFamily="34" charset="77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HelveticaNeueLT Std" panose="020B0604020202020204" pitchFamily="34" charset="77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HelveticaNeueLT Std" panose="020B0604020202020204" pitchFamily="34" charset="77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HelveticaNeueLT Std" panose="020B0604020202020204" pitchFamily="34" charset="77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HelveticaNeueLT Std" panose="020B0604020202020204" pitchFamily="34" charset="77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>
            <a:extLst>
              <a:ext uri="{FF2B5EF4-FFF2-40B4-BE49-F238E27FC236}">
                <a16:creationId xmlns:a16="http://schemas.microsoft.com/office/drawing/2014/main" id="{C840ED37-64C1-6426-B5A5-AEBC581AA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itle Placeholder 1">
            <a:extLst>
              <a:ext uri="{FF2B5EF4-FFF2-40B4-BE49-F238E27FC236}">
                <a16:creationId xmlns:a16="http://schemas.microsoft.com/office/drawing/2014/main" id="{0951A388-DDFA-4E4A-8302-8140522974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41275"/>
            <a:ext cx="1083945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2" name="Text Placeholder 2">
            <a:extLst>
              <a:ext uri="{FF2B5EF4-FFF2-40B4-BE49-F238E27FC236}">
                <a16:creationId xmlns:a16="http://schemas.microsoft.com/office/drawing/2014/main" id="{D0B56743-08BF-B243-2579-9283F35E0E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73050" y="1635125"/>
            <a:ext cx="11645900" cy="465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AED33-DAB9-BFC9-D6E7-4FA32EBAC6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3050" y="639286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chemeClr val="tx1">
                    <a:tint val="75000"/>
                  </a:schemeClr>
                </a:solidFill>
                <a:latin typeface="HelveticaNeueLT Std Lt" panose="020B0403020202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>
              <a:defRPr/>
            </a:pPr>
            <a:fld id="{B048437B-F3CE-9747-A8BC-A82D50A440F2}" type="datetimeFigureOut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1971C9-F48C-33ED-100A-2C3EE6FB4F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5750" y="639286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chemeClr val="tx1">
                    <a:tint val="75000"/>
                  </a:schemeClr>
                </a:solidFill>
                <a:latin typeface="HelveticaNeueLT Std Lt" panose="020B0403020202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>
              <a:defRPr/>
            </a:pPr>
            <a:fld id="{4CCDEC3C-38DD-E14C-87F4-8198C03865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282A5E2-0F1B-758B-3D8F-47A14E2D0E6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1385550" y="179388"/>
            <a:ext cx="612775" cy="733425"/>
          </a:xfrm>
          <a:prstGeom prst="rect">
            <a:avLst/>
          </a:prstGeom>
        </p:spPr>
      </p:pic>
      <p:pic>
        <p:nvPicPr>
          <p:cNvPr id="2056" name="Picture 4">
            <a:extLst>
              <a:ext uri="{FF2B5EF4-FFF2-40B4-BE49-F238E27FC236}">
                <a16:creationId xmlns:a16="http://schemas.microsoft.com/office/drawing/2014/main" id="{9BE64CEC-DA9D-7D3E-0B54-51BBF34DD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800" y="6438900"/>
            <a:ext cx="26924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84" r:id="rId3"/>
    <p:sldLayoutId id="2147483785" r:id="rId4"/>
    <p:sldLayoutId id="2147483761" r:id="rId5"/>
    <p:sldLayoutId id="2147483762" r:id="rId6"/>
    <p:sldLayoutId id="2147483786" r:id="rId7"/>
    <p:sldLayoutId id="2147483787" r:id="rId8"/>
    <p:sldLayoutId id="2147483763" r:id="rId9"/>
    <p:sldLayoutId id="2147483764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  <p:sldLayoutId id="2147483804" r:id="rId17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000" b="1" kern="1200">
          <a:solidFill>
            <a:schemeClr val="bg1"/>
          </a:solidFill>
          <a:latin typeface="HelveticaNeueLT Std" panose="020B0604020202020204" pitchFamily="34" charset="0"/>
          <a:ea typeface="Helvetica Neue" panose="02000503000000020004" pitchFamily="2" charset="0"/>
          <a:cs typeface="Helvetica Neue" panose="02000503000000020004" pitchFamily="2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HelveticaNeueLT Std" panose="020B0604020202020204" pitchFamily="34" charset="77"/>
          <a:ea typeface="Helvetica Neue" panose="02000503000000020004" pitchFamily="2" charset="0"/>
          <a:cs typeface="Helvetica Neue" panose="02000503000000020004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HelveticaNeueLT Std" panose="020B0604020202020204" pitchFamily="34" charset="77"/>
          <a:ea typeface="Helvetica Neue" panose="02000503000000020004" pitchFamily="2" charset="0"/>
          <a:cs typeface="Helvetica Neue" panose="02000503000000020004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HelveticaNeueLT Std" panose="020B0604020202020204" pitchFamily="34" charset="77"/>
          <a:ea typeface="Helvetica Neue" panose="02000503000000020004" pitchFamily="2" charset="0"/>
          <a:cs typeface="Helvetica Neue" panose="02000503000000020004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HelveticaNeueLT Std" panose="020B0604020202020204" pitchFamily="34" charset="77"/>
          <a:ea typeface="Helvetica Neue" panose="02000503000000020004" pitchFamily="2" charset="0"/>
          <a:cs typeface="Helvetica Neue" panose="02000503000000020004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HelveticaNeueLT Std" panose="020B0604020202020204" pitchFamily="34" charset="77"/>
          <a:ea typeface="Helvetica Neue" panose="02000503000000020004" pitchFamily="2" charset="0"/>
          <a:cs typeface="Helvetica Neue" panose="02000503000000020004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HelveticaNeueLT Std" panose="020B0604020202020204" pitchFamily="34" charset="77"/>
          <a:ea typeface="Helvetica Neue" panose="02000503000000020004" pitchFamily="2" charset="0"/>
          <a:cs typeface="Helvetica Neue" panose="02000503000000020004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HelveticaNeueLT Std" panose="020B0604020202020204" pitchFamily="34" charset="77"/>
          <a:ea typeface="Helvetica Neue" panose="02000503000000020004" pitchFamily="2" charset="0"/>
          <a:cs typeface="Helvetica Neue" panose="02000503000000020004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HelveticaNeueLT Std" panose="020B0604020202020204" pitchFamily="34" charset="77"/>
          <a:ea typeface="Helvetica Neue" panose="02000503000000020004" pitchFamily="2" charset="0"/>
          <a:cs typeface="Helvetica Neue" panose="02000503000000020004" pitchFamily="2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600" b="1" kern="1200">
          <a:solidFill>
            <a:srgbClr val="42547C"/>
          </a:solidFill>
          <a:latin typeface="HelveticaNeueLT Std" panose="020B0604020202020204" pitchFamily="34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HelveticaNeueLT Std" panose="020B0604020202020204" pitchFamily="34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HelveticaNeueLT Std" panose="020B0604020202020204" pitchFamily="34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b="1" kern="1200">
          <a:solidFill>
            <a:schemeClr val="tx1"/>
          </a:solidFill>
          <a:latin typeface="HelveticaNeueLT Std" panose="020B0604020202020204" pitchFamily="34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b="1" kern="1200">
          <a:solidFill>
            <a:schemeClr val="tx1"/>
          </a:solidFill>
          <a:latin typeface="HelveticaNeueLT Std" panose="020B0604020202020204" pitchFamily="34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7">
            <a:extLst>
              <a:ext uri="{FF2B5EF4-FFF2-40B4-BE49-F238E27FC236}">
                <a16:creationId xmlns:a16="http://schemas.microsoft.com/office/drawing/2014/main" id="{A574B819-387D-BD52-E440-F11B9C642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itle Placeholder 1">
            <a:extLst>
              <a:ext uri="{FF2B5EF4-FFF2-40B4-BE49-F238E27FC236}">
                <a16:creationId xmlns:a16="http://schemas.microsoft.com/office/drawing/2014/main" id="{DB1E89BE-C18D-7439-52AA-FA558B0D9F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3050" y="41275"/>
            <a:ext cx="1083945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6" name="Text Placeholder 2">
            <a:extLst>
              <a:ext uri="{FF2B5EF4-FFF2-40B4-BE49-F238E27FC236}">
                <a16:creationId xmlns:a16="http://schemas.microsoft.com/office/drawing/2014/main" id="{CA21E226-1EE7-2AE0-BB99-0E0ADDFA2C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73050" y="1635125"/>
            <a:ext cx="11645900" cy="465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D2F30-2F0C-78BD-AAB8-7B6E7A3B18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3050" y="639286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chemeClr val="tx1">
                    <a:tint val="75000"/>
                  </a:schemeClr>
                </a:solidFill>
                <a:latin typeface="HelveticaNeueLT Std Lt" panose="020B0403020202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>
              <a:defRPr/>
            </a:pPr>
            <a:fld id="{75958370-A203-FB44-95A3-D77CB4FA00EB}" type="datetimeFigureOut">
              <a:rPr lang="en-US"/>
              <a:pPr>
                <a:defRPr/>
              </a:pPr>
              <a:t>10/3/25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2C062F-EE66-724E-9E0F-A5C4905C79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5750" y="639286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solidFill>
                  <a:schemeClr val="tx1">
                    <a:tint val="75000"/>
                  </a:schemeClr>
                </a:solidFill>
                <a:latin typeface="HelveticaNeueLT Std Lt" panose="020B0403020202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>
              <a:defRPr/>
            </a:pPr>
            <a:fld id="{7F4D9793-4D9C-3D46-9CA6-FDBE93748B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FF087DD-072E-B64C-D1F9-A6E16428EBE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385550" y="179388"/>
            <a:ext cx="612775" cy="733425"/>
          </a:xfrm>
          <a:prstGeom prst="rect">
            <a:avLst/>
          </a:prstGeom>
        </p:spPr>
      </p:pic>
      <p:pic>
        <p:nvPicPr>
          <p:cNvPr id="3080" name="Picture 4">
            <a:extLst>
              <a:ext uri="{FF2B5EF4-FFF2-40B4-BE49-F238E27FC236}">
                <a16:creationId xmlns:a16="http://schemas.microsoft.com/office/drawing/2014/main" id="{AA40B5D3-8E43-4A32-FED3-5950059BC8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800" y="6438900"/>
            <a:ext cx="26924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65" r:id="rId4"/>
    <p:sldLayoutId id="2147483766" r:id="rId5"/>
    <p:sldLayoutId id="2147483797" r:id="rId6"/>
    <p:sldLayoutId id="2147483798" r:id="rId7"/>
    <p:sldLayoutId id="2147483767" r:id="rId8"/>
    <p:sldLayoutId id="2147483768" r:id="rId9"/>
    <p:sldLayoutId id="2147483799" r:id="rId10"/>
    <p:sldLayoutId id="2147483800" r:id="rId11"/>
    <p:sldLayoutId id="2147483769" r:id="rId12"/>
    <p:sldLayoutId id="2147483770" r:id="rId13"/>
    <p:sldLayoutId id="2147483801" r:id="rId14"/>
    <p:sldLayoutId id="2147483802" r:id="rId15"/>
    <p:sldLayoutId id="2147483803" r:id="rId16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000" b="1" kern="1200">
          <a:solidFill>
            <a:schemeClr val="bg1"/>
          </a:solidFill>
          <a:latin typeface="HelveticaNeueLT Std" panose="020B0604020202020204" pitchFamily="34" charset="0"/>
          <a:ea typeface="Helvetica Neue" panose="02000503000000020004" pitchFamily="2" charset="0"/>
          <a:cs typeface="Helvetica Neue" panose="02000503000000020004" pitchFamily="2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HelveticaNeueLT Std" panose="020B0604020202020204" pitchFamily="34" charset="77"/>
          <a:ea typeface="Helvetica Neue" panose="02000503000000020004" pitchFamily="2" charset="0"/>
          <a:cs typeface="Helvetica Neue" panose="02000503000000020004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HelveticaNeueLT Std" panose="020B0604020202020204" pitchFamily="34" charset="77"/>
          <a:ea typeface="Helvetica Neue" panose="02000503000000020004" pitchFamily="2" charset="0"/>
          <a:cs typeface="Helvetica Neue" panose="02000503000000020004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HelveticaNeueLT Std" panose="020B0604020202020204" pitchFamily="34" charset="77"/>
          <a:ea typeface="Helvetica Neue" panose="02000503000000020004" pitchFamily="2" charset="0"/>
          <a:cs typeface="Helvetica Neue" panose="02000503000000020004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HelveticaNeueLT Std" panose="020B0604020202020204" pitchFamily="34" charset="77"/>
          <a:ea typeface="Helvetica Neue" panose="02000503000000020004" pitchFamily="2" charset="0"/>
          <a:cs typeface="Helvetica Neue" panose="02000503000000020004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HelveticaNeueLT Std" panose="020B0604020202020204" pitchFamily="34" charset="77"/>
          <a:ea typeface="Helvetica Neue" panose="02000503000000020004" pitchFamily="2" charset="0"/>
          <a:cs typeface="Helvetica Neue" panose="02000503000000020004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HelveticaNeueLT Std" panose="020B0604020202020204" pitchFamily="34" charset="77"/>
          <a:ea typeface="Helvetica Neue" panose="02000503000000020004" pitchFamily="2" charset="0"/>
          <a:cs typeface="Helvetica Neue" panose="02000503000000020004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HelveticaNeueLT Std" panose="020B0604020202020204" pitchFamily="34" charset="77"/>
          <a:ea typeface="Helvetica Neue" panose="02000503000000020004" pitchFamily="2" charset="0"/>
          <a:cs typeface="Helvetica Neue" panose="02000503000000020004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HelveticaNeueLT Std" panose="020B0604020202020204" pitchFamily="34" charset="77"/>
          <a:ea typeface="Helvetica Neue" panose="02000503000000020004" pitchFamily="2" charset="0"/>
          <a:cs typeface="Helvetica Neue" panose="02000503000000020004" pitchFamily="2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600" b="1" kern="1200">
          <a:solidFill>
            <a:srgbClr val="607C43"/>
          </a:solidFill>
          <a:latin typeface="HelveticaNeueLT Std" panose="020B0604020202020204" pitchFamily="34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HelveticaNeueLT Std" panose="020B0604020202020204" pitchFamily="34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HelveticaNeueLT Std" panose="020B0604020202020204" pitchFamily="34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b="1" kern="1200">
          <a:solidFill>
            <a:schemeClr val="tx1"/>
          </a:solidFill>
          <a:latin typeface="HelveticaNeueLT Std" panose="020B0604020202020204" pitchFamily="34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b="1" kern="1200">
          <a:solidFill>
            <a:schemeClr val="tx1"/>
          </a:solidFill>
          <a:latin typeface="HelveticaNeueLT Std" panose="020B0604020202020204" pitchFamily="34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9.emf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6.sv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8670E-989D-B058-9E1C-F076E1B188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Early Post-Arrest Advocacy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CB8FB-5AB9-83B5-DC25-BBAFAF46B3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Pamela R. Metzger, Deason Criminal Justice Reform Center</a:t>
            </a:r>
          </a:p>
          <a:p>
            <a:r>
              <a:rPr lang="en-US" dirty="0"/>
              <a:t>Friday, October 3, 2025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729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32" descr="A statue on top of a building&#10;&#10;Description automatically generated">
            <a:extLst>
              <a:ext uri="{FF2B5EF4-FFF2-40B4-BE49-F238E27FC236}">
                <a16:creationId xmlns:a16="http://schemas.microsoft.com/office/drawing/2014/main" id="{F983EC71-7FCE-F529-1B71-FB9B429D0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6850" y="0"/>
            <a:ext cx="43830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E0D5FAA-2648-8EF5-ED6D-4A71B61506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9875" y="1131888"/>
            <a:ext cx="43815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354672"/>
                </a:solidFill>
                <a:latin typeface="HelveticaNeueLT Std" panose="020B0604020202020204" pitchFamily="34" charset="77"/>
              </a:rPr>
              <a:t>Right to Counsel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4B2D545-CC3B-F9A8-7F3D-9F021D6D70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5113" y="3062288"/>
            <a:ext cx="43830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en-US" altLang="en-US" sz="2800" b="1">
                <a:solidFill>
                  <a:srgbClr val="354672"/>
                </a:solidFill>
                <a:latin typeface="HelveticaNeueLT Std" panose="020B0604020202020204" pitchFamily="34" charset="77"/>
              </a:rPr>
              <a:t>STAR Justice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7A707A-A911-B9D3-F9CD-5089D4565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5113" y="4994275"/>
            <a:ext cx="438308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en-US" altLang="en-US" sz="2800" b="1">
                <a:solidFill>
                  <a:srgbClr val="354672"/>
                </a:solidFill>
                <a:latin typeface="HelveticaNeueLT Std" panose="020B0604020202020204" pitchFamily="34" charset="77"/>
              </a:rPr>
              <a:t>Prosecutorial Discretion</a:t>
            </a:r>
          </a:p>
        </p:txBody>
      </p:sp>
      <p:pic>
        <p:nvPicPr>
          <p:cNvPr id="41989" name="Picture 7">
            <a:extLst>
              <a:ext uri="{FF2B5EF4-FFF2-40B4-BE49-F238E27FC236}">
                <a16:creationId xmlns:a16="http://schemas.microsoft.com/office/drawing/2014/main" id="{26C00ADA-D644-1454-2F97-52AAB9D74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538" y="609600"/>
            <a:ext cx="1054100" cy="148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0" name="Picture 8">
            <a:extLst>
              <a:ext uri="{FF2B5EF4-FFF2-40B4-BE49-F238E27FC236}">
                <a16:creationId xmlns:a16="http://schemas.microsoft.com/office/drawing/2014/main" id="{8C5556B9-6C8B-C34B-5C90-D6E5976AE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38" y="2590800"/>
            <a:ext cx="1485900" cy="139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1" name="Picture 9">
            <a:extLst>
              <a:ext uri="{FF2B5EF4-FFF2-40B4-BE49-F238E27FC236}">
                <a16:creationId xmlns:a16="http://schemas.microsoft.com/office/drawing/2014/main" id="{1421D11F-D229-C9A8-E8DF-CA7360A924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238" y="4572000"/>
            <a:ext cx="1282700" cy="139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2" name="Picture 33">
            <a:extLst>
              <a:ext uri="{FF2B5EF4-FFF2-40B4-BE49-F238E27FC236}">
                <a16:creationId xmlns:a16="http://schemas.microsoft.com/office/drawing/2014/main" id="{7F15B5E1-0D54-DB89-DF38-2BAB723E6C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000" y="2390775"/>
            <a:ext cx="2039938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1"/>
      <p:bldP spid="23" grpId="1"/>
      <p:bldP spid="2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3C41C62-2955-D176-0FA0-A7B44F41CE6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446838"/>
            <a:ext cx="9128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b="0" i="0" kern="1200">
                <a:solidFill>
                  <a:schemeClr val="bg1">
                    <a:lumMod val="65000"/>
                  </a:schemeClr>
                </a:solidFill>
                <a:latin typeface="HelveticaNeueLT Std Lt" panose="020B0403020202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3BD2672-75C2-438C-BF59-C55A35C73CD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C05FEA9-5455-4E43-8FA4-5828B5520F5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1275"/>
            <a:ext cx="10839450" cy="1009650"/>
          </a:xfrm>
        </p:spPr>
        <p:txBody>
          <a:bodyPr/>
          <a:lstStyle/>
          <a:p>
            <a:r>
              <a:rPr lang="en-US" dirty="0"/>
              <a:t>National Day One Campaign</a:t>
            </a:r>
          </a:p>
        </p:txBody>
      </p:sp>
      <p:pic>
        <p:nvPicPr>
          <p:cNvPr id="5" name="Picture 4" descr="A statue of a person holding scales&#10;&#10;Description automatically generated">
            <a:extLst>
              <a:ext uri="{FF2B5EF4-FFF2-40B4-BE49-F238E27FC236}">
                <a16:creationId xmlns:a16="http://schemas.microsoft.com/office/drawing/2014/main" id="{396DDD30-7EDC-CAC9-B122-4C9934EF7E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021" y="-39948"/>
            <a:ext cx="12502159" cy="7032464"/>
          </a:xfrm>
          <a:prstGeom prst="rect">
            <a:avLst/>
          </a:prstGeom>
        </p:spPr>
      </p:pic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B1C5E307-4279-B8AC-5E1D-AF9932264777}"/>
              </a:ext>
            </a:extLst>
          </p:cNvPr>
          <p:cNvSpPr txBox="1">
            <a:spLocks/>
          </p:cNvSpPr>
          <p:nvPr/>
        </p:nvSpPr>
        <p:spPr>
          <a:xfrm>
            <a:off x="210065" y="383061"/>
            <a:ext cx="4263081" cy="574541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171450" indent="-171450" algn="l" defTabSz="51435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63" indent="-204788" algn="l" defTabSz="51435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4213" indent="-169863" algn="l" defTabSz="51435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74725" indent="-203200" algn="l" defTabSz="51435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6975" indent="-168275" algn="l" defTabSz="51435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6326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50">
        <p:cut/>
      </p:transition>
    </mc:Choice>
    <mc:Fallback xmlns="">
      <p:transition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64B2C-687B-50ED-AFCB-D3FEB1B99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050" y="-230868"/>
            <a:ext cx="10839450" cy="1009650"/>
          </a:xfrm>
        </p:spPr>
        <p:txBody>
          <a:bodyPr/>
          <a:lstStyle/>
          <a:p>
            <a:br>
              <a:rPr lang="en-US" sz="3600" dirty="0"/>
            </a:br>
            <a:r>
              <a:rPr lang="en-US" sz="3600" dirty="0"/>
              <a:t>Underlying Legal Premises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BC703F-6A2F-BFB7-F9B9-92728E135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0" y="1635125"/>
            <a:ext cx="11645900" cy="509224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Constitution promises every arrested person a defense that is….</a:t>
            </a:r>
          </a:p>
          <a:p>
            <a:pPr marL="0" indent="0">
              <a:buNone/>
            </a:pPr>
            <a:endParaRPr lang="en-US" sz="2400" dirty="0"/>
          </a:p>
          <a:p>
            <a:pPr lvl="1"/>
            <a:r>
              <a:rPr lang="en-US" sz="4000" dirty="0"/>
              <a:t>Prompt</a:t>
            </a:r>
          </a:p>
          <a:p>
            <a:endParaRPr lang="en-US" sz="4000" dirty="0"/>
          </a:p>
          <a:p>
            <a:pPr lvl="1"/>
            <a:r>
              <a:rPr lang="en-US" sz="4000" dirty="0"/>
              <a:t>Effective</a:t>
            </a:r>
          </a:p>
          <a:p>
            <a:endParaRPr lang="en-US" sz="4000" dirty="0"/>
          </a:p>
          <a:p>
            <a:pPr lvl="1"/>
            <a:r>
              <a:rPr lang="en-US" sz="4000" dirty="0"/>
              <a:t>Conflict-Free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771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67F0A-8C62-89CD-776D-BFDA72186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70EA6-48AB-1D60-39E8-67161391C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050" y="-230868"/>
            <a:ext cx="10839450" cy="1009650"/>
          </a:xfrm>
        </p:spPr>
        <p:txBody>
          <a:bodyPr/>
          <a:lstStyle/>
          <a:p>
            <a:br>
              <a:rPr lang="en-US" sz="3600" dirty="0"/>
            </a:br>
            <a:r>
              <a:rPr lang="en-US" sz="3600" dirty="0"/>
              <a:t>Underlying Legal Premises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DFCAE-D700-EEFC-FAF1-BB7176EB38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0" y="1635125"/>
            <a:ext cx="11645900" cy="5092246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Bail must be individualized</a:t>
            </a:r>
          </a:p>
          <a:p>
            <a:pPr>
              <a:lnSpc>
                <a:spcPct val="200000"/>
              </a:lnSpc>
            </a:pPr>
            <a:r>
              <a:rPr lang="en-US" dirty="0"/>
              <a:t>Due Process inheres </a:t>
            </a:r>
            <a:r>
              <a:rPr lang="en-US" u="sng" dirty="0"/>
              <a:t>before</a:t>
            </a:r>
            <a:r>
              <a:rPr lang="en-US" dirty="0"/>
              <a:t> indictment</a:t>
            </a:r>
          </a:p>
          <a:p>
            <a:pPr>
              <a:lnSpc>
                <a:spcPct val="200000"/>
              </a:lnSpc>
            </a:pPr>
            <a:r>
              <a:rPr lang="en-US" dirty="0"/>
              <a:t>Speedy Trial right attaches upon arrest</a:t>
            </a:r>
          </a:p>
          <a:p>
            <a:pPr marL="0" indent="0">
              <a:buNone/>
            </a:pP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168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DBFE4-7AAC-DC8F-43AA-40A34FFA7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Underlying Ethical Premises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803F3-53E7-6F54-38AC-3E995C01B9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ABA 10 Principles</a:t>
            </a:r>
          </a:p>
          <a:p>
            <a:pPr marL="0" indent="0">
              <a:buNone/>
            </a:pPr>
            <a:endParaRPr lang="en-US" dirty="0"/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Prompt (Principle 6)</a:t>
            </a:r>
          </a:p>
          <a:p>
            <a:pPr marL="742950" indent="-742950">
              <a:buFont typeface="+mj-lt"/>
              <a:buAutoNum type="arabicPeriod"/>
            </a:pPr>
            <a:endParaRPr lang="en-US" dirty="0"/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Effective (Principles 3, 7, 8, and 9)</a:t>
            </a:r>
          </a:p>
          <a:p>
            <a:pPr marL="742950" indent="-742950">
              <a:buFont typeface="+mj-lt"/>
              <a:buAutoNum type="arabicPeriod"/>
            </a:pPr>
            <a:endParaRPr lang="en-US" dirty="0"/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Conflict-Free (Principle 2)</a:t>
            </a:r>
          </a:p>
        </p:txBody>
      </p:sp>
    </p:spTree>
    <p:extLst>
      <p:ext uri="{BB962C8B-B14F-4D97-AF65-F5344CB8AC3E}">
        <p14:creationId xmlns:p14="http://schemas.microsoft.com/office/powerpoint/2010/main" val="2405101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49698-1B5C-1387-4C14-CD2C4137A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5F08B-174B-3D0E-D78C-B18E18E86E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Initial Appearance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D93715-3A91-9BB8-BEF2-505E93F60F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527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7A71E-9BC2-F716-C6AA-2D9AD6F87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 Neue" panose="02000503000000020004" pitchFamily="2" charset="0"/>
              </a:rPr>
              <a:t>At Initial Appearance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D6643-C94B-AAD4-DAD7-71A4D8D17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0" y="1381125"/>
            <a:ext cx="11645900" cy="4652963"/>
          </a:xfrm>
        </p:spPr>
        <p:txBody>
          <a:bodyPr/>
          <a:lstStyle/>
          <a:p>
            <a:pPr marL="0" indent="0">
              <a:buNone/>
            </a:pPr>
            <a:r>
              <a:rPr lang="en-US" kern="100" dirty="0">
                <a:solidFill>
                  <a:schemeClr val="accent1"/>
                </a:solidFill>
                <a:effectLst/>
                <a:latin typeface="Helvetica Neue" panose="02000503000000020004" pitchFamily="2" charset="0"/>
              </a:rPr>
              <a:t>Effective Advocacy Requires Counsel to</a:t>
            </a:r>
          </a:p>
          <a:p>
            <a:pPr lvl="1">
              <a:lnSpc>
                <a:spcPct val="120000"/>
              </a:lnSpc>
            </a:pPr>
            <a:r>
              <a:rPr lang="en-US" sz="3200" kern="100" dirty="0">
                <a:latin typeface="Helvetica Neue" panose="02000503000000020004" pitchFamily="2" charset="0"/>
              </a:rPr>
              <a:t>Consult privately with a client before appearance</a:t>
            </a:r>
          </a:p>
          <a:p>
            <a:pPr lvl="1">
              <a:lnSpc>
                <a:spcPct val="120000"/>
              </a:lnSpc>
            </a:pPr>
            <a:r>
              <a:rPr lang="en-US" sz="3200" kern="100" dirty="0">
                <a:latin typeface="Helvetica Neue" panose="02000503000000020004" pitchFamily="2" charset="0"/>
              </a:rPr>
              <a:t>Challenge probable cause</a:t>
            </a:r>
          </a:p>
          <a:p>
            <a:pPr lvl="1">
              <a:lnSpc>
                <a:spcPct val="120000"/>
              </a:lnSpc>
            </a:pPr>
            <a:r>
              <a:rPr lang="en-US" sz="3200" kern="100" dirty="0">
                <a:latin typeface="Helvetica Neue" panose="02000503000000020004" pitchFamily="2" charset="0"/>
              </a:rPr>
              <a:t>Make individualized bond argument</a:t>
            </a:r>
          </a:p>
          <a:p>
            <a:pPr lvl="1">
              <a:lnSpc>
                <a:spcPct val="120000"/>
              </a:lnSpc>
            </a:pPr>
            <a:r>
              <a:rPr lang="en-US" sz="3200" kern="100" dirty="0">
                <a:latin typeface="Helvetica Neue" panose="02000503000000020004" pitchFamily="2" charset="0"/>
              </a:rPr>
              <a:t>Demand transferable bond</a:t>
            </a:r>
          </a:p>
          <a:p>
            <a:pPr lvl="1">
              <a:lnSpc>
                <a:spcPct val="120000"/>
              </a:lnSpc>
            </a:pPr>
            <a:r>
              <a:rPr lang="en-US" sz="3200" kern="100" dirty="0">
                <a:latin typeface="Helvetica Neue" panose="02000503000000020004" pitchFamily="2" charset="0"/>
              </a:rPr>
              <a:t>Schedule an interim bail argument</a:t>
            </a:r>
          </a:p>
          <a:p>
            <a:pPr lvl="1">
              <a:lnSpc>
                <a:spcPct val="120000"/>
              </a:lnSpc>
            </a:pPr>
            <a:r>
              <a:rPr lang="en-US" sz="3200" kern="100" dirty="0">
                <a:latin typeface="Helvetica Neue" panose="02000503000000020004" pitchFamily="2" charset="0"/>
              </a:rPr>
              <a:t>Demand timely preliminary hearing</a:t>
            </a:r>
          </a:p>
          <a:p>
            <a:pPr lvl="1"/>
            <a:endParaRPr lang="en-US" sz="3200" kern="100" dirty="0">
              <a:effectLst/>
              <a:latin typeface="Helvetica Neue" panose="02000503000000020004" pitchFamily="2" charset="0"/>
            </a:endParaRPr>
          </a:p>
          <a:p>
            <a:pPr marL="0" indent="0">
              <a:buNone/>
            </a:pPr>
            <a:endParaRPr lang="en-US" dirty="0">
              <a:latin typeface="Helvetica Neue" panose="02000503000000020004" pitchFamily="2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BD3FFE1-B96C-EAC4-0A03-D6975F07A5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61132" y="2706689"/>
            <a:ext cx="3657599" cy="365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693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423F3-14C0-75B4-A3F9-DA871FC08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 Neue" panose="02000503000000020004" pitchFamily="2" charset="0"/>
              </a:rPr>
              <a:t>Client Meetings Before Initial Appearance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6B10F6-94C6-8E38-4061-3691940EA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414" y="1246896"/>
            <a:ext cx="10666086" cy="4652963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3200" dirty="0">
                <a:latin typeface="Helvetica Neue" panose="02000503000000020004" pitchFamily="2" charset="0"/>
              </a:rPr>
              <a:t>Pre-initial appearance interviews empower you to: </a:t>
            </a:r>
          </a:p>
          <a:p>
            <a:pPr marL="749300" indent="-222250">
              <a:lnSpc>
                <a:spcPct val="150000"/>
              </a:lnSpc>
              <a:spcBef>
                <a:spcPts val="0"/>
              </a:spcBef>
            </a:pPr>
            <a:r>
              <a:rPr lang="en-US" sz="3200" dirty="0">
                <a:latin typeface="Helvetica Neue" panose="02000503000000020004" pitchFamily="2" charset="0"/>
              </a:rPr>
              <a:t>Prepare a bail package</a:t>
            </a:r>
          </a:p>
          <a:p>
            <a:pPr marL="749300" indent="-222250">
              <a:lnSpc>
                <a:spcPct val="150000"/>
              </a:lnSpc>
              <a:spcBef>
                <a:spcPts val="0"/>
              </a:spcBef>
            </a:pPr>
            <a:r>
              <a:rPr lang="en-US" sz="3200" dirty="0">
                <a:latin typeface="Helvetica Neue" panose="02000503000000020004" pitchFamily="2" charset="0"/>
              </a:rPr>
              <a:t>Organize friends and family to attend</a:t>
            </a:r>
          </a:p>
          <a:p>
            <a:pPr marL="749300" indent="-222250">
              <a:lnSpc>
                <a:spcPct val="150000"/>
              </a:lnSpc>
              <a:spcBef>
                <a:spcPts val="0"/>
              </a:spcBef>
            </a:pPr>
            <a:r>
              <a:rPr lang="en-US" sz="3200" dirty="0">
                <a:latin typeface="Helvetica Neue" panose="02000503000000020004" pitchFamily="2" charset="0"/>
              </a:rPr>
              <a:t>Gather paystubs and other documents</a:t>
            </a:r>
          </a:p>
          <a:p>
            <a:pPr marL="749300" indent="-222250">
              <a:lnSpc>
                <a:spcPct val="150000"/>
              </a:lnSpc>
              <a:spcBef>
                <a:spcPts val="0"/>
              </a:spcBef>
            </a:pPr>
            <a:r>
              <a:rPr lang="en-US" sz="3200" dirty="0">
                <a:latin typeface="Helvetica Neue" panose="02000503000000020004" pitchFamily="2" charset="0"/>
              </a:rPr>
              <a:t>Prepare affidavit of bail reliability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Graphic 5" descr="Graphic 5">
            <a:extLst>
              <a:ext uri="{FF2B5EF4-FFF2-40B4-BE49-F238E27FC236}">
                <a16:creationId xmlns:a16="http://schemas.microsoft.com/office/drawing/2014/main" id="{B3F2E373-4D62-B330-438E-4FCB972A0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0846" y="2402230"/>
            <a:ext cx="3797873" cy="379787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429140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69BBB-4030-A32B-9423-CD72B1690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Insist on Consultation Before Appearance </a:t>
            </a:r>
          </a:p>
        </p:txBody>
      </p:sp>
      <p:pic>
        <p:nvPicPr>
          <p:cNvPr id="4" name="Graphic 39" descr="Graphic 39">
            <a:extLst>
              <a:ext uri="{FF2B5EF4-FFF2-40B4-BE49-F238E27FC236}">
                <a16:creationId xmlns:a16="http://schemas.microsoft.com/office/drawing/2014/main" id="{B91111D4-063F-074F-E52E-36115C6B5A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6466" y="2003534"/>
            <a:ext cx="3735006" cy="3735006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4FBF880-0FC6-812D-560D-EE289B6456A9}"/>
              </a:ext>
            </a:extLst>
          </p:cNvPr>
          <p:cNvSpPr txBox="1"/>
          <p:nvPr/>
        </p:nvSpPr>
        <p:spPr>
          <a:xfrm>
            <a:off x="833377" y="1608880"/>
            <a:ext cx="71240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Now that I’m appointed, I’d like a few minutes to speak with my client.</a:t>
            </a:r>
          </a:p>
          <a:p>
            <a:endParaRPr lang="en-US" sz="3200" b="1" dirty="0">
              <a:solidFill>
                <a:schemeClr val="accent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sz="3200" b="1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Judge, I know you want to get this right. Once I’ve spoken with my client, I’ll be able to give you the information you need. </a:t>
            </a:r>
          </a:p>
          <a:p>
            <a:endParaRPr lang="en-US" sz="3200" b="1" dirty="0">
              <a:solidFill>
                <a:schemeClr val="accent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35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96043-5FE8-1760-D9E5-B945AC626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9F11C-DC60-03C7-60DD-3DFDCAAD2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Power of “No”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15CCC-0C05-7E13-FBE7-940CA78468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52475" indent="-301625"/>
            <a:endParaRPr lang="en-US" dirty="0"/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5ED806D0-A1BA-ADB4-C0DF-4D0F308043ED}"/>
              </a:ext>
            </a:extLst>
          </p:cNvPr>
          <p:cNvSpPr>
            <a:spLocks noChangeAspect="1"/>
          </p:cNvSpPr>
          <p:nvPr/>
        </p:nvSpPr>
        <p:spPr>
          <a:xfrm>
            <a:off x="4117613" y="1999923"/>
            <a:ext cx="3738623" cy="3222952"/>
          </a:xfrm>
          <a:prstGeom prst="hexagon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3362659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314D2-74D6-61EF-1EAC-EA2D8F476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521E1-4C70-180A-2F71-AE1BE6F7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Power of the Polite “No”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535F4-1AEE-19A6-781C-1C423C1C92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52475" indent="-301625"/>
            <a:endParaRPr lang="en-US" dirty="0"/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AA48E117-7B83-F156-36D4-162DDEFC7580}"/>
              </a:ext>
            </a:extLst>
          </p:cNvPr>
          <p:cNvSpPr>
            <a:spLocks noChangeAspect="1"/>
          </p:cNvSpPr>
          <p:nvPr/>
        </p:nvSpPr>
        <p:spPr>
          <a:xfrm>
            <a:off x="4061629" y="1999923"/>
            <a:ext cx="3738623" cy="3222952"/>
          </a:xfrm>
          <a:prstGeom prst="hexagon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600" b="1" dirty="0">
                <a:solidFill>
                  <a:schemeClr val="bg1"/>
                </a:solidFill>
                <a:latin typeface="Edwardian Script ITC" panose="030303020407070D0804" pitchFamily="66" charset="77"/>
                <a:ea typeface="Brush Script MT" panose="03060802040406070304" pitchFamily="66" charset="-122"/>
                <a:cs typeface="Cochocib Script Latin Pro" panose="020F0502020204030204" pitchFamily="34" charset="0"/>
              </a:rPr>
              <a:t>   No</a:t>
            </a:r>
          </a:p>
        </p:txBody>
      </p:sp>
    </p:spTree>
    <p:extLst>
      <p:ext uri="{BB962C8B-B14F-4D97-AF65-F5344CB8AC3E}">
        <p14:creationId xmlns:p14="http://schemas.microsoft.com/office/powerpoint/2010/main" val="1203304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A4A18-E55F-0043-44B7-AA8AF0B62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E42B6-F728-8FAF-3D12-67BC794D4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52101" y="87928"/>
            <a:ext cx="10839450" cy="1009650"/>
          </a:xfrm>
        </p:spPr>
        <p:txBody>
          <a:bodyPr/>
          <a:lstStyle/>
          <a:p>
            <a:pPr marL="752475" indent="-301625"/>
            <a:r>
              <a:rPr lang="en-US" dirty="0"/>
              <a:t>“No” is a complete sentence, but…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1C84D-7B8D-0FB2-2181-4B87D6B63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21472" y="1285640"/>
            <a:ext cx="11645900" cy="4652963"/>
          </a:xfrm>
        </p:spPr>
        <p:txBody>
          <a:bodyPr/>
          <a:lstStyle/>
          <a:p>
            <a:pPr marL="752475" indent="-301625"/>
            <a:r>
              <a:rPr lang="en-US" dirty="0"/>
              <a:t>“I’m sorry Judge, I can’t ethically do that.”</a:t>
            </a:r>
          </a:p>
          <a:p>
            <a:pPr marL="752475" indent="-301625"/>
            <a:endParaRPr lang="en-US" dirty="0"/>
          </a:p>
          <a:p>
            <a:pPr marL="752475" indent="-301625"/>
            <a:r>
              <a:rPr lang="en-US" dirty="0"/>
              <a:t>“Judge, if it was my family member….”</a:t>
            </a:r>
          </a:p>
          <a:p>
            <a:pPr marL="752475" indent="-301625"/>
            <a:endParaRPr lang="en-US" dirty="0"/>
          </a:p>
          <a:p>
            <a:pPr marL="752475" indent="-301625"/>
            <a:r>
              <a:rPr lang="en-US" dirty="0"/>
              <a:t>”Judge, if you’d be more comfortable with me handling this in circuit court….”</a:t>
            </a:r>
          </a:p>
        </p:txBody>
      </p:sp>
      <p:sp>
        <p:nvSpPr>
          <p:cNvPr id="7" name="Hexagon 6">
            <a:extLst>
              <a:ext uri="{FF2B5EF4-FFF2-40B4-BE49-F238E27FC236}">
                <a16:creationId xmlns:a16="http://schemas.microsoft.com/office/drawing/2014/main" id="{B6FF18DD-53A4-F45B-CAA3-F84954650083}"/>
              </a:ext>
            </a:extLst>
          </p:cNvPr>
          <p:cNvSpPr>
            <a:spLocks noChangeAspect="1"/>
          </p:cNvSpPr>
          <p:nvPr/>
        </p:nvSpPr>
        <p:spPr>
          <a:xfrm>
            <a:off x="9177724" y="4603953"/>
            <a:ext cx="2246704" cy="1936814"/>
          </a:xfrm>
          <a:prstGeom prst="hexagon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600" b="1" dirty="0">
                <a:solidFill>
                  <a:schemeClr val="bg1"/>
                </a:solidFill>
                <a:latin typeface="Edwardian Script ITC" panose="030303020407070D0804" pitchFamily="66" charset="77"/>
                <a:ea typeface="Helvetica Neue" panose="02000503000000020004" pitchFamily="2" charset="0"/>
                <a:cs typeface="Helvetica Neue" panose="02000503000000020004" pitchFamily="2" charset="0"/>
              </a:rPr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3492996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47315-93CC-1BB2-F883-B91F527DB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C87C1FB-8E02-A3DB-14A5-69396C35D6C6}"/>
              </a:ext>
            </a:extLst>
          </p:cNvPr>
          <p:cNvSpPr/>
          <p:nvPr/>
        </p:nvSpPr>
        <p:spPr>
          <a:xfrm>
            <a:off x="1847461" y="1784851"/>
            <a:ext cx="1048401" cy="5932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E8428C-4CFC-05E4-91F8-9FD9BB610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“No” is a complete sentence, but…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D02627-3B6D-B271-04AF-6DE773F79F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4512" y="1459170"/>
            <a:ext cx="8825523" cy="4652963"/>
          </a:xfrm>
        </p:spPr>
        <p:txBody>
          <a:bodyPr/>
          <a:lstStyle/>
          <a:p>
            <a:pPr marL="450850" indent="0">
              <a:buNone/>
            </a:pPr>
            <a:r>
              <a:rPr lang="en-US" dirty="0"/>
              <a:t>You also have the law on your side:</a:t>
            </a:r>
          </a:p>
          <a:p>
            <a:pPr marL="0" indent="0">
              <a:buNone/>
            </a:pPr>
            <a:endParaRPr lang="en-US" sz="3200" dirty="0">
              <a:solidFill>
                <a:schemeClr val="accent1"/>
              </a:solidFill>
              <a:latin typeface="Helvetica Neue" panose="02000503000000020004" pitchFamily="2" charset="0"/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accent1"/>
                </a:solidFill>
                <a:latin typeface="Helvetica Neue" panose="02000503000000020004" pitchFamily="2" charset="0"/>
              </a:rPr>
              <a:t>“I’m sorry Judge, but if I proceed without speaking to my client, I would be providing ineffective assistance of counsel and violating the Constitutions of Mississippi and the United States, as well as my ethical obligations.”</a:t>
            </a:r>
          </a:p>
          <a:p>
            <a:pPr marL="450850" indent="0">
              <a:buNone/>
            </a:pPr>
            <a:endParaRPr lang="en-US" dirty="0"/>
          </a:p>
        </p:txBody>
      </p:sp>
      <p:pic>
        <p:nvPicPr>
          <p:cNvPr id="4" name="Graphic 39" descr="Graphic 39">
            <a:extLst>
              <a:ext uri="{FF2B5EF4-FFF2-40B4-BE49-F238E27FC236}">
                <a16:creationId xmlns:a16="http://schemas.microsoft.com/office/drawing/2014/main" id="{9F930571-52F4-E3E7-2051-7E6488495A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161324" y="1596383"/>
            <a:ext cx="3057186" cy="3057186"/>
          </a:xfrm>
          <a:prstGeom prst="rect">
            <a:avLst/>
          </a:prstGeom>
          <a:noFill/>
          <a:ln w="12700">
            <a:noFill/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Graphic 10" descr="Chat bubble outline">
            <a:extLst>
              <a:ext uri="{FF2B5EF4-FFF2-40B4-BE49-F238E27FC236}">
                <a16:creationId xmlns:a16="http://schemas.microsoft.com/office/drawing/2014/main" id="{E8C76762-ACCD-9BC4-2DE3-9C7F922B17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367269" y="1175657"/>
            <a:ext cx="2182516" cy="2019348"/>
          </a:xfrm>
          <a:prstGeom prst="rect">
            <a:avLst/>
          </a:prstGeom>
        </p:spPr>
      </p:pic>
      <p:sp>
        <p:nvSpPr>
          <p:cNvPr id="6" name="Hexagon 5">
            <a:extLst>
              <a:ext uri="{FF2B5EF4-FFF2-40B4-BE49-F238E27FC236}">
                <a16:creationId xmlns:a16="http://schemas.microsoft.com/office/drawing/2014/main" id="{69D2BA6B-A955-5265-259A-1D25A351331B}"/>
              </a:ext>
            </a:extLst>
          </p:cNvPr>
          <p:cNvSpPr>
            <a:spLocks noChangeAspect="1"/>
          </p:cNvSpPr>
          <p:nvPr/>
        </p:nvSpPr>
        <p:spPr>
          <a:xfrm>
            <a:off x="1989037" y="1690617"/>
            <a:ext cx="906825" cy="781746"/>
          </a:xfrm>
          <a:prstGeom prst="hexagon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bg1"/>
                </a:solidFill>
                <a:latin typeface="Edwardian Script ITC" panose="030303020407070D0804" pitchFamily="66" charset="77"/>
                <a:ea typeface="Helvetica Neue" panose="02000503000000020004" pitchFamily="2" charset="0"/>
                <a:cs typeface="Helvetica Neue" panose="02000503000000020004" pitchFamily="2" charset="0"/>
              </a:rPr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67739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3A7FE-FAC8-4960-9615-E6F328D39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Helvetica Neue" panose="02000503000000020004" pitchFamily="2" charset="0"/>
              </a:rPr>
              <a:t>Bail Advocacy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5CE3AE-D656-00CC-56F1-C18F5096A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possible, submit a written proposal  </a:t>
            </a:r>
          </a:p>
          <a:p>
            <a:endParaRPr lang="en-US" dirty="0"/>
          </a:p>
          <a:p>
            <a:r>
              <a:rPr lang="en-US" dirty="0"/>
              <a:t>8.2 “right to release” provision “was written to ensure that a judge not give inordinate weight to the nature of the present charge.”</a:t>
            </a:r>
          </a:p>
          <a:p>
            <a:endParaRPr lang="en-US" dirty="0"/>
          </a:p>
          <a:p>
            <a:r>
              <a:rPr lang="en-US" dirty="0"/>
              <a:t>In other words bail guidelines are NOT binding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012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622DF-F587-D54D-B54B-93B6C802F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B0EEF-D14B-D38B-2525-1BEB65CE5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 Neue" panose="02000503000000020004" pitchFamily="2" charset="0"/>
              </a:rPr>
              <a:t>Bail Advocacy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DAF70-E4A8-8651-CC77-D52E69FDD0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0" y="1210243"/>
            <a:ext cx="11645900" cy="465296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Bring family members to court</a:t>
            </a:r>
          </a:p>
          <a:p>
            <a:r>
              <a:rPr lang="en-US" dirty="0"/>
              <a:t>Call respected figures in the community</a:t>
            </a:r>
          </a:p>
          <a:p>
            <a:r>
              <a:rPr lang="en-US" dirty="0"/>
              <a:t>Provide proof employment</a:t>
            </a:r>
          </a:p>
          <a:p>
            <a:r>
              <a:rPr lang="en-US" dirty="0"/>
              <a:t>Scrutinize criminal history – high % of error</a:t>
            </a:r>
          </a:p>
          <a:p>
            <a:r>
              <a:rPr lang="en-US" u="sng" dirty="0"/>
              <a:t>You are entitled to explore the facts - </a:t>
            </a:r>
            <a:r>
              <a:rPr lang="en-US" dirty="0"/>
              <a:t>“Apparent probability of conviction…insofar </a:t>
            </a:r>
            <a:r>
              <a:rPr lang="en-US" u="sng" dirty="0">
                <a:solidFill>
                  <a:srgbClr val="C00000"/>
                </a:solidFill>
              </a:rPr>
              <a:t>as relevant to risk of non-appearance</a:t>
            </a:r>
            <a:r>
              <a:rPr lang="en-US" dirty="0">
                <a:solidFill>
                  <a:srgbClr val="C00000"/>
                </a:solidFill>
              </a:rPr>
              <a:t>.”</a:t>
            </a:r>
          </a:p>
          <a:p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230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BF2FD-3E69-3E3C-A5DD-54ABFE210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AEC8B-824E-004E-86AF-49FA6EB63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 Neue" panose="02000503000000020004" pitchFamily="2" charset="0"/>
              </a:rPr>
              <a:t>At Initial Appearance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6FA748-010B-D943-BEF8-590937C31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49" y="1102518"/>
            <a:ext cx="12027105" cy="4652963"/>
          </a:xfrm>
        </p:spPr>
        <p:txBody>
          <a:bodyPr/>
          <a:lstStyle/>
          <a:p>
            <a:pPr marL="1828800" marR="0" lvl="4" indent="0">
              <a:buNone/>
            </a:pP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dirty="0"/>
              <a:t>If bond set, insist on “least onerous conditions”</a:t>
            </a:r>
          </a:p>
          <a:p>
            <a:pPr lvl="1"/>
            <a:r>
              <a:rPr lang="en-US" dirty="0"/>
              <a:t>Burden is on the court here</a:t>
            </a:r>
          </a:p>
          <a:p>
            <a:pPr lvl="1"/>
            <a:r>
              <a:rPr lang="en-US" dirty="0"/>
              <a:t>Ankle monitor fees should be borne the state</a:t>
            </a:r>
          </a:p>
          <a:p>
            <a:pPr lvl="1"/>
            <a:r>
              <a:rPr lang="en-US" dirty="0"/>
              <a:t>Ankle monitors should reduce other reporting</a:t>
            </a:r>
          </a:p>
          <a:p>
            <a:r>
              <a:rPr lang="en-US" dirty="0"/>
              <a:t>Bond transferrable/returnable to circuit court (R.  8.7)</a:t>
            </a:r>
          </a:p>
          <a:p>
            <a:r>
              <a:rPr lang="en-US" dirty="0"/>
              <a:t>Be sure client </a:t>
            </a:r>
          </a:p>
          <a:p>
            <a:pPr lvl="1"/>
            <a:r>
              <a:rPr lang="en-US" dirty="0"/>
              <a:t>Understands conditions</a:t>
            </a:r>
          </a:p>
          <a:p>
            <a:pPr lvl="1"/>
            <a:r>
              <a:rPr lang="en-US" dirty="0"/>
              <a:t>Has a “return to court” plan </a:t>
            </a:r>
          </a:p>
        </p:txBody>
      </p:sp>
    </p:spTree>
    <p:extLst>
      <p:ext uri="{BB962C8B-B14F-4D97-AF65-F5344CB8AC3E}">
        <p14:creationId xmlns:p14="http://schemas.microsoft.com/office/powerpoint/2010/main" val="65970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42686-DEE1-3935-FC60-02837B261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5DE29-DC8C-A3C2-C48E-983E2509A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 Neue" panose="02000503000000020004" pitchFamily="2" charset="0"/>
              </a:rPr>
              <a:t>At Initial Appearance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F78D05-4707-9616-1B71-39DD7FD6B9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0" y="1102518"/>
            <a:ext cx="11645900" cy="4652963"/>
          </a:xfrm>
        </p:spPr>
        <p:txBody>
          <a:bodyPr/>
          <a:lstStyle/>
          <a:p>
            <a:pPr marL="1828800" marR="0" lvl="4" indent="0">
              <a:buNone/>
            </a:pP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/>
              <a:t>If bond set and defendant cannot afford it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Ask the judge to explain that amount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Announce that you’ll be filing modification motion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Engage client to think about community advocates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2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0DDC5-4D3E-0736-B9CC-53465037C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F2E0E-F09C-2613-D22B-F830E2BC5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 Neue" panose="02000503000000020004" pitchFamily="2" charset="0"/>
              </a:rPr>
              <a:t>At Initial Appearance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54683-A7A3-1B91-7238-B97955822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0" y="1102518"/>
            <a:ext cx="11645900" cy="4652963"/>
          </a:xfrm>
        </p:spPr>
        <p:txBody>
          <a:bodyPr/>
          <a:lstStyle/>
          <a:p>
            <a:pPr marL="1828800" marR="0" lvl="4" indent="0">
              <a:buNone/>
            </a:pP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/>
              <a:t>If bond denied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Require judge to state reason and put it in detention order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Confirm that there’s a valid legal basis (Miss. Con. Sec. 29)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Invoke appellate rights in Sec. 29, sub-section 4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415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045A3-AEAE-1DC9-0173-0C29D2148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Helvetica Neue" panose="02000503000000020004" pitchFamily="2" charset="0"/>
              </a:rPr>
              <a:t>Before Defendant Walks Out the Door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015D68-7C29-2EA6-F006-9BF3504968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0" y="1449100"/>
            <a:ext cx="11645900" cy="4652963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Helvetica Neue" panose="02000503000000020004" pitchFamily="2" charset="0"/>
              </a:rPr>
              <a:t>Object to any turnkey fee!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latin typeface="Helvetica Neue" panose="02000503000000020004" pitchFamily="2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Helvetica Neue" panose="02000503000000020004" pitchFamily="2" charset="0"/>
              </a:rPr>
              <a:t>Contact us to discuss turnkey litigation.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dirty="0">
              <a:latin typeface="Helvetica Neue" panose="02000503000000020004" pitchFamily="2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latin typeface="Helvetica Neue" panose="02000503000000020004" pitchFamily="2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latin typeface="Helvetica Neue" panose="02000503000000020004" pitchFamily="2" charset="0"/>
            </a:endParaRPr>
          </a:p>
          <a:p>
            <a:pPr marL="0" indent="0">
              <a:buNone/>
            </a:pPr>
            <a:endParaRPr lang="en-US" dirty="0">
              <a:latin typeface="Helvetica Neue" panose="02000503000000020004" pitchFamily="2" charset="0"/>
            </a:endParaRPr>
          </a:p>
          <a:p>
            <a:pPr marL="0" indent="0">
              <a:buNone/>
            </a:pPr>
            <a:r>
              <a:rPr lang="en-US" dirty="0">
                <a:latin typeface="Helvetica Neue" panose="02000503000000020004" pitchFamily="2" charset="0"/>
              </a:rPr>
              <a:t> </a:t>
            </a:r>
          </a:p>
          <a:p>
            <a:pPr marL="0" indent="0">
              <a:buNone/>
            </a:pPr>
            <a:endParaRPr lang="en-US" dirty="0">
              <a:latin typeface="Helvetica Neue" panose="02000503000000020004" pitchFamily="2" charset="0"/>
            </a:endParaRPr>
          </a:p>
          <a:p>
            <a:pPr marL="0" indent="0">
              <a:buNone/>
            </a:pPr>
            <a:endParaRPr lang="en-US" dirty="0"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652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3AD47-6682-4CD7-2D51-C13C44DE9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 Neue" panose="02000503000000020004" pitchFamily="2" charset="0"/>
              </a:rPr>
              <a:t>After Initial Appearance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860B9-2160-5C34-5479-A36E5F06F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0" y="1279525"/>
            <a:ext cx="11645900" cy="4652963"/>
          </a:xfrm>
        </p:spPr>
        <p:txBody>
          <a:bodyPr/>
          <a:lstStyle/>
          <a:p>
            <a:pPr indent="0">
              <a:buNone/>
            </a:pP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3200" dirty="0"/>
              <a:t>At least one immediate follow up meeting with client</a:t>
            </a:r>
          </a:p>
          <a:p>
            <a:pPr lvl="1"/>
            <a:r>
              <a:rPr lang="en-US" dirty="0"/>
              <a:t>review what happened</a:t>
            </a:r>
          </a:p>
          <a:p>
            <a:pPr lvl="1"/>
            <a:r>
              <a:rPr lang="en-US" dirty="0"/>
              <a:t>discuss next steps in case</a:t>
            </a:r>
          </a:p>
          <a:p>
            <a:r>
              <a:rPr lang="en-US" sz="3200" dirty="0"/>
              <a:t>Ask prosecutor for evidence (worst they can do is say no)</a:t>
            </a:r>
          </a:p>
          <a:p>
            <a:r>
              <a:rPr lang="en-US" sz="3200" dirty="0"/>
              <a:t>Investigate facts</a:t>
            </a:r>
          </a:p>
          <a:p>
            <a:r>
              <a:rPr lang="en-US" sz="3200" dirty="0"/>
              <a:t>Prepare written bond modification motions</a:t>
            </a:r>
          </a:p>
          <a:p>
            <a:r>
              <a:rPr lang="en-US" sz="3200" dirty="0"/>
              <a:t>Prepare for prelim, including issuing subpoenas if necessary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281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979B6-8F45-8DE2-3288-8A0350A55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Revisiting Bail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B230FE-E611-AA93-2679-27231F9CE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0" y="2033059"/>
            <a:ext cx="8032750" cy="4652963"/>
          </a:xfrm>
        </p:spPr>
        <p:txBody>
          <a:bodyPr/>
          <a:lstStyle/>
          <a:p>
            <a:r>
              <a:rPr lang="en-US" dirty="0"/>
              <a:t>Review conditions of release pursuant to to MS Rules of Criminal Procedure 8.5 (b) and (c)</a:t>
            </a:r>
          </a:p>
          <a:p>
            <a:r>
              <a:rPr lang="en-US" dirty="0"/>
              <a:t>Written motion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D75B340D-C036-9245-52A0-1F0CD806F2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87267" y="1388007"/>
            <a:ext cx="3917949" cy="3917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69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4179678-5095-130B-F1A0-2BB83560BD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Preliminary Hearings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B2B517F-9BB2-901B-0EEE-6AAFDD4B92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3398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6C4E6-1063-59D2-1EE1-8AD9556BE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 Neue" panose="02000503000000020004" pitchFamily="2" charset="0"/>
              </a:rPr>
              <a:t>Preliminary Hearing Preparation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2909E-16BF-87C8-C382-E9D3469FBD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1" y="1390801"/>
            <a:ext cx="10667092" cy="4652963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Helvetica Neue" panose="02000503000000020004" pitchFamily="2" charset="0"/>
              </a:rPr>
              <a:t>Before the preliminary hearing: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3600" dirty="0">
                <a:latin typeface="Helvetica Neue" panose="02000503000000020004" pitchFamily="2" charset="0"/>
              </a:rPr>
              <a:t>Meet with client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3600" dirty="0">
                <a:latin typeface="Helvetica Neue" panose="02000503000000020004" pitchFamily="2" charset="0"/>
              </a:rPr>
              <a:t>Investigate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3600" dirty="0">
                <a:latin typeface="Helvetica Neue" panose="02000503000000020004" pitchFamily="2" charset="0"/>
              </a:rPr>
              <a:t>Request review of state’s evidence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3600" dirty="0">
                <a:latin typeface="Helvetica Neue" panose="02000503000000020004" pitchFamily="2" charset="0"/>
              </a:rPr>
              <a:t>Review law on elements of offense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3600" dirty="0">
                <a:latin typeface="Helvetica Neue" panose="02000503000000020004" pitchFamily="2" charset="0"/>
              </a:rPr>
              <a:t>Be ready to take it to the circuit court</a:t>
            </a:r>
          </a:p>
        </p:txBody>
      </p:sp>
      <p:pic>
        <p:nvPicPr>
          <p:cNvPr id="4" name="Graphic 11" descr="Graphic 11">
            <a:extLst>
              <a:ext uri="{FF2B5EF4-FFF2-40B4-BE49-F238E27FC236}">
                <a16:creationId xmlns:a16="http://schemas.microsoft.com/office/drawing/2014/main" id="{BCBFF5AB-8C1B-061F-06C1-28A38A8A6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6991" y="4274925"/>
            <a:ext cx="3050268" cy="305026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42184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6B401-13C3-A7E8-7DE2-F4D292D43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the Preliminary Hearing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58718-4336-92A3-A307-CBA8099B9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4000" dirty="0">
                <a:latin typeface="Helvetica Neue" panose="02000503000000020004" pitchFamily="2" charset="0"/>
              </a:rPr>
              <a:t>Investigate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sz="4000" dirty="0">
                <a:latin typeface="Helvetica Neue" panose="02000503000000020004" pitchFamily="2" charset="0"/>
              </a:rPr>
              <a:t>Locate witnesses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sz="4000" dirty="0">
                <a:latin typeface="Helvetica Neue" panose="02000503000000020004" pitchFamily="2" charset="0"/>
              </a:rPr>
              <a:t>Serve subpoenas 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sz="4000" dirty="0">
                <a:latin typeface="Helvetica Neue" panose="02000503000000020004" pitchFamily="2" charset="0"/>
              </a:rPr>
              <a:t>Request preservation orders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62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DA4E7-436D-A884-0787-8CBC41B3F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 Neue" panose="02000503000000020004" pitchFamily="2" charset="0"/>
              </a:rPr>
              <a:t>Preliminary Hearing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0C5CD6-8ECE-BC79-637E-95D19CB1A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0" y="1487079"/>
            <a:ext cx="11751802" cy="4652963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Helvetica Neue" panose="02000503000000020004" pitchFamily="2" charset="0"/>
              </a:rPr>
              <a:t>Standard practices:</a:t>
            </a:r>
            <a:endParaRPr lang="en-US" sz="2400" dirty="0">
              <a:latin typeface="Helvetica Neue" panose="02000503000000020004" pitchFamily="2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3600" dirty="0">
                <a:latin typeface="Helvetica Neue" panose="02000503000000020004" pitchFamily="2" charset="0"/>
              </a:rPr>
              <a:t>File a written motion ahead of time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3600" dirty="0">
                <a:latin typeface="Helvetica Neue" panose="02000503000000020004" pitchFamily="2" charset="0"/>
              </a:rPr>
              <a:t>Record the proceedings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3600" dirty="0">
                <a:latin typeface="Helvetica Neue" panose="02000503000000020004" pitchFamily="2" charset="0"/>
              </a:rPr>
              <a:t>Reject the trading of client rights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dirty="0">
                <a:latin typeface="Helvetica Neue" panose="02000503000000020004" pitchFamily="2" charset="0"/>
              </a:rPr>
              <a:t> (Demand preliminary hearing </a:t>
            </a:r>
            <a:r>
              <a:rPr lang="en-US" sz="3600" u="sng" dirty="0">
                <a:latin typeface="Helvetica Neue" panose="02000503000000020004" pitchFamily="2" charset="0"/>
              </a:rPr>
              <a:t>and</a:t>
            </a:r>
            <a:r>
              <a:rPr lang="en-US" sz="3600" dirty="0">
                <a:latin typeface="Helvetica Neue" panose="02000503000000020004" pitchFamily="2" charset="0"/>
              </a:rPr>
              <a:t> bail argument)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3600" dirty="0">
                <a:latin typeface="Helvetica Neue" panose="02000503000000020004" pitchFamily="2" charset="0"/>
              </a:rPr>
              <a:t>Tell the judge what they offered you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600" dirty="0">
              <a:latin typeface="Helvetica Neue" panose="02000503000000020004" pitchFamily="2" charset="0"/>
            </a:endParaRPr>
          </a:p>
          <a:p>
            <a:pPr marL="0" indent="0">
              <a:buNone/>
            </a:pPr>
            <a:endParaRPr lang="en-US" dirty="0">
              <a:latin typeface="Helvetica Neue" panose="02000503000000020004" pitchFamily="2" charset="0"/>
            </a:endParaRPr>
          </a:p>
        </p:txBody>
      </p:sp>
      <p:pic>
        <p:nvPicPr>
          <p:cNvPr id="4" name="Graphic 97" descr="Graphic 97">
            <a:extLst>
              <a:ext uri="{FF2B5EF4-FFF2-40B4-BE49-F238E27FC236}">
                <a16:creationId xmlns:a16="http://schemas.microsoft.com/office/drawing/2014/main" id="{01EBD737-F072-BB04-C4E3-68E177248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5530" y="1487079"/>
            <a:ext cx="1735318" cy="173531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58791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77BA0-19C6-9E2D-BBA4-FE317FEBA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make a record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F89A7-9881-37E4-D928-6CA777DD9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dirty="0"/>
              <a:t>Impeachment material</a:t>
            </a:r>
          </a:p>
          <a:p>
            <a:pPr>
              <a:lnSpc>
                <a:spcPct val="140000"/>
              </a:lnSpc>
            </a:pPr>
            <a:r>
              <a:rPr lang="en-US" dirty="0"/>
              <a:t>Negotiation material with DA</a:t>
            </a:r>
          </a:p>
          <a:p>
            <a:pPr>
              <a:lnSpc>
                <a:spcPct val="140000"/>
              </a:lnSpc>
            </a:pPr>
            <a:r>
              <a:rPr lang="en-US" dirty="0"/>
              <a:t>Bonus: if you appeal to circuit court, you’ll have </a:t>
            </a:r>
            <a:r>
              <a:rPr lang="en-US" u="sng" dirty="0"/>
              <a:t>twice</a:t>
            </a:r>
            <a:r>
              <a:rPr lang="en-US" dirty="0"/>
              <a:t> as much impeachment material</a:t>
            </a:r>
          </a:p>
        </p:txBody>
      </p:sp>
    </p:spTree>
    <p:extLst>
      <p:ext uri="{BB962C8B-B14F-4D97-AF65-F5344CB8AC3E}">
        <p14:creationId xmlns:p14="http://schemas.microsoft.com/office/powerpoint/2010/main" val="750011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23926-C00F-B6A9-399F-DE3DBBDE2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Hearing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BEF57-B454-0F09-00C3-B06C6B7F93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Don’t Forget the Rules</a:t>
            </a:r>
          </a:p>
          <a:p>
            <a:pPr marL="520700" indent="-227013"/>
            <a:r>
              <a:rPr lang="en-US" u="sng" dirty="0"/>
              <a:t>Upon request</a:t>
            </a:r>
            <a:r>
              <a:rPr lang="en-US" dirty="0"/>
              <a:t>, must be held with 14 days</a:t>
            </a:r>
          </a:p>
          <a:p>
            <a:pPr marL="520700" indent="-227013"/>
            <a:r>
              <a:rPr lang="en-US" dirty="0"/>
              <a:t>Cannot be waived or postponed without</a:t>
            </a:r>
          </a:p>
          <a:p>
            <a:pPr marL="977900" lvl="1" indent="-227013"/>
            <a:r>
              <a:rPr lang="en-US" dirty="0"/>
              <a:t>Client consent</a:t>
            </a:r>
          </a:p>
          <a:p>
            <a:pPr marL="977900" lvl="1" indent="-227013"/>
            <a:r>
              <a:rPr lang="en-US" dirty="0"/>
              <a:t>In writing</a:t>
            </a:r>
          </a:p>
          <a:p>
            <a:pPr marL="520700" indent="-227013"/>
            <a:r>
              <a:rPr lang="en-US" dirty="0"/>
              <a:t>Unless commenced with 14 days, the defendant “shall be released on recognizance.”</a:t>
            </a:r>
          </a:p>
        </p:txBody>
      </p:sp>
    </p:spTree>
    <p:extLst>
      <p:ext uri="{BB962C8B-B14F-4D97-AF65-F5344CB8AC3E}">
        <p14:creationId xmlns:p14="http://schemas.microsoft.com/office/powerpoint/2010/main" val="3575253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4DF56-6FBB-6BC1-F8B8-03F3CB8AD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 Neue" panose="02000503000000020004" pitchFamily="2" charset="0"/>
              </a:rPr>
              <a:t>The Right Cross-Examination at Prelim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3FA78-DA08-2FBF-E357-FCE371B512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HelveticaNeueLT Std" panose="020B0604020202020204" pitchFamily="34" charset="77"/>
              </a:rPr>
              <a:t>Circuit court habeas hearing</a:t>
            </a:r>
          </a:p>
          <a:p>
            <a:pPr marL="407988" indent="-227013"/>
            <a:r>
              <a:rPr lang="en-US" dirty="0">
                <a:solidFill>
                  <a:schemeClr val="accent1"/>
                </a:solidFill>
                <a:latin typeface="HelveticaNeueLT Std" panose="020B0604020202020204" pitchFamily="34" charset="77"/>
              </a:rPr>
              <a:t>Defense attorney examines witnesses</a:t>
            </a:r>
          </a:p>
          <a:p>
            <a:pPr marL="463550" indent="-227013"/>
            <a:r>
              <a:rPr lang="en-US" i="0" u="none" strike="noStrike" dirty="0">
                <a:solidFill>
                  <a:schemeClr val="accent1"/>
                </a:solidFill>
                <a:effectLst/>
                <a:latin typeface="HelveticaNeueLT Std" panose="020B0604020202020204" pitchFamily="34" charset="77"/>
              </a:rPr>
              <a:t>State objects </a:t>
            </a:r>
          </a:p>
          <a:p>
            <a:pPr marL="0" indent="0">
              <a:buNone/>
            </a:pPr>
            <a:endParaRPr lang="en-US" sz="1050" i="0" u="none" strike="noStrike" dirty="0">
              <a:solidFill>
                <a:schemeClr val="accent1"/>
              </a:solidFill>
              <a:effectLst/>
              <a:latin typeface="HelveticaNeueLT Std" panose="020B0604020202020204" pitchFamily="34" charset="77"/>
            </a:endParaRPr>
          </a:p>
          <a:p>
            <a:pPr lvl="1"/>
            <a:r>
              <a:rPr lang="en-US" sz="3200" dirty="0">
                <a:latin typeface="HelveticaNeueLT Std" panose="020B0604020202020204" pitchFamily="34" charset="77"/>
              </a:rPr>
              <a:t>“A</a:t>
            </a:r>
            <a:r>
              <a:rPr lang="en-US" sz="3200" i="0" u="none" strike="noStrike" dirty="0">
                <a:effectLst/>
                <a:latin typeface="HelveticaNeueLT Std" panose="020B0604020202020204" pitchFamily="34" charset="77"/>
              </a:rPr>
              <a:t>nswers might reveal identity of the witness, who allegedly feared retaliation”</a:t>
            </a:r>
          </a:p>
          <a:p>
            <a:pPr marL="457200" lvl="1" indent="0">
              <a:buNone/>
            </a:pPr>
            <a:endParaRPr lang="en-US" sz="1050" i="0" u="none" strike="noStrike" dirty="0">
              <a:effectLst/>
              <a:latin typeface="HelveticaNeueLT Std" panose="020B0604020202020204" pitchFamily="34" charset="77"/>
            </a:endParaRPr>
          </a:p>
          <a:p>
            <a:pPr lvl="1"/>
            <a:r>
              <a:rPr lang="en-US" sz="3200" i="0" u="none" strike="noStrike" dirty="0">
                <a:effectLst/>
                <a:latin typeface="HelveticaNeueLT Std" panose="020B0604020202020204" pitchFamily="34" charset="77"/>
              </a:rPr>
              <a:t>Defendant “was not entitled to pre-indictment ‘discovery’.”</a:t>
            </a:r>
          </a:p>
        </p:txBody>
      </p:sp>
    </p:spTree>
    <p:extLst>
      <p:ext uri="{BB962C8B-B14F-4D97-AF65-F5344CB8AC3E}">
        <p14:creationId xmlns:p14="http://schemas.microsoft.com/office/powerpoint/2010/main" val="1679354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F4A0C-A1EA-FA88-CF60-188E45E90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Actions After a </a:t>
            </a:r>
            <a:r>
              <a:rPr lang="en-US" dirty="0" err="1"/>
              <a:t>Bindover</a:t>
            </a:r>
            <a:r>
              <a:rPr lang="en-US" dirty="0"/>
              <a:t> Decision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685955-21A4-6097-8DCE-6F259F1E2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/>
              <a:t>Bail review?</a:t>
            </a:r>
          </a:p>
          <a:p>
            <a:r>
              <a:rPr lang="en-US" sz="4000" dirty="0"/>
              <a:t>Probable cause review?</a:t>
            </a:r>
          </a:p>
          <a:p>
            <a:r>
              <a:rPr lang="en-US" sz="4000" dirty="0"/>
              <a:t>Both?</a:t>
            </a:r>
          </a:p>
          <a:p>
            <a:endParaRPr lang="en-US" dirty="0"/>
          </a:p>
        </p:txBody>
      </p:sp>
      <p:pic>
        <p:nvPicPr>
          <p:cNvPr id="3" name="Graphic 4" descr="Graphic 4">
            <a:extLst>
              <a:ext uri="{FF2B5EF4-FFF2-40B4-BE49-F238E27FC236}">
                <a16:creationId xmlns:a16="http://schemas.microsoft.com/office/drawing/2014/main" id="{61A351D3-FC3D-9476-4E64-DE9728046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8531" y="3060358"/>
            <a:ext cx="2875579" cy="287557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87635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17ED3-908D-821C-0121-D0FAB6D91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2B31B-EC33-9C1B-4AEB-C1A4CA1DF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 Neue" panose="02000503000000020004" pitchFamily="2" charset="0"/>
              </a:rPr>
              <a:t>The Right to Cross-Examination at Prelim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D0730-AA51-6A84-7DCC-C3C8ECFCAE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 i="1" u="none" strike="noStrike" dirty="0">
                <a:solidFill>
                  <a:schemeClr val="accent1"/>
                </a:solidFill>
                <a:effectLst/>
                <a:latin typeface="HelveticaNeueLT Std" panose="020B0604020202020204" pitchFamily="34" charset="77"/>
              </a:rPr>
              <a:t>Harris v. Patten:</a:t>
            </a:r>
          </a:p>
          <a:p>
            <a:r>
              <a:rPr lang="en-US" i="0" u="none" strike="noStrike" dirty="0">
                <a:solidFill>
                  <a:schemeClr val="accent1"/>
                </a:solidFill>
                <a:effectLst/>
                <a:latin typeface="HelveticaNeueLT Std" panose="020B0604020202020204" pitchFamily="34" charset="77"/>
              </a:rPr>
              <a:t>“Circuit judge limited defendant’s cross-examination.”</a:t>
            </a:r>
          </a:p>
          <a:p>
            <a:r>
              <a:rPr lang="en-US" i="0" u="none" strike="noStrike" dirty="0">
                <a:solidFill>
                  <a:schemeClr val="accent1"/>
                </a:solidFill>
                <a:effectLst/>
                <a:latin typeface="HelveticaNeueLT Std" panose="020B0604020202020204" pitchFamily="34" charset="77"/>
              </a:rPr>
              <a:t>Because the circuit judge did not afford Harris a full habeas corpus hearing on the issue of probable cause, we reverse and remand the case for a new hearing.</a:t>
            </a:r>
          </a:p>
        </p:txBody>
      </p:sp>
    </p:spTree>
    <p:extLst>
      <p:ext uri="{BB962C8B-B14F-4D97-AF65-F5344CB8AC3E}">
        <p14:creationId xmlns:p14="http://schemas.microsoft.com/office/powerpoint/2010/main" val="10909043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52CD0-2B86-B2FA-6F0A-54BDF296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>
                <a:latin typeface="Helvetica Neue" panose="02000503000000020004" pitchFamily="2" charset="0"/>
              </a:rPr>
              <a:t>Harris v. Patten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96A23-414A-89EB-A4F1-A696E24970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HelveticaNeueLT Std" panose="020B0604020202020204" pitchFamily="34" charset="77"/>
              </a:rPr>
              <a:t>C</a:t>
            </a:r>
            <a:r>
              <a:rPr lang="en-US" i="0" u="none" strike="noStrike" dirty="0">
                <a:solidFill>
                  <a:schemeClr val="accent1"/>
                </a:solidFill>
                <a:effectLst/>
                <a:latin typeface="HelveticaNeueLT Std" panose="020B0604020202020204" pitchFamily="34" charset="77"/>
              </a:rPr>
              <a:t>ircuit judge:</a:t>
            </a:r>
          </a:p>
          <a:p>
            <a:pPr marL="0" indent="0">
              <a:buNone/>
            </a:pPr>
            <a:endParaRPr lang="en-US" i="0" u="none" strike="noStrike" dirty="0">
              <a:solidFill>
                <a:schemeClr val="accent1"/>
              </a:solidFill>
              <a:effectLst/>
              <a:latin typeface="HelveticaNeueLT Std" panose="020B0604020202020204" pitchFamily="34" charset="77"/>
            </a:endParaRPr>
          </a:p>
          <a:p>
            <a:pPr marL="0" indent="0" algn="ctr">
              <a:buNone/>
            </a:pPr>
            <a:r>
              <a:rPr lang="en-US" i="0" u="none" strike="noStrike" dirty="0">
                <a:solidFill>
                  <a:schemeClr val="accent1"/>
                </a:solidFill>
                <a:effectLst/>
                <a:latin typeface="HelveticaNeueLT Std" panose="020B0604020202020204" pitchFamily="34" charset="77"/>
              </a:rPr>
              <a:t>“[The justice court] found that probable cause existed and bound the matter over. The burden had been met.... [T]his is how our system is set up.”</a:t>
            </a:r>
            <a:br>
              <a:rPr lang="en-US" i="0" u="none" strike="noStrike" dirty="0">
                <a:solidFill>
                  <a:schemeClr val="accent1"/>
                </a:solidFill>
                <a:effectLst/>
                <a:latin typeface="HelveticaNeueLT Std" panose="020B0604020202020204" pitchFamily="34" charset="77"/>
              </a:rPr>
            </a:br>
            <a:endParaRPr lang="en-US" i="0" u="none" strike="noStrike" dirty="0">
              <a:solidFill>
                <a:schemeClr val="accent1"/>
              </a:solidFill>
              <a:effectLst/>
              <a:latin typeface="HelveticaNeueLT Std" panose="020B0604020202020204" pitchFamily="34" charset="77"/>
            </a:endParaRPr>
          </a:p>
          <a:p>
            <a:pPr marL="0" indent="0" algn="ctr">
              <a:buNone/>
            </a:pPr>
            <a:endParaRPr lang="en-US" sz="1400" dirty="0">
              <a:solidFill>
                <a:schemeClr val="accent1"/>
              </a:solidFill>
              <a:latin typeface="HelveticaNeueLT Std" panose="020B0604020202020204" pitchFamily="34" charset="77"/>
            </a:endParaRPr>
          </a:p>
          <a:p>
            <a:pPr marL="0" indent="0" algn="ctr">
              <a:buNone/>
            </a:pPr>
            <a:r>
              <a:rPr lang="en-US" sz="1400" i="1" dirty="0">
                <a:solidFill>
                  <a:schemeClr val="bg2">
                    <a:lumMod val="75000"/>
                  </a:schemeClr>
                </a:solidFill>
              </a:rPr>
              <a:t>Harris v. Patten, 396 So. 3d 1217, 1219 (Miss. Ct. App. 2024)</a:t>
            </a:r>
          </a:p>
          <a:p>
            <a:pPr marL="0" indent="0" algn="ctr">
              <a:buNone/>
            </a:pPr>
            <a:endParaRPr lang="en-US" dirty="0">
              <a:solidFill>
                <a:schemeClr val="accent1"/>
              </a:solidFill>
              <a:latin typeface="HelveticaNeueLT Std" panose="020B06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636928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6FDDD-155C-4031-6931-AB5279FE1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231AF-E1E8-A612-025F-28D91BD8F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>
                <a:latin typeface="Helvetica Neue" panose="02000503000000020004" pitchFamily="2" charset="0"/>
              </a:rPr>
              <a:t>Harris v. Patten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A7415-BC15-05C4-B5AC-BC107A9598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645" y="1623695"/>
            <a:ext cx="10208260" cy="465296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HelveticaNeueLT Std" panose="020B0604020202020204" pitchFamily="34" charset="77"/>
              </a:rPr>
              <a:t>C</a:t>
            </a:r>
            <a:r>
              <a:rPr lang="en-US" i="0" u="none" strike="noStrike" dirty="0">
                <a:solidFill>
                  <a:schemeClr val="accent1"/>
                </a:solidFill>
                <a:effectLst/>
                <a:latin typeface="HelveticaNeueLT Std" panose="020B0604020202020204" pitchFamily="34" charset="77"/>
              </a:rPr>
              <a:t>ircuit judge:</a:t>
            </a:r>
          </a:p>
          <a:p>
            <a:pPr marL="0" indent="0">
              <a:buNone/>
            </a:pPr>
            <a:endParaRPr lang="en-US" i="0" u="none" strike="noStrike" dirty="0">
              <a:solidFill>
                <a:schemeClr val="accent1"/>
              </a:solidFill>
              <a:effectLst/>
              <a:latin typeface="HelveticaNeueLT Std" panose="020B0604020202020204" pitchFamily="34" charset="77"/>
            </a:endParaRPr>
          </a:p>
          <a:p>
            <a:pPr marL="0" indent="0" algn="ctr">
              <a:buNone/>
            </a:pPr>
            <a:r>
              <a:rPr lang="en-US" dirty="0">
                <a:solidFill>
                  <a:schemeClr val="accent1"/>
                </a:solidFill>
                <a:latin typeface="HelveticaNeueLT Std" panose="020B0604020202020204" pitchFamily="34" charset="77"/>
              </a:rPr>
              <a:t>“It was enough for the Justice Court.... [T]he next check is the grand jury. That's the next check. It's not me in habeas.”</a:t>
            </a:r>
            <a:br>
              <a:rPr lang="en-US" i="0" u="none" strike="noStrike" dirty="0">
                <a:solidFill>
                  <a:schemeClr val="accent1"/>
                </a:solidFill>
                <a:effectLst/>
                <a:latin typeface="HelveticaNeueLT Std" panose="020B0604020202020204" pitchFamily="34" charset="77"/>
              </a:rPr>
            </a:br>
            <a:endParaRPr lang="en-US" i="0" u="none" strike="noStrike" dirty="0">
              <a:solidFill>
                <a:schemeClr val="accent1"/>
              </a:solidFill>
              <a:effectLst/>
              <a:latin typeface="HelveticaNeueLT Std" panose="020B0604020202020204" pitchFamily="34" charset="77"/>
            </a:endParaRPr>
          </a:p>
          <a:p>
            <a:pPr marL="0" indent="0" algn="ctr">
              <a:buNone/>
            </a:pPr>
            <a:endParaRPr lang="en-US" sz="1400" dirty="0">
              <a:solidFill>
                <a:schemeClr val="accent1"/>
              </a:solidFill>
              <a:latin typeface="HelveticaNeueLT Std" panose="020B0604020202020204" pitchFamily="34" charset="77"/>
            </a:endParaRPr>
          </a:p>
          <a:p>
            <a:pPr marL="0" indent="0" algn="r">
              <a:buNone/>
            </a:pPr>
            <a:r>
              <a:rPr lang="en-US" sz="1400" i="1" dirty="0">
                <a:solidFill>
                  <a:schemeClr val="bg2">
                    <a:lumMod val="75000"/>
                  </a:schemeClr>
                </a:solidFill>
              </a:rPr>
              <a:t>Harris v. Patten, 396 So. 3d 1217, 1219 (Miss. Ct. App. 2024)</a:t>
            </a:r>
          </a:p>
          <a:p>
            <a:pPr marL="0" indent="0">
              <a:buNone/>
            </a:pPr>
            <a:endParaRPr lang="en-US" dirty="0">
              <a:solidFill>
                <a:schemeClr val="accent1"/>
              </a:solidFill>
              <a:latin typeface="HelveticaNeueLT Std" panose="020B06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30911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14610-205D-B0F7-F09A-B66E24CEA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17506-A164-8D64-6308-6CD5D05AE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>
                <a:latin typeface="Helvetica Neue" panose="02000503000000020004" pitchFamily="2" charset="0"/>
              </a:rPr>
              <a:t>Harris v. Patten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0463C-AFD4-5ECF-5121-8C420ED97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HelveticaNeueLT Std" panose="020B0604020202020204" pitchFamily="34" charset="77"/>
              </a:rPr>
              <a:t>C</a:t>
            </a:r>
            <a:r>
              <a:rPr lang="en-US" i="0" u="none" strike="noStrike" dirty="0">
                <a:solidFill>
                  <a:schemeClr val="accent1"/>
                </a:solidFill>
                <a:effectLst/>
                <a:latin typeface="HelveticaNeueLT Std" panose="020B0604020202020204" pitchFamily="34" charset="77"/>
              </a:rPr>
              <a:t>ircuit judge:</a:t>
            </a:r>
          </a:p>
          <a:p>
            <a:pPr marL="0" indent="0">
              <a:buNone/>
            </a:pPr>
            <a:endParaRPr lang="en-US" i="0" u="none" strike="noStrike" dirty="0">
              <a:solidFill>
                <a:schemeClr val="accent1"/>
              </a:solidFill>
              <a:effectLst/>
              <a:latin typeface="HelveticaNeueLT Std" panose="020B0604020202020204" pitchFamily="34" charset="77"/>
            </a:endParaRPr>
          </a:p>
          <a:p>
            <a:pPr marL="0" indent="0" algn="ctr">
              <a:buNone/>
            </a:pPr>
            <a:r>
              <a:rPr lang="en-US" dirty="0">
                <a:solidFill>
                  <a:schemeClr val="accent1"/>
                </a:solidFill>
                <a:latin typeface="HelveticaNeueLT Std" panose="020B0604020202020204" pitchFamily="34" charset="77"/>
              </a:rPr>
              <a:t>“[Y]</a:t>
            </a:r>
            <a:r>
              <a:rPr lang="en-US" dirty="0" err="1">
                <a:solidFill>
                  <a:schemeClr val="accent1"/>
                </a:solidFill>
                <a:latin typeface="HelveticaNeueLT Std" panose="020B0604020202020204" pitchFamily="34" charset="77"/>
              </a:rPr>
              <a:t>ou</a:t>
            </a:r>
            <a:r>
              <a:rPr lang="en-US" dirty="0">
                <a:solidFill>
                  <a:schemeClr val="accent1"/>
                </a:solidFill>
                <a:latin typeface="HelveticaNeueLT Std" panose="020B0604020202020204" pitchFamily="34" charset="77"/>
              </a:rPr>
              <a:t> can't just ... file a habeas and make an end run around the rules.” </a:t>
            </a:r>
            <a:br>
              <a:rPr lang="en-US" i="0" u="none" strike="noStrike" dirty="0">
                <a:solidFill>
                  <a:schemeClr val="accent1"/>
                </a:solidFill>
                <a:effectLst/>
                <a:latin typeface="HelveticaNeueLT Std" panose="020B0604020202020204" pitchFamily="34" charset="77"/>
              </a:rPr>
            </a:br>
            <a:endParaRPr lang="en-US" i="0" u="none" strike="noStrike" dirty="0">
              <a:solidFill>
                <a:schemeClr val="accent1"/>
              </a:solidFill>
              <a:effectLst/>
              <a:latin typeface="HelveticaNeueLT Std" panose="020B0604020202020204" pitchFamily="34" charset="77"/>
            </a:endParaRPr>
          </a:p>
          <a:p>
            <a:pPr marL="0" indent="0" algn="ctr">
              <a:buNone/>
            </a:pPr>
            <a:endParaRPr lang="en-US" sz="1400" dirty="0">
              <a:solidFill>
                <a:schemeClr val="accent1"/>
              </a:solidFill>
              <a:latin typeface="HelveticaNeueLT Std" panose="020B0604020202020204" pitchFamily="34" charset="77"/>
            </a:endParaRPr>
          </a:p>
          <a:p>
            <a:pPr marL="0" indent="0" algn="r">
              <a:buNone/>
            </a:pPr>
            <a:r>
              <a:rPr lang="en-US" sz="1400" i="1" dirty="0">
                <a:solidFill>
                  <a:schemeClr val="bg2">
                    <a:lumMod val="75000"/>
                  </a:schemeClr>
                </a:solidFill>
              </a:rPr>
              <a:t>Harris v. Patten, 396 So. 3d 1217, 1219 (Miss. Ct. App. 2024)</a:t>
            </a:r>
          </a:p>
          <a:p>
            <a:pPr marL="0" indent="0">
              <a:buNone/>
            </a:pPr>
            <a:endParaRPr lang="en-US" dirty="0">
              <a:solidFill>
                <a:schemeClr val="accent1"/>
              </a:solidFill>
              <a:latin typeface="HelveticaNeueLT Std" panose="020B06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270681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0F620-6C58-0A22-9B29-EE7E5EF3D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DB776-B9A0-DFD9-1D1E-8CF91F8DB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to Challenge Inferior Court Ruling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3AE2AD-9338-E71F-44F4-0E11F5BD3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0" y="1398059"/>
            <a:ext cx="11645900" cy="4652963"/>
          </a:xfrm>
        </p:spPr>
        <p:txBody>
          <a:bodyPr/>
          <a:lstStyle/>
          <a:p>
            <a:pPr marL="0" indent="0">
              <a:buNone/>
            </a:pPr>
            <a:r>
              <a:rPr lang="en-US" i="0" u="none" strike="noStrike" dirty="0">
                <a:solidFill>
                  <a:srgbClr val="3D3D3D"/>
                </a:solidFill>
                <a:effectLst/>
                <a:latin typeface="HelveticaNeueLT Std" panose="020B0604020202020204" pitchFamily="34" charset="77"/>
              </a:rPr>
              <a:t>Court of Appeals:</a:t>
            </a:r>
          </a:p>
          <a:p>
            <a:pPr marL="0" indent="0">
              <a:buNone/>
            </a:pPr>
            <a:r>
              <a:rPr lang="en-US" i="0" u="none" strike="noStrike" dirty="0">
                <a:solidFill>
                  <a:srgbClr val="3D3D3D"/>
                </a:solidFill>
                <a:effectLst/>
                <a:latin typeface="HelveticaNeueLT Std" panose="020B0604020202020204" pitchFamily="34" charset="77"/>
              </a:rPr>
              <a:t>“Prisoner, who was held in jail…without indictment, </a:t>
            </a:r>
            <a:r>
              <a:rPr lang="en-US" i="0" u="none" strike="noStrike" dirty="0">
                <a:solidFill>
                  <a:schemeClr val="bg1">
                    <a:lumMod val="85000"/>
                  </a:schemeClr>
                </a:solidFill>
                <a:effectLst/>
                <a:latin typeface="HelveticaNeueLT Std" panose="020B0604020202020204" pitchFamily="34" charset="77"/>
              </a:rPr>
              <a:t>was permitted to file habeas corpus petition challenging the existence of probable cause, and habeas corpus court had a duty to hear and consider evidence on that issue, regardless of fact that the justice court previously found probable cause existed and bound matter over.”</a:t>
            </a:r>
          </a:p>
          <a:p>
            <a:pPr marL="0" indent="0">
              <a:buNone/>
            </a:pPr>
            <a:endParaRPr lang="en-US" dirty="0">
              <a:latin typeface="HelveticaNeueLT Std" panose="020B0604020202020204" pitchFamily="34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A2552B-A97F-6797-46E5-33133412BBC0}"/>
              </a:ext>
            </a:extLst>
          </p:cNvPr>
          <p:cNvSpPr txBox="1"/>
          <p:nvPr/>
        </p:nvSpPr>
        <p:spPr>
          <a:xfrm>
            <a:off x="5444067" y="5681690"/>
            <a:ext cx="67479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en-US" sz="1800" b="1" i="1" dirty="0">
                <a:solidFill>
                  <a:schemeClr val="bg2">
                    <a:lumMod val="75000"/>
                  </a:schemeClr>
                </a:solidFill>
                <a:latin typeface="HelveticaNeueLT Std" panose="020B0604020202020204" pitchFamily="34" charset="77"/>
              </a:rPr>
              <a:t>Harris v. Patten, 396 So. 3d 1217, 1219 (Miss. Ct. App. 2024)</a:t>
            </a:r>
          </a:p>
        </p:txBody>
      </p:sp>
    </p:spTree>
    <p:extLst>
      <p:ext uri="{BB962C8B-B14F-4D97-AF65-F5344CB8AC3E}">
        <p14:creationId xmlns:p14="http://schemas.microsoft.com/office/powerpoint/2010/main" val="9760010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AEFFC8-F22F-F3B5-A5A2-7515464D0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A574B-AB38-44A3-12C2-2FEE9A3AB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to Challenge Inferior Court Ruling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87B4E-D9CD-9E65-5E5A-3E006AD70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0" y="1398059"/>
            <a:ext cx="11645900" cy="4652963"/>
          </a:xfrm>
        </p:spPr>
        <p:txBody>
          <a:bodyPr/>
          <a:lstStyle/>
          <a:p>
            <a:pPr marL="0" indent="0">
              <a:buNone/>
            </a:pPr>
            <a:r>
              <a:rPr lang="en-US" i="0" u="none" strike="noStrike" dirty="0">
                <a:solidFill>
                  <a:srgbClr val="3D3D3D"/>
                </a:solidFill>
                <a:effectLst/>
                <a:latin typeface="HelveticaNeueLT Std" panose="020B0604020202020204" pitchFamily="34" charset="77"/>
              </a:rPr>
              <a:t>Court of Appeals:</a:t>
            </a:r>
          </a:p>
          <a:p>
            <a:pPr marL="0" indent="0">
              <a:buNone/>
            </a:pPr>
            <a:r>
              <a:rPr lang="en-US" i="0" u="none" strike="noStrike" dirty="0">
                <a:solidFill>
                  <a:srgbClr val="3D3D3D"/>
                </a:solidFill>
                <a:effectLst/>
                <a:latin typeface="HelveticaNeueLT Std" panose="020B0604020202020204" pitchFamily="34" charset="77"/>
              </a:rPr>
              <a:t>“Prisoner, who was held in jail…without indictment, </a:t>
            </a:r>
            <a:r>
              <a:rPr lang="en-US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 Std" panose="020B0604020202020204" pitchFamily="34" charset="77"/>
              </a:rPr>
              <a:t>was permitted to file habeas corpus petition challenging the existence of probable cause, </a:t>
            </a:r>
            <a:r>
              <a:rPr lang="en-US" i="0" u="none" strike="noStrike" dirty="0">
                <a:solidFill>
                  <a:schemeClr val="bg1">
                    <a:lumMod val="85000"/>
                  </a:schemeClr>
                </a:solidFill>
                <a:effectLst/>
                <a:latin typeface="HelveticaNeueLT Std" panose="020B0604020202020204" pitchFamily="34" charset="77"/>
              </a:rPr>
              <a:t>and habeas corpus court had a duty to hear and consider evidence on that issue, regardless of fact that the justice court previously found probable cause existed and bound matter over.”</a:t>
            </a:r>
          </a:p>
          <a:p>
            <a:pPr marL="0" indent="0">
              <a:buNone/>
            </a:pPr>
            <a:endParaRPr lang="en-US" dirty="0">
              <a:latin typeface="HelveticaNeueLT Std" panose="020B0604020202020204" pitchFamily="34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35B7AD-3A29-D635-080F-AADDD2927308}"/>
              </a:ext>
            </a:extLst>
          </p:cNvPr>
          <p:cNvSpPr txBox="1"/>
          <p:nvPr/>
        </p:nvSpPr>
        <p:spPr>
          <a:xfrm>
            <a:off x="5444067" y="5681690"/>
            <a:ext cx="67479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en-US" sz="1800" b="1" i="1" dirty="0">
                <a:solidFill>
                  <a:schemeClr val="bg2">
                    <a:lumMod val="75000"/>
                  </a:schemeClr>
                </a:solidFill>
                <a:latin typeface="HelveticaNeueLT Std" panose="020B0604020202020204" pitchFamily="34" charset="77"/>
              </a:rPr>
              <a:t>Harris v. Patten, 396 So. 3d 1217, 1219 (Miss. Ct. App. 2024)</a:t>
            </a:r>
          </a:p>
        </p:txBody>
      </p:sp>
    </p:spTree>
    <p:extLst>
      <p:ext uri="{BB962C8B-B14F-4D97-AF65-F5344CB8AC3E}">
        <p14:creationId xmlns:p14="http://schemas.microsoft.com/office/powerpoint/2010/main" val="20746267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2C618-4BBC-E195-6FA5-AB5B51217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B0A6E-DA8B-CD53-5991-5D87107F0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to Challenge Inferior Court Ruling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29AF96-9396-6B5E-0A5A-60E8D0831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0" y="1398059"/>
            <a:ext cx="11645900" cy="4652963"/>
          </a:xfrm>
        </p:spPr>
        <p:txBody>
          <a:bodyPr/>
          <a:lstStyle/>
          <a:p>
            <a:pPr marL="0" indent="0">
              <a:buNone/>
            </a:pPr>
            <a:r>
              <a:rPr lang="en-US" i="0" u="none" strike="noStrike" dirty="0">
                <a:solidFill>
                  <a:srgbClr val="3D3D3D"/>
                </a:solidFill>
                <a:effectLst/>
                <a:latin typeface="HelveticaNeueLT Std" panose="020B0604020202020204" pitchFamily="34" charset="77"/>
              </a:rPr>
              <a:t>Court of Appeals:</a:t>
            </a:r>
          </a:p>
          <a:p>
            <a:pPr marL="0" indent="0">
              <a:buNone/>
            </a:pPr>
            <a:r>
              <a:rPr lang="en-US" i="0" u="none" strike="noStrike" dirty="0">
                <a:solidFill>
                  <a:srgbClr val="3D3D3D"/>
                </a:solidFill>
                <a:effectLst/>
                <a:latin typeface="HelveticaNeueLT Std" panose="020B0604020202020204" pitchFamily="34" charset="77"/>
              </a:rPr>
              <a:t>“Prisoner, who was held in jai …without indictment, </a:t>
            </a:r>
            <a:r>
              <a:rPr lang="en-US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 Std" panose="020B0604020202020204" pitchFamily="34" charset="77"/>
              </a:rPr>
              <a:t>was permitted to file habeas corpus petition challenging the existence of probable cause, and habeas corpus court had a </a:t>
            </a:r>
            <a:r>
              <a:rPr lang="en-US" i="0" u="none" strike="noStrike" dirty="0">
                <a:solidFill>
                  <a:schemeClr val="accent4"/>
                </a:solidFill>
                <a:effectLst/>
                <a:latin typeface="HelveticaNeueLT Std" panose="020B0604020202020204" pitchFamily="34" charset="77"/>
              </a:rPr>
              <a:t>duty to hear and consider evidence</a:t>
            </a:r>
            <a:r>
              <a:rPr lang="en-US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 Std" panose="020B0604020202020204" pitchFamily="34" charset="77"/>
              </a:rPr>
              <a:t> on that issue, </a:t>
            </a:r>
            <a:r>
              <a:rPr lang="en-US" i="0" u="none" strike="noStrike" dirty="0">
                <a:solidFill>
                  <a:schemeClr val="bg1">
                    <a:lumMod val="85000"/>
                  </a:schemeClr>
                </a:solidFill>
                <a:effectLst/>
                <a:latin typeface="HelveticaNeueLT Std" panose="020B0604020202020204" pitchFamily="34" charset="77"/>
              </a:rPr>
              <a:t>regardless of fact that the justice court previously found probable cause existed and bound matter over.”</a:t>
            </a:r>
          </a:p>
          <a:p>
            <a:pPr marL="0" indent="0">
              <a:buNone/>
            </a:pPr>
            <a:endParaRPr lang="en-US" dirty="0">
              <a:latin typeface="HelveticaNeueLT Std" panose="020B0604020202020204" pitchFamily="34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C455CE-6ABD-A277-57F8-518903E83A70}"/>
              </a:ext>
            </a:extLst>
          </p:cNvPr>
          <p:cNvSpPr txBox="1"/>
          <p:nvPr/>
        </p:nvSpPr>
        <p:spPr>
          <a:xfrm>
            <a:off x="5444067" y="5681690"/>
            <a:ext cx="67479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en-US" sz="1800" b="1" i="1" dirty="0">
                <a:solidFill>
                  <a:schemeClr val="bg2">
                    <a:lumMod val="75000"/>
                  </a:schemeClr>
                </a:solidFill>
                <a:latin typeface="HelveticaNeueLT Std" panose="020B0604020202020204" pitchFamily="34" charset="77"/>
              </a:rPr>
              <a:t>Harris v. Patten, 396 So. 3d 1217, 1219 (Miss. Ct. App. 2024)</a:t>
            </a:r>
          </a:p>
        </p:txBody>
      </p:sp>
    </p:spTree>
    <p:extLst>
      <p:ext uri="{BB962C8B-B14F-4D97-AF65-F5344CB8AC3E}">
        <p14:creationId xmlns:p14="http://schemas.microsoft.com/office/powerpoint/2010/main" val="13560737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9D7D5-65A9-A00F-E4EF-5CF576C64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2D4B7-5F0C-1F6F-03C5-B1C69D49B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to Challenge Inferior Court Ruling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775F2-CEBD-9F5B-F848-19A51411A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0" y="1398059"/>
            <a:ext cx="11645900" cy="4652963"/>
          </a:xfrm>
        </p:spPr>
        <p:txBody>
          <a:bodyPr/>
          <a:lstStyle/>
          <a:p>
            <a:pPr marL="0" indent="0">
              <a:buNone/>
            </a:pPr>
            <a:r>
              <a:rPr lang="en-US" i="0" u="none" strike="noStrike" dirty="0">
                <a:solidFill>
                  <a:srgbClr val="3D3D3D"/>
                </a:solidFill>
                <a:effectLst/>
                <a:latin typeface="HelveticaNeueLT Std" panose="020B0604020202020204" pitchFamily="34" charset="77"/>
              </a:rPr>
              <a:t>Court of Appeals:</a:t>
            </a:r>
          </a:p>
          <a:p>
            <a:pPr marL="0" indent="0">
              <a:buNone/>
            </a:pPr>
            <a:r>
              <a:rPr lang="en-US" i="0" u="none" strike="noStrike" dirty="0">
                <a:solidFill>
                  <a:srgbClr val="3D3D3D"/>
                </a:solidFill>
                <a:effectLst/>
                <a:latin typeface="HelveticaNeueLT Std" panose="020B0604020202020204" pitchFamily="34" charset="77"/>
              </a:rPr>
              <a:t>“Prisoner, who was held in jail…without indictment, </a:t>
            </a:r>
            <a:r>
              <a:rPr lang="en-US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 Std" panose="020B0604020202020204" pitchFamily="34" charset="77"/>
              </a:rPr>
              <a:t>was permitted to file habeas corpus petition challenging the existence of probable cause, and habeas corpus court had a </a:t>
            </a:r>
            <a:r>
              <a:rPr lang="en-US" i="0" u="none" strike="noStrike" dirty="0">
                <a:solidFill>
                  <a:schemeClr val="accent4"/>
                </a:solidFill>
                <a:effectLst/>
                <a:latin typeface="HelveticaNeueLT Std" panose="020B0604020202020204" pitchFamily="34" charset="77"/>
              </a:rPr>
              <a:t>duty to hear and consider evidence</a:t>
            </a:r>
            <a:r>
              <a:rPr lang="en-US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 Std" panose="020B0604020202020204" pitchFamily="34" charset="77"/>
              </a:rPr>
              <a:t> on that issue, </a:t>
            </a:r>
            <a:r>
              <a:rPr lang="en-US" i="0" u="none" strike="noStrike" dirty="0">
                <a:solidFill>
                  <a:schemeClr val="accent4"/>
                </a:solidFill>
                <a:effectLst/>
                <a:latin typeface="HelveticaNeueLT Std" panose="020B0604020202020204" pitchFamily="34" charset="77"/>
              </a:rPr>
              <a:t>regardless of fact that the justice court previously found probable cause existed and bound matter over.”</a:t>
            </a:r>
          </a:p>
          <a:p>
            <a:pPr marL="0" indent="0">
              <a:buNone/>
            </a:pPr>
            <a:endParaRPr lang="en-US" dirty="0">
              <a:latin typeface="HelveticaNeueLT Std" panose="020B0604020202020204" pitchFamily="34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50AD59-E877-EA2B-E590-7BAF83178C04}"/>
              </a:ext>
            </a:extLst>
          </p:cNvPr>
          <p:cNvSpPr txBox="1"/>
          <p:nvPr/>
        </p:nvSpPr>
        <p:spPr>
          <a:xfrm>
            <a:off x="5444067" y="5681690"/>
            <a:ext cx="67479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en-US" sz="1800" b="1" i="1" dirty="0">
                <a:solidFill>
                  <a:schemeClr val="bg2">
                    <a:lumMod val="75000"/>
                  </a:schemeClr>
                </a:solidFill>
                <a:latin typeface="HelveticaNeueLT Std" panose="020B0604020202020204" pitchFamily="34" charset="77"/>
              </a:rPr>
              <a:t>Harris v. Patten, 396 So. 3d 1217, 1219 (Miss. Ct. App. 2024)</a:t>
            </a:r>
          </a:p>
        </p:txBody>
      </p:sp>
    </p:spTree>
    <p:extLst>
      <p:ext uri="{BB962C8B-B14F-4D97-AF65-F5344CB8AC3E}">
        <p14:creationId xmlns:p14="http://schemas.microsoft.com/office/powerpoint/2010/main" val="33850375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58A57-3A9B-428F-2B37-DE60D9B6E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CB935-9914-DBF6-0E06-A603F8731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to Challenge Inferior Court Ruling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7759D-F275-78BD-A824-0EE247285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0" y="1881216"/>
            <a:ext cx="11645900" cy="2843741"/>
          </a:xfrm>
        </p:spPr>
        <p:txBody>
          <a:bodyPr/>
          <a:lstStyle/>
          <a:p>
            <a:pPr marL="0" indent="0">
              <a:buNone/>
            </a:pPr>
            <a:r>
              <a:rPr lang="en-US" i="0" u="none" strike="noStrike" dirty="0">
                <a:solidFill>
                  <a:srgbClr val="3D3D3D"/>
                </a:solidFill>
                <a:effectLst/>
                <a:latin typeface="HelveticaNeueLT Std" panose="020B0604020202020204" pitchFamily="34" charset="77"/>
              </a:rPr>
              <a:t>Court of Appeals:</a:t>
            </a:r>
          </a:p>
          <a:p>
            <a:pPr marL="0" indent="0">
              <a:buNone/>
            </a:pPr>
            <a:r>
              <a:rPr lang="en-US" i="0" u="none" strike="noStrike" dirty="0">
                <a:solidFill>
                  <a:srgbClr val="3D3D3D"/>
                </a:solidFill>
                <a:effectLst/>
                <a:latin typeface="HelveticaNeueLT Std" panose="020B0604020202020204" pitchFamily="34" charset="77"/>
              </a:rPr>
              <a:t>“a habeas corpus court clearly has the duty to determine if there is probable cause to believe the prisoner committed a crime, </a:t>
            </a:r>
            <a:r>
              <a:rPr lang="en-US" i="0" u="none" strike="noStrike" dirty="0">
                <a:solidFill>
                  <a:schemeClr val="bg1"/>
                </a:solidFill>
                <a:effectLst/>
                <a:latin typeface="HelveticaNeueLT Std" panose="020B0604020202020204" pitchFamily="34" charset="77"/>
              </a:rPr>
              <a:t>and the habeas corpus court is not bound by the prior judgment of a lower court.”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0880C3-BBFB-E37C-F237-8C562DD5F82E}"/>
              </a:ext>
            </a:extLst>
          </p:cNvPr>
          <p:cNvSpPr txBox="1"/>
          <p:nvPr/>
        </p:nvSpPr>
        <p:spPr>
          <a:xfrm>
            <a:off x="5444067" y="4724957"/>
            <a:ext cx="67479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en-US" sz="1800" b="1" i="1" dirty="0">
                <a:solidFill>
                  <a:schemeClr val="bg2">
                    <a:lumMod val="75000"/>
                  </a:schemeClr>
                </a:solidFill>
                <a:latin typeface="HelveticaNeueLT Std" panose="020B0604020202020204" pitchFamily="34" charset="77"/>
              </a:rPr>
              <a:t>Harris v. Patten, 396 So. 3d 1217, 1219 (Miss. Ct. App. 2024)</a:t>
            </a:r>
          </a:p>
        </p:txBody>
      </p:sp>
    </p:spTree>
    <p:extLst>
      <p:ext uri="{BB962C8B-B14F-4D97-AF65-F5344CB8AC3E}">
        <p14:creationId xmlns:p14="http://schemas.microsoft.com/office/powerpoint/2010/main" val="13692678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59043-A30A-D272-4A2C-3EA21C028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E691C-8C9A-D32E-516B-93D371FC1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to Challenge Inferior Court Ruling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416A67-1B74-2268-B8F9-8C7792F25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0" y="1881216"/>
            <a:ext cx="11645900" cy="2843741"/>
          </a:xfrm>
        </p:spPr>
        <p:txBody>
          <a:bodyPr/>
          <a:lstStyle/>
          <a:p>
            <a:pPr marL="0" indent="0">
              <a:buNone/>
            </a:pPr>
            <a:r>
              <a:rPr lang="en-US" i="0" u="none" strike="noStrike" dirty="0">
                <a:solidFill>
                  <a:srgbClr val="3D3D3D"/>
                </a:solidFill>
                <a:effectLst/>
                <a:latin typeface="HelveticaNeueLT Std" panose="020B0604020202020204" pitchFamily="34" charset="77"/>
              </a:rPr>
              <a:t>Court of Appeals:</a:t>
            </a:r>
          </a:p>
          <a:p>
            <a:pPr marL="0" indent="0">
              <a:buNone/>
            </a:pPr>
            <a:r>
              <a:rPr lang="en-US" i="0" u="none" strike="noStrike" dirty="0">
                <a:solidFill>
                  <a:srgbClr val="3D3D3D"/>
                </a:solidFill>
                <a:effectLst/>
                <a:latin typeface="HelveticaNeueLT Std" panose="020B0604020202020204" pitchFamily="34" charset="77"/>
              </a:rPr>
              <a:t>“a habeas corpus court clearly has the duty to determine if there is probable cause to believe the prisoner committed a crime, </a:t>
            </a:r>
            <a:r>
              <a:rPr lang="en-US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NeueLT Std" panose="020B0604020202020204" pitchFamily="34" charset="77"/>
              </a:rPr>
              <a:t>and the habeas corpus court is not bound by the prior judgment of a lower court.”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754F0C-ED63-F839-4886-E3F9AEDB569A}"/>
              </a:ext>
            </a:extLst>
          </p:cNvPr>
          <p:cNvSpPr txBox="1"/>
          <p:nvPr/>
        </p:nvSpPr>
        <p:spPr>
          <a:xfrm>
            <a:off x="5444067" y="4724957"/>
            <a:ext cx="67479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en-US" sz="1800" b="1" i="1" dirty="0">
                <a:solidFill>
                  <a:schemeClr val="bg2">
                    <a:lumMod val="75000"/>
                  </a:schemeClr>
                </a:solidFill>
                <a:latin typeface="HelveticaNeueLT Std" panose="020B0604020202020204" pitchFamily="34" charset="77"/>
              </a:rPr>
              <a:t>Harris v. Patten, 396 So. 3d 1217, 1219 (Miss. Ct. App. 2024)</a:t>
            </a:r>
          </a:p>
        </p:txBody>
      </p:sp>
    </p:spTree>
    <p:extLst>
      <p:ext uri="{BB962C8B-B14F-4D97-AF65-F5344CB8AC3E}">
        <p14:creationId xmlns:p14="http://schemas.microsoft.com/office/powerpoint/2010/main" val="11148565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A3F9A-86B3-4874-08B0-4402585EE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Waiving Indictment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42F74-D561-B64A-DB1D-7FC6AE4E74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Authority to Waive</a:t>
            </a:r>
          </a:p>
          <a:p>
            <a:pPr lvl="1"/>
            <a:r>
              <a:rPr lang="en-US" dirty="0" err="1"/>
              <a:t>MRCrP</a:t>
            </a:r>
            <a:r>
              <a:rPr lang="en-US" dirty="0"/>
              <a:t> 14.5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Waive?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Jump-Starting Discovery</a:t>
            </a:r>
          </a:p>
          <a:p>
            <a:pPr lvl="1"/>
            <a:r>
              <a:rPr lang="en-US" dirty="0" err="1"/>
              <a:t>MRCrP</a:t>
            </a:r>
            <a:r>
              <a:rPr lang="en-US" dirty="0"/>
              <a:t> 17.2 </a:t>
            </a:r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10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ED0F9-B0CF-88A1-028A-FAD300CC61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1840" y="2062162"/>
            <a:ext cx="10972800" cy="2387600"/>
          </a:xfrm>
        </p:spPr>
        <p:txBody>
          <a:bodyPr/>
          <a:lstStyle/>
          <a:p>
            <a:r>
              <a:rPr lang="en-US" dirty="0"/>
              <a:t>Legal Challenges to Prolonged Detention without Indictment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F2F6B3-F656-7DAA-8EC1-A6FA5804EF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1487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9A1E6-9939-A7B5-B75A-A0397F30F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procedural mechanisms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2BDF6-58B6-AE38-D42D-28A8FFEA78E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Pretrial Habeas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B081EC-B00A-D9A3-50DC-E9457E642AE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Bond Reduction Motion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D80A949-69A0-EAC4-3059-AF04E713C94B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en-US" dirty="0"/>
              <a:t>Motion to Dismiss</a:t>
            </a:r>
          </a:p>
        </p:txBody>
      </p:sp>
    </p:spTree>
    <p:extLst>
      <p:ext uri="{BB962C8B-B14F-4D97-AF65-F5344CB8AC3E}">
        <p14:creationId xmlns:p14="http://schemas.microsoft.com/office/powerpoint/2010/main" val="2671444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41B7E-FEEB-BD67-3147-F7880BBAC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 Neue" panose="02000503000000020004" pitchFamily="2" charset="0"/>
              </a:rPr>
              <a:t>Habeas Writs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3C2B79-069F-A0F9-C372-3037826EF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0" y="1465792"/>
            <a:ext cx="11645900" cy="4652963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Miss. Code Ann. Section 11-43-9:</a:t>
            </a:r>
          </a:p>
          <a:p>
            <a:r>
              <a:rPr lang="en-US" sz="3200" dirty="0"/>
              <a:t>Application for a writ of habeas corpus </a:t>
            </a:r>
          </a:p>
          <a:p>
            <a:pPr lvl="1"/>
            <a:r>
              <a:rPr lang="en-US" sz="2400" dirty="0"/>
              <a:t>Written Petition </a:t>
            </a:r>
          </a:p>
          <a:p>
            <a:pPr lvl="1"/>
            <a:r>
              <a:rPr lang="en-US" sz="2400" dirty="0"/>
              <a:t>Sworn by client or counsel</a:t>
            </a:r>
          </a:p>
          <a:p>
            <a:pPr lvl="1"/>
            <a:r>
              <a:rPr lang="en-US" sz="2400" dirty="0"/>
              <a:t>Describing where and by whom detainee is deprived of liberty</a:t>
            </a:r>
          </a:p>
          <a:p>
            <a:pPr lvl="1"/>
            <a:r>
              <a:rPr lang="en-US" sz="2400" dirty="0"/>
              <a:t>Facts and circumstances of the restraint</a:t>
            </a:r>
          </a:p>
          <a:p>
            <a:pPr lvl="1"/>
            <a:r>
              <a:rPr lang="en-US" sz="2400" u="sng" dirty="0"/>
              <a:t>Grounds relied on for relief</a:t>
            </a:r>
          </a:p>
          <a:p>
            <a:pPr lvl="1"/>
            <a:r>
              <a:rPr lang="en-US" sz="2400" dirty="0"/>
              <a:t>Made to the judge or chancellor of the district in where detainee is held</a:t>
            </a:r>
            <a:r>
              <a:rPr lang="en-US" sz="1400" i="1" dirty="0">
                <a:solidFill>
                  <a:schemeClr val="bg2">
                    <a:lumMod val="75000"/>
                  </a:schemeClr>
                </a:solidFill>
              </a:rPr>
              <a:t>)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9532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3C43A-564C-0B01-E98B-38E64D9B9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5B176-59E6-2671-3632-31AAA0344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Legal Theories on Charging Delay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12520-5BE3-A8D7-E155-3EA698EFE14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u="sng" dirty="0"/>
              <a:t>Barker v. Wingo</a:t>
            </a:r>
          </a:p>
          <a:p>
            <a:endParaRPr lang="en-US" dirty="0"/>
          </a:p>
          <a:p>
            <a:r>
              <a:rPr lang="en-US" dirty="0"/>
              <a:t>6</a:t>
            </a:r>
            <a:r>
              <a:rPr lang="en-US" baseline="30000" dirty="0"/>
              <a:t>th</a:t>
            </a:r>
            <a:r>
              <a:rPr lang="en-US" dirty="0"/>
              <a:t> Amend.</a:t>
            </a:r>
          </a:p>
          <a:p>
            <a:r>
              <a:rPr lang="en-US" dirty="0"/>
              <a:t>From </a:t>
            </a:r>
            <a:r>
              <a:rPr lang="en-US" u="sng" dirty="0"/>
              <a:t>arrest</a:t>
            </a:r>
          </a:p>
          <a:p>
            <a:r>
              <a:rPr lang="en-US" dirty="0"/>
              <a:t>Fact specific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A03F0C-64BA-98BD-E3AC-B6E695847F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u="sng" dirty="0"/>
              <a:t>Marion-Lovasco</a:t>
            </a:r>
          </a:p>
          <a:p>
            <a:endParaRPr lang="en-US" dirty="0"/>
          </a:p>
          <a:p>
            <a:r>
              <a:rPr lang="en-US" dirty="0"/>
              <a:t>Due Process</a:t>
            </a:r>
          </a:p>
          <a:p>
            <a:r>
              <a:rPr lang="en-US" dirty="0"/>
              <a:t>Heavy lift</a:t>
            </a:r>
          </a:p>
          <a:p>
            <a:r>
              <a:rPr lang="en-US" dirty="0"/>
              <a:t>Hostile action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0F6F7F-7E4A-ABB1-639F-110E5FDE6180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259269" y="1634589"/>
            <a:ext cx="4268011" cy="4652921"/>
          </a:xfrm>
        </p:spPr>
        <p:txBody>
          <a:bodyPr/>
          <a:lstStyle/>
          <a:p>
            <a:pPr marL="0" indent="0">
              <a:buNone/>
            </a:pPr>
            <a:r>
              <a:rPr lang="en-US" sz="3200" u="sng" dirty="0"/>
              <a:t>Jackson v. Indiana</a:t>
            </a:r>
          </a:p>
          <a:p>
            <a:pPr marL="0" indent="0">
              <a:buNone/>
            </a:pPr>
            <a:endParaRPr lang="en-US" sz="3200" u="sng" dirty="0"/>
          </a:p>
          <a:p>
            <a:r>
              <a:rPr lang="en-US" dirty="0"/>
              <a:t>Due Process</a:t>
            </a:r>
          </a:p>
          <a:p>
            <a:r>
              <a:rPr lang="en-US" dirty="0"/>
              <a:t>Little case law</a:t>
            </a:r>
          </a:p>
          <a:p>
            <a:r>
              <a:rPr lang="en-US" dirty="0"/>
              <a:t>Lots of play</a:t>
            </a:r>
          </a:p>
        </p:txBody>
      </p:sp>
    </p:spTree>
    <p:extLst>
      <p:ext uri="{BB962C8B-B14F-4D97-AF65-F5344CB8AC3E}">
        <p14:creationId xmlns:p14="http://schemas.microsoft.com/office/powerpoint/2010/main" val="2759126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3DA3F-5AE7-CD41-A6D7-8C4F96150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Barker v. Wingo, 407 U.S. 514 (1972)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32CB6-9337-2F3B-4697-163D7C088C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77925"/>
            <a:ext cx="11645900" cy="4652963"/>
          </a:xfrm>
        </p:spPr>
        <p:txBody>
          <a:bodyPr/>
          <a:lstStyle/>
          <a:p>
            <a:pPr marL="1371600" lvl="2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4000" dirty="0"/>
              <a:t>Threshold delay length</a:t>
            </a:r>
          </a:p>
          <a:p>
            <a:pPr marL="1371600" lvl="2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4000" dirty="0"/>
              <a:t>Allocation of responsibility for delay</a:t>
            </a:r>
          </a:p>
          <a:p>
            <a:pPr marL="1371600" lvl="2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4000" dirty="0"/>
              <a:t>Assertion of right</a:t>
            </a:r>
          </a:p>
          <a:p>
            <a:pPr marL="1371600" lvl="2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4000" dirty="0"/>
              <a:t>Prejudice to defendant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481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6863D-3E70-F1B1-F716-7434433DC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Ideal Case #3 - Barker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B6E03-BB46-A50B-E8C6-50ADCB66D7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client has been detained for at least a year</a:t>
            </a:r>
          </a:p>
          <a:p>
            <a:pPr lvl="1"/>
            <a:r>
              <a:rPr lang="en-US" dirty="0"/>
              <a:t>Stronger if your client has also been detained for as long as the “going rate” for the offense if (s)he were sentenced</a:t>
            </a:r>
          </a:p>
          <a:p>
            <a:r>
              <a:rPr lang="en-US" dirty="0"/>
              <a:t>AND it is reasonably clear what the charge will be</a:t>
            </a:r>
          </a:p>
          <a:p>
            <a:pPr lvl="1"/>
            <a:r>
              <a:rPr lang="en-US" dirty="0"/>
              <a:t>E.g. obvious victim or alibi witness; financial case where it’s clear which records will be necessary</a:t>
            </a:r>
          </a:p>
          <a:p>
            <a:r>
              <a:rPr lang="en-US" dirty="0"/>
              <a:t>AND it is clear how that defense was prejudiced by the delay</a:t>
            </a:r>
          </a:p>
          <a:p>
            <a:pPr lvl="1"/>
            <a:r>
              <a:rPr lang="en-US" dirty="0"/>
              <a:t>E.g. witness has moved or died, documents destroyed,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495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DA964-BBFD-EFAD-26DC-7CC73D943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30BDA-C308-5683-EDD7-4A664C005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Marion / Lovasco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1D6BA-BB95-B7AF-9779-18E7354F1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0" lvl="2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4000" dirty="0"/>
              <a:t>Intent to injure defendant with delay</a:t>
            </a:r>
          </a:p>
          <a:p>
            <a:pPr marL="1371600" lvl="2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4000" dirty="0"/>
              <a:t>Actual Injury to defendant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91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8C2D4-E155-75FA-044C-226A5743E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Ideal Case #1 – Marion/Lovasco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C18B7-768D-DFD2-2526-0FEA4FC7BE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State delays </a:t>
            </a:r>
            <a:r>
              <a:rPr lang="en-US" i="1" dirty="0"/>
              <a:t>with the intent </a:t>
            </a:r>
            <a:r>
              <a:rPr lang="en-US" dirty="0"/>
              <a:t>to harm your defense, and succeeds (and you can prove it)</a:t>
            </a:r>
          </a:p>
          <a:p>
            <a:r>
              <a:rPr lang="en-US" dirty="0"/>
              <a:t>“You can beat the rap but not the ride”</a:t>
            </a:r>
          </a:p>
          <a:p>
            <a:r>
              <a:rPr lang="en-US" dirty="0"/>
              <a:t>These will be very rare; probably more likely to find this evidence from an arresting officer than from a prosecutor (but you never know)</a:t>
            </a:r>
          </a:p>
        </p:txBody>
      </p:sp>
    </p:spTree>
    <p:extLst>
      <p:ext uri="{BB962C8B-B14F-4D97-AF65-F5344CB8AC3E}">
        <p14:creationId xmlns:p14="http://schemas.microsoft.com/office/powerpoint/2010/main" val="2907126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DEC9E-B553-78CC-3384-9D8403EA7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852B3-A627-5B75-08F8-740BB67E9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Jackson v. Indiana, 406 U.S. 715 (1972)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696CC-4FAC-CA8A-471B-13A6126A8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1963" indent="0">
              <a:buNone/>
            </a:pPr>
            <a:r>
              <a:rPr lang="en-US" dirty="0"/>
              <a:t>Defendant detained and allegedly incompetent</a:t>
            </a:r>
          </a:p>
          <a:p>
            <a:pPr marL="461963" indent="0">
              <a:buNone/>
            </a:pPr>
            <a:endParaRPr lang="en-US" dirty="0"/>
          </a:p>
          <a:p>
            <a:pPr marL="461963" indent="0">
              <a:buNone/>
            </a:pPr>
            <a:r>
              <a:rPr lang="en-US" dirty="0"/>
              <a:t>Held: Due Process forbids holding defendant in custody without trying to commit or restore him</a:t>
            </a:r>
          </a:p>
        </p:txBody>
      </p:sp>
    </p:spTree>
    <p:extLst>
      <p:ext uri="{BB962C8B-B14F-4D97-AF65-F5344CB8AC3E}">
        <p14:creationId xmlns:p14="http://schemas.microsoft.com/office/powerpoint/2010/main" val="4260114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804C2-64B7-6D81-89A6-31F1A17B9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Ideal Case #2 - Jackson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52C06-B0DC-A026-E46A-501FDBF06D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0" y="1569811"/>
            <a:ext cx="11645900" cy="4652963"/>
          </a:xfrm>
        </p:spPr>
        <p:txBody>
          <a:bodyPr/>
          <a:lstStyle/>
          <a:p>
            <a:r>
              <a:rPr lang="en-US" dirty="0"/>
              <a:t>Your client has been detained for a substantial time</a:t>
            </a:r>
          </a:p>
          <a:p>
            <a:pPr lvl="1"/>
            <a:r>
              <a:rPr lang="en-US" dirty="0"/>
              <a:t>More than one grand jury setting without indictment</a:t>
            </a:r>
          </a:p>
          <a:p>
            <a:endParaRPr lang="en-US" dirty="0"/>
          </a:p>
          <a:p>
            <a:r>
              <a:rPr lang="en-US" dirty="0"/>
              <a:t>You can </a:t>
            </a:r>
            <a:r>
              <a:rPr lang="en-US" u="sng" dirty="0"/>
              <a:t>prove</a:t>
            </a:r>
            <a:r>
              <a:rPr lang="en-US" dirty="0"/>
              <a:t> that the State has not tried to investigate facts or present case to grand jury</a:t>
            </a:r>
          </a:p>
          <a:p>
            <a:pPr lvl="1"/>
            <a:r>
              <a:rPr lang="en-US" dirty="0"/>
              <a:t>E.g. you are in contact with the victim (individual or entity) and no one from the State has investigated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023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55ABD45-A6D8-8F66-783B-D28F4DF7F9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We </a:t>
            </a:r>
            <a:r>
              <a:rPr lang="en-US" dirty="0"/>
              <a:t>can help…</a:t>
            </a:r>
            <a:br>
              <a:rPr lang="en-US"/>
            </a:br>
            <a:br>
              <a:rPr lang="en-US"/>
            </a:br>
            <a:r>
              <a:rPr lang="en-US" sz="5400"/>
              <a:t>DeasonJusticeCenter</a:t>
            </a:r>
            <a:r>
              <a:rPr lang="en-US" sz="5400" dirty="0" err="1"/>
              <a:t>@smu.edu</a:t>
            </a:r>
            <a:endParaRPr lang="en-US" sz="54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877C334-5137-9C8A-6CF3-35680A9D8B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32627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A2B4593-ED3B-70B0-4A18-BC161FFEB2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Questions??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67207DC-3954-4191-D755-9885F06213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18954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ason Center PPT Template 2025" id="{E429D240-1E8B-0546-8E22-A05CBB9B3A06}" vid="{35C83179-10C3-AE49-8A8F-86EFDF1242D3}"/>
    </a:ext>
  </a:extLst>
</a:theme>
</file>

<file path=ppt/theme/theme2.xml><?xml version="1.0" encoding="utf-8"?>
<a:theme xmlns:a="http://schemas.openxmlformats.org/drawingml/2006/main" name="Content Slides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1547C"/>
      </a:accent1>
      <a:accent2>
        <a:srgbClr val="577736"/>
      </a:accent2>
      <a:accent3>
        <a:srgbClr val="734D8D"/>
      </a:accent3>
      <a:accent4>
        <a:srgbClr val="AA2B27"/>
      </a:accent4>
      <a:accent5>
        <a:srgbClr val="B89C4C"/>
      </a:accent5>
      <a:accent6>
        <a:srgbClr val="7C7C7C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ason Center PPT Template 2025" id="{E429D240-1E8B-0546-8E22-A05CBB9B3A06}" vid="{DE36A807-66B1-974C-B889-5EC0D497ECBD}"/>
    </a:ext>
  </a:extLst>
</a:theme>
</file>

<file path=ppt/theme/theme3.xml><?xml version="1.0" encoding="utf-8"?>
<a:theme xmlns:a="http://schemas.openxmlformats.org/drawingml/2006/main" name="1_Content Slides">
  <a:themeElements>
    <a:clrScheme name="Deason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1547C"/>
      </a:accent1>
      <a:accent2>
        <a:srgbClr val="577736"/>
      </a:accent2>
      <a:accent3>
        <a:srgbClr val="734D8D"/>
      </a:accent3>
      <a:accent4>
        <a:srgbClr val="AA2B27"/>
      </a:accent4>
      <a:accent5>
        <a:srgbClr val="B89C4C"/>
      </a:accent5>
      <a:accent6>
        <a:srgbClr val="7C7C7C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ason Center PPT Template 2025" id="{E429D240-1E8B-0546-8E22-A05CBB9B3A06}" vid="{2C63A225-F932-5D40-BCC9-AFD6D1949ECF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Title Slides</Template>
  <TotalTime>9943</TotalTime>
  <Words>2176</Words>
  <Application>Microsoft Macintosh PowerPoint</Application>
  <PresentationFormat>Widescreen</PresentationFormat>
  <Paragraphs>290</Paragraphs>
  <Slides>53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53</vt:i4>
      </vt:variant>
    </vt:vector>
  </HeadingPairs>
  <TitlesOfParts>
    <vt:vector size="63" baseType="lpstr">
      <vt:lpstr>Aptos</vt:lpstr>
      <vt:lpstr>Arial</vt:lpstr>
      <vt:lpstr>Calibri</vt:lpstr>
      <vt:lpstr>Edwardian Script ITC</vt:lpstr>
      <vt:lpstr>Helvetica Neue</vt:lpstr>
      <vt:lpstr>HelveticaNeueLT Std</vt:lpstr>
      <vt:lpstr>HelveticaNeueLT Std Lt</vt:lpstr>
      <vt:lpstr>Title Slides</vt:lpstr>
      <vt:lpstr>Content Slides</vt:lpstr>
      <vt:lpstr>1_Content Slides</vt:lpstr>
      <vt:lpstr>Early Post-Arrest Advocacy</vt:lpstr>
      <vt:lpstr>PowerPoint Presentation</vt:lpstr>
      <vt:lpstr>National Day One Campaign</vt:lpstr>
      <vt:lpstr> Underlying Legal Premises</vt:lpstr>
      <vt:lpstr> Underlying Legal Premises</vt:lpstr>
      <vt:lpstr>Underlying Ethical Premises</vt:lpstr>
      <vt:lpstr>Initial Appearance</vt:lpstr>
      <vt:lpstr>At Initial Appearance</vt:lpstr>
      <vt:lpstr>Client Meetings Before Initial Appearance</vt:lpstr>
      <vt:lpstr>Insist on Consultation Before Appearance </vt:lpstr>
      <vt:lpstr>The Power of “No”</vt:lpstr>
      <vt:lpstr>The Power of the Polite “No”</vt:lpstr>
      <vt:lpstr>“No” is a complete sentence, but… </vt:lpstr>
      <vt:lpstr>“No” is a complete sentence, but… </vt:lpstr>
      <vt:lpstr>Bail Advocacy </vt:lpstr>
      <vt:lpstr>Bail Advocacy</vt:lpstr>
      <vt:lpstr>At Initial Appearance</vt:lpstr>
      <vt:lpstr>At Initial Appearance</vt:lpstr>
      <vt:lpstr>At Initial Appearance</vt:lpstr>
      <vt:lpstr>Before Defendant Walks Out the Door</vt:lpstr>
      <vt:lpstr>After Initial Appearance</vt:lpstr>
      <vt:lpstr>Revisiting Bail </vt:lpstr>
      <vt:lpstr>Preliminary Hearings</vt:lpstr>
      <vt:lpstr>Preliminary Hearing Preparation</vt:lpstr>
      <vt:lpstr>Before the Preliminary Hearing</vt:lpstr>
      <vt:lpstr>Preliminary Hearing</vt:lpstr>
      <vt:lpstr>Why make a record</vt:lpstr>
      <vt:lpstr>Preliminary Hearing</vt:lpstr>
      <vt:lpstr>The Right Cross-Examination at Prelim</vt:lpstr>
      <vt:lpstr>Actions After a Bindover Decision</vt:lpstr>
      <vt:lpstr>The Right to Cross-Examination at Prelim</vt:lpstr>
      <vt:lpstr>Harris v. Patten</vt:lpstr>
      <vt:lpstr>Harris v. Patten</vt:lpstr>
      <vt:lpstr>Harris v. Patten</vt:lpstr>
      <vt:lpstr>Right to Challenge Inferior Court Ruling</vt:lpstr>
      <vt:lpstr>Right to Challenge Inferior Court Ruling</vt:lpstr>
      <vt:lpstr>Right to Challenge Inferior Court Ruling</vt:lpstr>
      <vt:lpstr>Right to Challenge Inferior Court Ruling</vt:lpstr>
      <vt:lpstr>Right to Challenge Inferior Court Ruling</vt:lpstr>
      <vt:lpstr>Right to Challenge Inferior Court Ruling</vt:lpstr>
      <vt:lpstr>Waiving Indictment</vt:lpstr>
      <vt:lpstr>Legal Challenges to Prolonged Detention without Indictment</vt:lpstr>
      <vt:lpstr>Three procedural mechanisms</vt:lpstr>
      <vt:lpstr>Habeas Writs</vt:lpstr>
      <vt:lpstr>Three Legal Theories on Charging Delay</vt:lpstr>
      <vt:lpstr>Barker v. Wingo, 407 U.S. 514 (1972)</vt:lpstr>
      <vt:lpstr>Ideal Case #3 - Barker</vt:lpstr>
      <vt:lpstr>Marion / Lovasco</vt:lpstr>
      <vt:lpstr>Ideal Case #1 – Marion/Lovasco</vt:lpstr>
      <vt:lpstr>Jackson v. Indiana, 406 U.S. 715 (1972)</vt:lpstr>
      <vt:lpstr>Ideal Case #2 - Jackson</vt:lpstr>
      <vt:lpstr>We can help…  DeasonJusticeCenter@smu.edu</vt:lpstr>
      <vt:lpstr>Questions??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Skiles, Blane</dc:creator>
  <cp:lastModifiedBy>Metzger, Pamela</cp:lastModifiedBy>
  <cp:revision>33</cp:revision>
  <dcterms:created xsi:type="dcterms:W3CDTF">2025-04-04T15:43:11Z</dcterms:created>
  <dcterms:modified xsi:type="dcterms:W3CDTF">2025-10-03T18:13:19Z</dcterms:modified>
</cp:coreProperties>
</file>