
<file path=[Content_Types].xml><?xml version="1.0" encoding="utf-8"?>
<Types xmlns="http://schemas.openxmlformats.org/package/2006/content-types">
  <Default Extension="fntdata" ContentType="application/x-fontdata"/>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80" r:id="rId1"/>
  </p:sldMasterIdLst>
  <p:notesMasterIdLst>
    <p:notesMasterId r:id="rId58"/>
  </p:notesMasterIdLst>
  <p:sldIdLst>
    <p:sldId id="256" r:id="rId2"/>
    <p:sldId id="284" r:id="rId3"/>
    <p:sldId id="329" r:id="rId4"/>
    <p:sldId id="330" r:id="rId5"/>
    <p:sldId id="259" r:id="rId6"/>
    <p:sldId id="260" r:id="rId7"/>
    <p:sldId id="309" r:id="rId8"/>
    <p:sldId id="310" r:id="rId9"/>
    <p:sldId id="311" r:id="rId10"/>
    <p:sldId id="263" r:id="rId11"/>
    <p:sldId id="264" r:id="rId12"/>
    <p:sldId id="313" r:id="rId13"/>
    <p:sldId id="314" r:id="rId14"/>
    <p:sldId id="315" r:id="rId15"/>
    <p:sldId id="261" r:id="rId16"/>
    <p:sldId id="316" r:id="rId17"/>
    <p:sldId id="317" r:id="rId18"/>
    <p:sldId id="318" r:id="rId19"/>
    <p:sldId id="319" r:id="rId20"/>
    <p:sldId id="320" r:id="rId21"/>
    <p:sldId id="321" r:id="rId22"/>
    <p:sldId id="266" r:id="rId23"/>
    <p:sldId id="322" r:id="rId24"/>
    <p:sldId id="328" r:id="rId25"/>
    <p:sldId id="331" r:id="rId26"/>
    <p:sldId id="334" r:id="rId27"/>
    <p:sldId id="339" r:id="rId28"/>
    <p:sldId id="341" r:id="rId29"/>
    <p:sldId id="349" r:id="rId30"/>
    <p:sldId id="350" r:id="rId31"/>
    <p:sldId id="351" r:id="rId32"/>
    <p:sldId id="352" r:id="rId33"/>
    <p:sldId id="353" r:id="rId34"/>
    <p:sldId id="333" r:id="rId35"/>
    <p:sldId id="342" r:id="rId36"/>
    <p:sldId id="343" r:id="rId37"/>
    <p:sldId id="344" r:id="rId38"/>
    <p:sldId id="332" r:id="rId39"/>
    <p:sldId id="354" r:id="rId40"/>
    <p:sldId id="355" r:id="rId41"/>
    <p:sldId id="335" r:id="rId42"/>
    <p:sldId id="345" r:id="rId43"/>
    <p:sldId id="346" r:id="rId44"/>
    <p:sldId id="347" r:id="rId45"/>
    <p:sldId id="356" r:id="rId46"/>
    <p:sldId id="357" r:id="rId47"/>
    <p:sldId id="358" r:id="rId48"/>
    <p:sldId id="336" r:id="rId49"/>
    <p:sldId id="337" r:id="rId50"/>
    <p:sldId id="348" r:id="rId51"/>
    <p:sldId id="327" r:id="rId52"/>
    <p:sldId id="323" r:id="rId53"/>
    <p:sldId id="324" r:id="rId54"/>
    <p:sldId id="326" r:id="rId55"/>
    <p:sldId id="325" r:id="rId56"/>
    <p:sldId id="359" r:id="rId57"/>
  </p:sldIdLst>
  <p:sldSz cx="9144000" cy="5143500" type="screen16x9"/>
  <p:notesSz cx="6858000" cy="9144000"/>
  <p:embeddedFontLst>
    <p:embeddedFont>
      <p:font typeface="Didact Gothic" panose="00000500000000000000" pitchFamily="2" charset="0"/>
      <p:regular r:id="rId59"/>
    </p:embeddedFont>
    <p:embeddedFont>
      <p:font typeface="DM Serif Display" pitchFamily="2" charset="0"/>
      <p:regular r:id="rId60"/>
      <p:italic r:id="rId61"/>
    </p:embeddedFont>
    <p:embeddedFont>
      <p:font typeface="Roboto" panose="02000000000000000000" pitchFamily="2"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4911B07-1187-4C30-B38E-66E88C205593}">
  <a:tblStyle styleId="{14911B07-1187-4C30-B38E-66E88C20559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5.fntdata"/><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3.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6.fntdata"/><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fntdata"/><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2.fntdata"/><Relationship Id="rId65"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95b86cca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95b86cca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a8ffe7a1c6_0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6" name="Google Shape;716;ga8ffe7a1c6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58413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95584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5414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ed1d3ee59_0_10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ed1d3ee59_0_100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ed1d3ee59_0_10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ed1d3ee59_0_100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0857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6ed1d3ee59_0_100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6ed1d3ee59_0_100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33108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808163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g6ed1d3ee59_0_100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1" name="Google Shape;281;g6ed1d3ee59_0_100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310121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6f1bce38b0_0_9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6f1bce38b0_0_9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069203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04163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245256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87033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483201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67253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5837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3128161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21141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32373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f1bce38b0_0_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f1bce38b0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07544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3940852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562751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35418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94403493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0067844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f1bce38b0_0_5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f1bce38b0_0_5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787830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g6f2a75a668_0_27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3" name="Google Shape;473;g6f2a75a668_0_278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869129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24708304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691242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451822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9050900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14061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098993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19418043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037105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737998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54962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6f1bce38b0_0_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225513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594831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740743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98705747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a:extLst>
            <a:ext uri="{FF2B5EF4-FFF2-40B4-BE49-F238E27FC236}">
              <a16:creationId xmlns:a16="http://schemas.microsoft.com/office/drawing/2014/main" id="{43EDE6AB-AAA4-CB05-A6E9-A1A48E4900FC}"/>
            </a:ext>
          </a:extLst>
        </p:cNvPr>
        <p:cNvGrpSpPr/>
        <p:nvPr/>
      </p:nvGrpSpPr>
      <p:grpSpPr>
        <a:xfrm>
          <a:off x="0" y="0"/>
          <a:ext cx="0" cy="0"/>
          <a:chOff x="0" y="0"/>
          <a:chExt cx="0" cy="0"/>
        </a:xfrm>
      </p:grpSpPr>
      <p:sp>
        <p:nvSpPr>
          <p:cNvPr id="233" name="Google Shape;233;g6f1bce38b0_0_22:notes">
            <a:extLst>
              <a:ext uri="{FF2B5EF4-FFF2-40B4-BE49-F238E27FC236}">
                <a16:creationId xmlns:a16="http://schemas.microsoft.com/office/drawing/2014/main" id="{D4D0F843-1AC5-0A02-9939-286B54670232}"/>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4" name="Google Shape;234;g6f1bce38b0_0_22:notes">
            <a:extLst>
              <a:ext uri="{FF2B5EF4-FFF2-40B4-BE49-F238E27FC236}">
                <a16:creationId xmlns:a16="http://schemas.microsoft.com/office/drawing/2014/main" id="{707F8213-56FE-6C20-8ACA-1268B2B3CB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589299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29DBAD2B-D649-2D05-C19A-9A7D2B724A48}"/>
            </a:ext>
          </a:extLst>
        </p:cNvPr>
        <p:cNvGrpSpPr/>
        <p:nvPr/>
      </p:nvGrpSpPr>
      <p:grpSpPr>
        <a:xfrm>
          <a:off x="0" y="0"/>
          <a:ext cx="0" cy="0"/>
          <a:chOff x="0" y="0"/>
          <a:chExt cx="0" cy="0"/>
        </a:xfrm>
      </p:grpSpPr>
      <p:sp>
        <p:nvSpPr>
          <p:cNvPr id="196" name="Google Shape;196;g6ed1d3ee59_0_10069:notes">
            <a:extLst>
              <a:ext uri="{FF2B5EF4-FFF2-40B4-BE49-F238E27FC236}">
                <a16:creationId xmlns:a16="http://schemas.microsoft.com/office/drawing/2014/main" id="{1403213E-1967-08DF-F2D9-95B0B043DA6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a:extLst>
              <a:ext uri="{FF2B5EF4-FFF2-40B4-BE49-F238E27FC236}">
                <a16:creationId xmlns:a16="http://schemas.microsoft.com/office/drawing/2014/main" id="{A394E7EB-F86A-B5E4-D104-92D5926C7E4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86317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064AAD53-DF2E-4913-F4D5-5A91B4398D32}"/>
            </a:ext>
          </a:extLst>
        </p:cNvPr>
        <p:cNvGrpSpPr/>
        <p:nvPr/>
      </p:nvGrpSpPr>
      <p:grpSpPr>
        <a:xfrm>
          <a:off x="0" y="0"/>
          <a:ext cx="0" cy="0"/>
          <a:chOff x="0" y="0"/>
          <a:chExt cx="0" cy="0"/>
        </a:xfrm>
      </p:grpSpPr>
      <p:sp>
        <p:nvSpPr>
          <p:cNvPr id="196" name="Google Shape;196;g6ed1d3ee59_0_10069:notes">
            <a:extLst>
              <a:ext uri="{FF2B5EF4-FFF2-40B4-BE49-F238E27FC236}">
                <a16:creationId xmlns:a16="http://schemas.microsoft.com/office/drawing/2014/main" id="{F42BABE0-67BF-A27F-6EAE-86F4D34B26A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a:extLst>
              <a:ext uri="{FF2B5EF4-FFF2-40B4-BE49-F238E27FC236}">
                <a16:creationId xmlns:a16="http://schemas.microsoft.com/office/drawing/2014/main" id="{36B20CB4-B43E-A37F-0404-E397253B4F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50239478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10259245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7164842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72108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a8ffe7a1c6_0_3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a8ffe7a1c6_0_3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6561842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3699379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77594696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82505645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6ed1d3ee59_0_100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61102889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a:extLst>
            <a:ext uri="{FF2B5EF4-FFF2-40B4-BE49-F238E27FC236}">
              <a16:creationId xmlns:a16="http://schemas.microsoft.com/office/drawing/2014/main" id="{C8F40EC6-4432-91E8-69D6-92D56A7C90F5}"/>
            </a:ext>
          </a:extLst>
        </p:cNvPr>
        <p:cNvGrpSpPr/>
        <p:nvPr/>
      </p:nvGrpSpPr>
      <p:grpSpPr>
        <a:xfrm>
          <a:off x="0" y="0"/>
          <a:ext cx="0" cy="0"/>
          <a:chOff x="0" y="0"/>
          <a:chExt cx="0" cy="0"/>
        </a:xfrm>
      </p:grpSpPr>
      <p:sp>
        <p:nvSpPr>
          <p:cNvPr id="196" name="Google Shape;196;g6ed1d3ee59_0_10069:notes">
            <a:extLst>
              <a:ext uri="{FF2B5EF4-FFF2-40B4-BE49-F238E27FC236}">
                <a16:creationId xmlns:a16="http://schemas.microsoft.com/office/drawing/2014/main" id="{C6E32F3E-6542-644C-5FA9-52A06D54D91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6ed1d3ee59_0_10069:notes">
            <a:extLst>
              <a:ext uri="{FF2B5EF4-FFF2-40B4-BE49-F238E27FC236}">
                <a16:creationId xmlns:a16="http://schemas.microsoft.com/office/drawing/2014/main" id="{46F67FA8-85EF-9F09-8387-C708578E8DB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694350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9" name="Google Shape;9;p2"/>
          <p:cNvPicPr preferRelativeResize="0"/>
          <p:nvPr/>
        </p:nvPicPr>
        <p:blipFill rotWithShape="1">
          <a:blip r:embed="rId2">
            <a:alphaModFix/>
          </a:blip>
          <a:srcRect/>
          <a:stretch/>
        </p:blipFill>
        <p:spPr>
          <a:xfrm>
            <a:off x="0" y="3622"/>
            <a:ext cx="9144001" cy="5136257"/>
          </a:xfrm>
          <a:prstGeom prst="rect">
            <a:avLst/>
          </a:prstGeom>
          <a:noFill/>
          <a:ln>
            <a:noFill/>
          </a:ln>
        </p:spPr>
      </p:pic>
      <p:sp>
        <p:nvSpPr>
          <p:cNvPr id="10" name="Google Shape;10;p2"/>
          <p:cNvSpPr txBox="1">
            <a:spLocks noGrp="1"/>
          </p:cNvSpPr>
          <p:nvPr>
            <p:ph type="ctrTitle"/>
          </p:nvPr>
        </p:nvSpPr>
        <p:spPr>
          <a:xfrm>
            <a:off x="1913100" y="1415503"/>
            <a:ext cx="5317800" cy="1962000"/>
          </a:xfrm>
          <a:prstGeom prst="rect">
            <a:avLst/>
          </a:prstGeom>
        </p:spPr>
        <p:txBody>
          <a:bodyPr spcFirstLastPara="1" wrap="square" lIns="91425" tIns="91425" rIns="91425" bIns="91425" anchor="b" anchorCtr="0">
            <a:noAutofit/>
          </a:bodyPr>
          <a:lstStyle>
            <a:lvl1pPr lvl="0" algn="ctr">
              <a:lnSpc>
                <a:spcPct val="85000"/>
              </a:lnSpc>
              <a:spcBef>
                <a:spcPts val="0"/>
              </a:spcBef>
              <a:spcAft>
                <a:spcPts val="0"/>
              </a:spcAft>
              <a:buSzPts val="5200"/>
              <a:buNone/>
              <a:defRPr sz="6500" b="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1692725" y="3293444"/>
            <a:ext cx="5758200" cy="501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200" b="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pic>
        <p:nvPicPr>
          <p:cNvPr id="18" name="Google Shape;18;p4"/>
          <p:cNvPicPr preferRelativeResize="0"/>
          <p:nvPr/>
        </p:nvPicPr>
        <p:blipFill rotWithShape="1">
          <a:blip r:embed="rId2">
            <a:alphaModFix/>
          </a:blip>
          <a:srcRect/>
          <a:stretch/>
        </p:blipFill>
        <p:spPr>
          <a:xfrm>
            <a:off x="0" y="572"/>
            <a:ext cx="9144001" cy="5142357"/>
          </a:xfrm>
          <a:prstGeom prst="rect">
            <a:avLst/>
          </a:prstGeom>
          <a:noFill/>
          <a:ln>
            <a:noFill/>
          </a:ln>
        </p:spPr>
      </p:pic>
      <p:sp>
        <p:nvSpPr>
          <p:cNvPr id="19" name="Google Shape;19;p4"/>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lvl1pPr marL="457200" lvl="0" indent="-298450">
              <a:lnSpc>
                <a:spcPct val="100000"/>
              </a:lnSpc>
              <a:spcBef>
                <a:spcPts val="0"/>
              </a:spcBef>
              <a:spcAft>
                <a:spcPts val="0"/>
              </a:spcAft>
              <a:buSzPts val="1100"/>
              <a:buChar char="●"/>
              <a:defRPr sz="1150" b="0"/>
            </a:lvl1pPr>
            <a:lvl2pPr marL="914400" lvl="1" indent="-317500">
              <a:spcBef>
                <a:spcPts val="0"/>
              </a:spcBef>
              <a:spcAft>
                <a:spcPts val="0"/>
              </a:spcAft>
              <a:buSzPts val="1400"/>
              <a:buFont typeface="Muli"/>
              <a:buChar char="○"/>
              <a:defRPr/>
            </a:lvl2pPr>
            <a:lvl3pPr marL="1371600" lvl="2" indent="-317500">
              <a:spcBef>
                <a:spcPts val="1600"/>
              </a:spcBef>
              <a:spcAft>
                <a:spcPts val="0"/>
              </a:spcAft>
              <a:buSzPts val="1400"/>
              <a:buFont typeface="Muli"/>
              <a:buChar char="■"/>
              <a:defRPr/>
            </a:lvl3pPr>
            <a:lvl4pPr marL="1828800" lvl="3" indent="-317500">
              <a:spcBef>
                <a:spcPts val="1600"/>
              </a:spcBef>
              <a:spcAft>
                <a:spcPts val="0"/>
              </a:spcAft>
              <a:buSzPts val="1400"/>
              <a:buFont typeface="Muli"/>
              <a:buChar char="●"/>
              <a:defRPr/>
            </a:lvl4pPr>
            <a:lvl5pPr marL="2286000" lvl="4" indent="-317500">
              <a:spcBef>
                <a:spcPts val="1600"/>
              </a:spcBef>
              <a:spcAft>
                <a:spcPts val="0"/>
              </a:spcAft>
              <a:buSzPts val="1400"/>
              <a:buFont typeface="Muli"/>
              <a:buChar char="○"/>
              <a:defRPr/>
            </a:lvl5pPr>
            <a:lvl6pPr marL="2743200" lvl="5" indent="-317500">
              <a:spcBef>
                <a:spcPts val="1600"/>
              </a:spcBef>
              <a:spcAft>
                <a:spcPts val="0"/>
              </a:spcAft>
              <a:buSzPts val="1400"/>
              <a:buFont typeface="Muli"/>
              <a:buChar char="■"/>
              <a:defRPr/>
            </a:lvl6pPr>
            <a:lvl7pPr marL="3200400" lvl="6" indent="-317500">
              <a:spcBef>
                <a:spcPts val="1600"/>
              </a:spcBef>
              <a:spcAft>
                <a:spcPts val="0"/>
              </a:spcAft>
              <a:buSzPts val="1400"/>
              <a:buFont typeface="Muli"/>
              <a:buChar char="●"/>
              <a:defRPr/>
            </a:lvl7pPr>
            <a:lvl8pPr marL="3657600" lvl="7" indent="-317500">
              <a:spcBef>
                <a:spcPts val="1600"/>
              </a:spcBef>
              <a:spcAft>
                <a:spcPts val="0"/>
              </a:spcAft>
              <a:buSzPts val="1400"/>
              <a:buFont typeface="Muli"/>
              <a:buChar char="○"/>
              <a:defRPr/>
            </a:lvl8pPr>
            <a:lvl9pPr marL="4114800" lvl="8" indent="-317500">
              <a:spcBef>
                <a:spcPts val="1600"/>
              </a:spcBef>
              <a:spcAft>
                <a:spcPts val="1600"/>
              </a:spcAft>
              <a:buSzPts val="1400"/>
              <a:buFont typeface="Muli"/>
              <a:buChar char="■"/>
              <a:defRPr/>
            </a:lvl9pPr>
          </a:lstStyle>
          <a:p>
            <a:endParaRPr/>
          </a:p>
        </p:txBody>
      </p:sp>
      <p:sp>
        <p:nvSpPr>
          <p:cNvPr id="20" name="Google Shape;20;p4"/>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lvl1pPr lvl="0">
              <a:spcBef>
                <a:spcPts val="0"/>
              </a:spcBef>
              <a:spcAft>
                <a:spcPts val="0"/>
              </a:spcAft>
              <a:buSzPts val="3300"/>
              <a:buNone/>
              <a:defRPr b="0"/>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1" name="Google Shape;21;p4"/>
          <p:cNvSpPr txBox="1"/>
          <p:nvPr/>
        </p:nvSpPr>
        <p:spPr>
          <a:xfrm>
            <a:off x="-295875" y="3054825"/>
            <a:ext cx="2159700" cy="504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dirty="0">
              <a:latin typeface="Roboto"/>
              <a:ea typeface="Roboto"/>
              <a:cs typeface="Roboto"/>
              <a:sym typeface="Robo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2"/>
        <p:cNvGrpSpPr/>
        <p:nvPr/>
      </p:nvGrpSpPr>
      <p:grpSpPr>
        <a:xfrm>
          <a:off x="0" y="0"/>
          <a:ext cx="0" cy="0"/>
          <a:chOff x="0" y="0"/>
          <a:chExt cx="0" cy="0"/>
        </a:xfrm>
      </p:grpSpPr>
      <p:pic>
        <p:nvPicPr>
          <p:cNvPr id="33" name="Google Shape;33;p7"/>
          <p:cNvPicPr preferRelativeResize="0"/>
          <p:nvPr/>
        </p:nvPicPr>
        <p:blipFill rotWithShape="1">
          <a:blip r:embed="rId2">
            <a:alphaModFix/>
          </a:blip>
          <a:srcRect/>
          <a:stretch/>
        </p:blipFill>
        <p:spPr>
          <a:xfrm flipH="1">
            <a:off x="0" y="572"/>
            <a:ext cx="9144001" cy="5142357"/>
          </a:xfrm>
          <a:prstGeom prst="rect">
            <a:avLst/>
          </a:prstGeom>
          <a:noFill/>
          <a:ln>
            <a:noFill/>
          </a:ln>
        </p:spPr>
      </p:pic>
      <p:sp>
        <p:nvSpPr>
          <p:cNvPr id="34" name="Google Shape;34;p7"/>
          <p:cNvSpPr txBox="1">
            <a:spLocks noGrp="1"/>
          </p:cNvSpPr>
          <p:nvPr>
            <p:ph type="title"/>
          </p:nvPr>
        </p:nvSpPr>
        <p:spPr>
          <a:xfrm>
            <a:off x="5044200" y="1165900"/>
            <a:ext cx="2934300" cy="6501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2400"/>
              <a:buNone/>
              <a:defRPr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5" name="Google Shape;35;p7"/>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lvl1pPr marL="457200" lvl="0" indent="-330200" algn="ctr">
              <a:lnSpc>
                <a:spcPct val="100000"/>
              </a:lnSpc>
              <a:spcBef>
                <a:spcPts val="0"/>
              </a:spcBef>
              <a:spcAft>
                <a:spcPts val="0"/>
              </a:spcAft>
              <a:buSzPts val="1600"/>
              <a:buChar char="●"/>
              <a:defRPr b="0"/>
            </a:lvl1pPr>
            <a:lvl2pPr marL="914400" lvl="1" indent="-317500">
              <a:spcBef>
                <a:spcPts val="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6"/>
        <p:cNvGrpSpPr/>
        <p:nvPr/>
      </p:nvGrpSpPr>
      <p:grpSpPr>
        <a:xfrm>
          <a:off x="0" y="0"/>
          <a:ext cx="0" cy="0"/>
          <a:chOff x="0" y="0"/>
          <a:chExt cx="0" cy="0"/>
        </a:xfrm>
      </p:grpSpPr>
      <p:pic>
        <p:nvPicPr>
          <p:cNvPr id="37" name="Google Shape;37;p8"/>
          <p:cNvPicPr preferRelativeResize="0"/>
          <p:nvPr/>
        </p:nvPicPr>
        <p:blipFill rotWithShape="1">
          <a:blip r:embed="rId2">
            <a:alphaModFix/>
          </a:blip>
          <a:srcRect l="59" r="59"/>
          <a:stretch/>
        </p:blipFill>
        <p:spPr>
          <a:xfrm>
            <a:off x="0" y="572"/>
            <a:ext cx="9144001" cy="5142357"/>
          </a:xfrm>
          <a:prstGeom prst="rect">
            <a:avLst/>
          </a:prstGeom>
          <a:noFill/>
          <a:ln>
            <a:noFill/>
          </a:ln>
        </p:spPr>
      </p:pic>
      <p:sp>
        <p:nvSpPr>
          <p:cNvPr id="38" name="Google Shape;38;p8"/>
          <p:cNvSpPr txBox="1">
            <a:spLocks noGrp="1"/>
          </p:cNvSpPr>
          <p:nvPr>
            <p:ph type="title"/>
          </p:nvPr>
        </p:nvSpPr>
        <p:spPr>
          <a:xfrm>
            <a:off x="1874200" y="1271850"/>
            <a:ext cx="5395500" cy="2599800"/>
          </a:xfrm>
          <a:prstGeom prst="rect">
            <a:avLst/>
          </a:prstGeom>
          <a:noFill/>
        </p:spPr>
        <p:txBody>
          <a:bodyPr spcFirstLastPara="1" wrap="square" lIns="91425" tIns="91425" rIns="91425" bIns="91425" anchor="ctr" anchorCtr="0">
            <a:noAutofit/>
          </a:bodyPr>
          <a:lstStyle>
            <a:lvl1pPr lvl="0" algn="ctr" rtl="0">
              <a:lnSpc>
                <a:spcPct val="90000"/>
              </a:lnSpc>
              <a:spcBef>
                <a:spcPts val="0"/>
              </a:spcBef>
              <a:spcAft>
                <a:spcPts val="0"/>
              </a:spcAft>
              <a:buNone/>
              <a:defRPr sz="8000" b="0"/>
            </a:lvl1pPr>
            <a:lvl2pPr lvl="1" algn="ctr" rtl="0">
              <a:lnSpc>
                <a:spcPct val="90000"/>
              </a:lnSpc>
              <a:spcBef>
                <a:spcPts val="0"/>
              </a:spcBef>
              <a:spcAft>
                <a:spcPts val="0"/>
              </a:spcAft>
              <a:buNone/>
              <a:defRPr sz="8000" b="0"/>
            </a:lvl2pPr>
            <a:lvl3pPr lvl="2" algn="ctr" rtl="0">
              <a:lnSpc>
                <a:spcPct val="90000"/>
              </a:lnSpc>
              <a:spcBef>
                <a:spcPts val="0"/>
              </a:spcBef>
              <a:spcAft>
                <a:spcPts val="0"/>
              </a:spcAft>
              <a:buNone/>
              <a:defRPr sz="8000" b="0"/>
            </a:lvl3pPr>
            <a:lvl4pPr lvl="3" algn="ctr" rtl="0">
              <a:lnSpc>
                <a:spcPct val="90000"/>
              </a:lnSpc>
              <a:spcBef>
                <a:spcPts val="0"/>
              </a:spcBef>
              <a:spcAft>
                <a:spcPts val="0"/>
              </a:spcAft>
              <a:buNone/>
              <a:defRPr sz="8000" b="0"/>
            </a:lvl4pPr>
            <a:lvl5pPr lvl="4" algn="ctr" rtl="0">
              <a:lnSpc>
                <a:spcPct val="90000"/>
              </a:lnSpc>
              <a:spcBef>
                <a:spcPts val="0"/>
              </a:spcBef>
              <a:spcAft>
                <a:spcPts val="0"/>
              </a:spcAft>
              <a:buNone/>
              <a:defRPr sz="8000" b="0"/>
            </a:lvl5pPr>
            <a:lvl6pPr lvl="5" algn="ctr" rtl="0">
              <a:lnSpc>
                <a:spcPct val="90000"/>
              </a:lnSpc>
              <a:spcBef>
                <a:spcPts val="0"/>
              </a:spcBef>
              <a:spcAft>
                <a:spcPts val="0"/>
              </a:spcAft>
              <a:buNone/>
              <a:defRPr sz="8000" b="0"/>
            </a:lvl6pPr>
            <a:lvl7pPr lvl="6" algn="ctr" rtl="0">
              <a:lnSpc>
                <a:spcPct val="90000"/>
              </a:lnSpc>
              <a:spcBef>
                <a:spcPts val="0"/>
              </a:spcBef>
              <a:spcAft>
                <a:spcPts val="0"/>
              </a:spcAft>
              <a:buNone/>
              <a:defRPr sz="8000" b="0"/>
            </a:lvl7pPr>
            <a:lvl8pPr lvl="7" algn="ctr" rtl="0">
              <a:lnSpc>
                <a:spcPct val="90000"/>
              </a:lnSpc>
              <a:spcBef>
                <a:spcPts val="0"/>
              </a:spcBef>
              <a:spcAft>
                <a:spcPts val="0"/>
              </a:spcAft>
              <a:buNone/>
              <a:defRPr sz="8000" b="0"/>
            </a:lvl8pPr>
            <a:lvl9pPr lvl="8" algn="ctr" rtl="0">
              <a:lnSpc>
                <a:spcPct val="90000"/>
              </a:lnSpc>
              <a:spcBef>
                <a:spcPts val="0"/>
              </a:spcBef>
              <a:spcAft>
                <a:spcPts val="0"/>
              </a:spcAft>
              <a:buNone/>
              <a:defRPr sz="8000" b="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pic>
        <p:nvPicPr>
          <p:cNvPr id="40" name="Google Shape;40;p9"/>
          <p:cNvPicPr preferRelativeResize="0"/>
          <p:nvPr/>
        </p:nvPicPr>
        <p:blipFill rotWithShape="1">
          <a:blip r:embed="rId2">
            <a:alphaModFix/>
          </a:blip>
          <a:srcRect l="89" r="99"/>
          <a:stretch/>
        </p:blipFill>
        <p:spPr>
          <a:xfrm>
            <a:off x="0" y="572"/>
            <a:ext cx="9144000" cy="5142357"/>
          </a:xfrm>
          <a:prstGeom prst="rect">
            <a:avLst/>
          </a:prstGeom>
          <a:noFill/>
          <a:ln>
            <a:noFill/>
          </a:ln>
        </p:spPr>
      </p:pic>
      <p:sp>
        <p:nvSpPr>
          <p:cNvPr id="41" name="Google Shape;41;p9"/>
          <p:cNvSpPr txBox="1">
            <a:spLocks noGrp="1"/>
          </p:cNvSpPr>
          <p:nvPr>
            <p:ph type="title"/>
          </p:nvPr>
        </p:nvSpPr>
        <p:spPr>
          <a:xfrm>
            <a:off x="700800" y="1102150"/>
            <a:ext cx="3871200" cy="7722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4500"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9"/>
          <p:cNvSpPr txBox="1">
            <a:spLocks noGrp="1"/>
          </p:cNvSpPr>
          <p:nvPr>
            <p:ph type="subTitle" idx="1"/>
          </p:nvPr>
        </p:nvSpPr>
        <p:spPr>
          <a:xfrm>
            <a:off x="700800" y="1874425"/>
            <a:ext cx="3871200" cy="14955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56"/>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1">
  <p:cSld name="CUSTOM_4">
    <p:spTree>
      <p:nvGrpSpPr>
        <p:cNvPr id="1" name="Shape 72"/>
        <p:cNvGrpSpPr/>
        <p:nvPr/>
      </p:nvGrpSpPr>
      <p:grpSpPr>
        <a:xfrm>
          <a:off x="0" y="0"/>
          <a:ext cx="0" cy="0"/>
          <a:chOff x="0" y="0"/>
          <a:chExt cx="0" cy="0"/>
        </a:xfrm>
      </p:grpSpPr>
      <p:pic>
        <p:nvPicPr>
          <p:cNvPr id="73" name="Google Shape;73;p14"/>
          <p:cNvPicPr preferRelativeResize="0"/>
          <p:nvPr/>
        </p:nvPicPr>
        <p:blipFill rotWithShape="1">
          <a:blip r:embed="rId2">
            <a:alphaModFix/>
          </a:blip>
          <a:srcRect/>
          <a:stretch/>
        </p:blipFill>
        <p:spPr>
          <a:xfrm flipH="1">
            <a:off x="0" y="3622"/>
            <a:ext cx="9144001" cy="5136257"/>
          </a:xfrm>
          <a:prstGeom prst="rect">
            <a:avLst/>
          </a:prstGeom>
          <a:noFill/>
          <a:ln>
            <a:noFill/>
          </a:ln>
        </p:spPr>
      </p:pic>
      <p:sp>
        <p:nvSpPr>
          <p:cNvPr id="74" name="Google Shape;74;p14"/>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lvl1pPr lvl="0" algn="ctr" rtl="0">
              <a:spcBef>
                <a:spcPts val="0"/>
              </a:spcBef>
              <a:spcAft>
                <a:spcPts val="0"/>
              </a:spcAft>
              <a:buClr>
                <a:srgbClr val="000000"/>
              </a:buClr>
              <a:buSzPts val="3300"/>
              <a:buNone/>
              <a:defRPr sz="5000" b="0"/>
            </a:lvl1pPr>
            <a:lvl2pPr lvl="1" rtl="0">
              <a:spcBef>
                <a:spcPts val="0"/>
              </a:spcBef>
              <a:spcAft>
                <a:spcPts val="0"/>
              </a:spcAft>
              <a:buClr>
                <a:schemeClr val="accent1"/>
              </a:buClr>
              <a:buSzPts val="3200"/>
              <a:buNone/>
              <a:defRPr>
                <a:solidFill>
                  <a:schemeClr val="accent1"/>
                </a:solidFill>
              </a:defRPr>
            </a:lvl2pPr>
            <a:lvl3pPr lvl="2" rtl="0">
              <a:spcBef>
                <a:spcPts val="0"/>
              </a:spcBef>
              <a:spcAft>
                <a:spcPts val="0"/>
              </a:spcAft>
              <a:buClr>
                <a:schemeClr val="accent1"/>
              </a:buClr>
              <a:buSzPts val="3200"/>
              <a:buNone/>
              <a:defRPr>
                <a:solidFill>
                  <a:schemeClr val="accent1"/>
                </a:solidFill>
              </a:defRPr>
            </a:lvl3pPr>
            <a:lvl4pPr lvl="3" rtl="0">
              <a:spcBef>
                <a:spcPts val="0"/>
              </a:spcBef>
              <a:spcAft>
                <a:spcPts val="0"/>
              </a:spcAft>
              <a:buClr>
                <a:schemeClr val="accent1"/>
              </a:buClr>
              <a:buSzPts val="3200"/>
              <a:buNone/>
              <a:defRPr>
                <a:solidFill>
                  <a:schemeClr val="accent1"/>
                </a:solidFill>
              </a:defRPr>
            </a:lvl4pPr>
            <a:lvl5pPr lvl="4" rtl="0">
              <a:spcBef>
                <a:spcPts val="0"/>
              </a:spcBef>
              <a:spcAft>
                <a:spcPts val="0"/>
              </a:spcAft>
              <a:buClr>
                <a:schemeClr val="accent1"/>
              </a:buClr>
              <a:buSzPts val="3200"/>
              <a:buNone/>
              <a:defRPr>
                <a:solidFill>
                  <a:schemeClr val="accent1"/>
                </a:solidFill>
              </a:defRPr>
            </a:lvl5pPr>
            <a:lvl6pPr lvl="5" rtl="0">
              <a:spcBef>
                <a:spcPts val="0"/>
              </a:spcBef>
              <a:spcAft>
                <a:spcPts val="0"/>
              </a:spcAft>
              <a:buClr>
                <a:schemeClr val="accent1"/>
              </a:buClr>
              <a:buSzPts val="3200"/>
              <a:buNone/>
              <a:defRPr>
                <a:solidFill>
                  <a:schemeClr val="accent1"/>
                </a:solidFill>
              </a:defRPr>
            </a:lvl6pPr>
            <a:lvl7pPr lvl="6" rtl="0">
              <a:spcBef>
                <a:spcPts val="0"/>
              </a:spcBef>
              <a:spcAft>
                <a:spcPts val="0"/>
              </a:spcAft>
              <a:buClr>
                <a:schemeClr val="accent1"/>
              </a:buClr>
              <a:buSzPts val="3200"/>
              <a:buNone/>
              <a:defRPr>
                <a:solidFill>
                  <a:schemeClr val="accent1"/>
                </a:solidFill>
              </a:defRPr>
            </a:lvl7pPr>
            <a:lvl8pPr lvl="7" rtl="0">
              <a:spcBef>
                <a:spcPts val="0"/>
              </a:spcBef>
              <a:spcAft>
                <a:spcPts val="0"/>
              </a:spcAft>
              <a:buClr>
                <a:schemeClr val="accent1"/>
              </a:buClr>
              <a:buSzPts val="3200"/>
              <a:buNone/>
              <a:defRPr>
                <a:solidFill>
                  <a:schemeClr val="accent1"/>
                </a:solidFill>
              </a:defRPr>
            </a:lvl8pPr>
            <a:lvl9pPr lvl="8" rtl="0">
              <a:spcBef>
                <a:spcPts val="0"/>
              </a:spcBef>
              <a:spcAft>
                <a:spcPts val="0"/>
              </a:spcAft>
              <a:buClr>
                <a:schemeClr val="accent1"/>
              </a:buClr>
              <a:buSzPts val="3200"/>
              <a:buNone/>
              <a:defRPr>
                <a:solidFill>
                  <a:schemeClr val="accent1"/>
                </a:solidFill>
              </a:defRPr>
            </a:lvl9pPr>
          </a:lstStyle>
          <a:p>
            <a:endParaRPr/>
          </a:p>
        </p:txBody>
      </p:sp>
      <p:sp>
        <p:nvSpPr>
          <p:cNvPr id="75" name="Google Shape;75;p14"/>
          <p:cNvSpPr txBox="1">
            <a:spLocks noGrp="1"/>
          </p:cNvSpPr>
          <p:nvPr>
            <p:ph type="title" idx="2" hasCustomPrompt="1"/>
          </p:nvPr>
        </p:nvSpPr>
        <p:spPr>
          <a:xfrm>
            <a:off x="3797100" y="1317190"/>
            <a:ext cx="1549800" cy="16404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400"/>
              <a:buNone/>
              <a:defRPr sz="10000" b="0">
                <a:solidFill>
                  <a:schemeClr val="accent2"/>
                </a:solidFill>
              </a:defRPr>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76" name="Google Shape;76;p14"/>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None/>
              <a:defRPr sz="1400" b="0"/>
            </a:lvl1pPr>
            <a:lvl2pPr lvl="1" algn="ctr" rtl="0">
              <a:lnSpc>
                <a:spcPct val="100000"/>
              </a:lnSpc>
              <a:spcBef>
                <a:spcPts val="0"/>
              </a:spcBef>
              <a:spcAft>
                <a:spcPts val="0"/>
              </a:spcAft>
              <a:buNone/>
              <a:defRPr sz="1400" b="0"/>
            </a:lvl2pPr>
            <a:lvl3pPr lvl="2" algn="ctr" rtl="0">
              <a:lnSpc>
                <a:spcPct val="100000"/>
              </a:lnSpc>
              <a:spcBef>
                <a:spcPts val="0"/>
              </a:spcBef>
              <a:spcAft>
                <a:spcPts val="0"/>
              </a:spcAft>
              <a:buNone/>
              <a:defRPr sz="1400" b="0"/>
            </a:lvl3pPr>
            <a:lvl4pPr lvl="3" algn="ctr" rtl="0">
              <a:lnSpc>
                <a:spcPct val="100000"/>
              </a:lnSpc>
              <a:spcBef>
                <a:spcPts val="0"/>
              </a:spcBef>
              <a:spcAft>
                <a:spcPts val="0"/>
              </a:spcAft>
              <a:buNone/>
              <a:defRPr sz="1400" b="0"/>
            </a:lvl4pPr>
            <a:lvl5pPr lvl="4" algn="ctr" rtl="0">
              <a:lnSpc>
                <a:spcPct val="100000"/>
              </a:lnSpc>
              <a:spcBef>
                <a:spcPts val="0"/>
              </a:spcBef>
              <a:spcAft>
                <a:spcPts val="0"/>
              </a:spcAft>
              <a:buNone/>
              <a:defRPr sz="1400" b="0"/>
            </a:lvl5pPr>
            <a:lvl6pPr lvl="5" algn="ctr" rtl="0">
              <a:lnSpc>
                <a:spcPct val="100000"/>
              </a:lnSpc>
              <a:spcBef>
                <a:spcPts val="0"/>
              </a:spcBef>
              <a:spcAft>
                <a:spcPts val="0"/>
              </a:spcAft>
              <a:buNone/>
              <a:defRPr sz="1400" b="0"/>
            </a:lvl6pPr>
            <a:lvl7pPr lvl="6" algn="ctr" rtl="0">
              <a:lnSpc>
                <a:spcPct val="100000"/>
              </a:lnSpc>
              <a:spcBef>
                <a:spcPts val="0"/>
              </a:spcBef>
              <a:spcAft>
                <a:spcPts val="0"/>
              </a:spcAft>
              <a:buNone/>
              <a:defRPr sz="1400" b="0"/>
            </a:lvl7pPr>
            <a:lvl8pPr lvl="7" algn="ctr" rtl="0">
              <a:lnSpc>
                <a:spcPct val="100000"/>
              </a:lnSpc>
              <a:spcBef>
                <a:spcPts val="0"/>
              </a:spcBef>
              <a:spcAft>
                <a:spcPts val="0"/>
              </a:spcAft>
              <a:buNone/>
              <a:defRPr sz="1400" b="0"/>
            </a:lvl8pPr>
            <a:lvl9pPr lvl="8" algn="ctr" rtl="0">
              <a:lnSpc>
                <a:spcPct val="100000"/>
              </a:lnSpc>
              <a:spcBef>
                <a:spcPts val="0"/>
              </a:spcBef>
              <a:spcAft>
                <a:spcPts val="0"/>
              </a:spcAft>
              <a:buNone/>
              <a:defRPr sz="1400" b="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3 Columns">
  <p:cSld name="TITLE_AND_TWO_COLUMNS_3_1">
    <p:spTree>
      <p:nvGrpSpPr>
        <p:cNvPr id="1" name="Shape 77"/>
        <p:cNvGrpSpPr/>
        <p:nvPr/>
      </p:nvGrpSpPr>
      <p:grpSpPr>
        <a:xfrm>
          <a:off x="0" y="0"/>
          <a:ext cx="0" cy="0"/>
          <a:chOff x="0" y="0"/>
          <a:chExt cx="0" cy="0"/>
        </a:xfrm>
      </p:grpSpPr>
      <p:pic>
        <p:nvPicPr>
          <p:cNvPr id="78" name="Google Shape;78;p15"/>
          <p:cNvPicPr preferRelativeResize="0"/>
          <p:nvPr/>
        </p:nvPicPr>
        <p:blipFill rotWithShape="1">
          <a:blip r:embed="rId2">
            <a:alphaModFix/>
          </a:blip>
          <a:srcRect/>
          <a:stretch/>
        </p:blipFill>
        <p:spPr>
          <a:xfrm>
            <a:off x="0" y="3622"/>
            <a:ext cx="9144001" cy="5136257"/>
          </a:xfrm>
          <a:prstGeom prst="rect">
            <a:avLst/>
          </a:prstGeom>
          <a:noFill/>
          <a:ln>
            <a:noFill/>
          </a:ln>
        </p:spPr>
      </p:pic>
      <p:sp>
        <p:nvSpPr>
          <p:cNvPr id="79" name="Google Shape;79;p15"/>
          <p:cNvSpPr txBox="1">
            <a:spLocks noGrp="1"/>
          </p:cNvSpPr>
          <p:nvPr>
            <p:ph type="subTitle" idx="1"/>
          </p:nvPr>
        </p:nvSpPr>
        <p:spPr>
          <a:xfrm>
            <a:off x="6244175" y="3188850"/>
            <a:ext cx="2191200" cy="797100"/>
          </a:xfrm>
          <a:prstGeom prst="rect">
            <a:avLst/>
          </a:prstGeom>
          <a:noFill/>
        </p:spPr>
        <p:txBody>
          <a:bodyPr spcFirstLastPara="1" wrap="square" lIns="91425" tIns="1527025" rIns="91425" bIns="91425" anchor="t" anchorCtr="0">
            <a:no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Font typeface="Roboto"/>
              <a:buNone/>
              <a:defRPr>
                <a:latin typeface="Roboto"/>
                <a:ea typeface="Roboto"/>
                <a:cs typeface="Roboto"/>
                <a:sym typeface="Roboto"/>
              </a:defRPr>
            </a:lvl4pPr>
            <a:lvl5pPr lvl="4" algn="ctr" rtl="0">
              <a:lnSpc>
                <a:spcPct val="100000"/>
              </a:lnSpc>
              <a:spcBef>
                <a:spcPts val="0"/>
              </a:spcBef>
              <a:spcAft>
                <a:spcPts val="0"/>
              </a:spcAft>
              <a:buSzPts val="1400"/>
              <a:buFont typeface="Roboto"/>
              <a:buNone/>
              <a:defRPr>
                <a:latin typeface="Roboto"/>
                <a:ea typeface="Roboto"/>
                <a:cs typeface="Roboto"/>
                <a:sym typeface="Roboto"/>
              </a:defRPr>
            </a:lvl5pPr>
            <a:lvl6pPr lvl="5" algn="ctr" rtl="0">
              <a:lnSpc>
                <a:spcPct val="100000"/>
              </a:lnSpc>
              <a:spcBef>
                <a:spcPts val="0"/>
              </a:spcBef>
              <a:spcAft>
                <a:spcPts val="0"/>
              </a:spcAft>
              <a:buSzPts val="1400"/>
              <a:buFont typeface="Roboto"/>
              <a:buNone/>
              <a:defRPr>
                <a:latin typeface="Roboto"/>
                <a:ea typeface="Roboto"/>
                <a:cs typeface="Roboto"/>
                <a:sym typeface="Roboto"/>
              </a:defRPr>
            </a:lvl6pPr>
            <a:lvl7pPr lvl="6" algn="ctr" rtl="0">
              <a:lnSpc>
                <a:spcPct val="100000"/>
              </a:lnSpc>
              <a:spcBef>
                <a:spcPts val="0"/>
              </a:spcBef>
              <a:spcAft>
                <a:spcPts val="0"/>
              </a:spcAft>
              <a:buSzPts val="1400"/>
              <a:buFont typeface="Roboto"/>
              <a:buNone/>
              <a:defRPr>
                <a:latin typeface="Roboto"/>
                <a:ea typeface="Roboto"/>
                <a:cs typeface="Roboto"/>
                <a:sym typeface="Roboto"/>
              </a:defRPr>
            </a:lvl7pPr>
            <a:lvl8pPr lvl="7" algn="ctr" rtl="0">
              <a:lnSpc>
                <a:spcPct val="100000"/>
              </a:lnSpc>
              <a:spcBef>
                <a:spcPts val="0"/>
              </a:spcBef>
              <a:spcAft>
                <a:spcPts val="0"/>
              </a:spcAft>
              <a:buSzPts val="1400"/>
              <a:buFont typeface="Roboto"/>
              <a:buNone/>
              <a:defRPr>
                <a:latin typeface="Roboto"/>
                <a:ea typeface="Roboto"/>
                <a:cs typeface="Roboto"/>
                <a:sym typeface="Roboto"/>
              </a:defRPr>
            </a:lvl8pPr>
            <a:lvl9pPr lvl="8" algn="ctr"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80" name="Google Shape;80;p15"/>
          <p:cNvSpPr txBox="1">
            <a:spLocks noGrp="1"/>
          </p:cNvSpPr>
          <p:nvPr>
            <p:ph type="subTitle" idx="2"/>
          </p:nvPr>
        </p:nvSpPr>
        <p:spPr>
          <a:xfrm>
            <a:off x="3491246" y="3188850"/>
            <a:ext cx="2191200" cy="797100"/>
          </a:xfrm>
          <a:prstGeom prst="rect">
            <a:avLst/>
          </a:prstGeom>
          <a:noFill/>
        </p:spPr>
        <p:txBody>
          <a:bodyPr spcFirstLastPara="1" wrap="square" lIns="91425" tIns="1527025" rIns="91425" bIns="91425" anchor="t" anchorCtr="0">
            <a:no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Font typeface="Roboto"/>
              <a:buNone/>
              <a:defRPr>
                <a:latin typeface="Roboto"/>
                <a:ea typeface="Roboto"/>
                <a:cs typeface="Roboto"/>
                <a:sym typeface="Roboto"/>
              </a:defRPr>
            </a:lvl4pPr>
            <a:lvl5pPr lvl="4" algn="ctr" rtl="0">
              <a:lnSpc>
                <a:spcPct val="100000"/>
              </a:lnSpc>
              <a:spcBef>
                <a:spcPts val="0"/>
              </a:spcBef>
              <a:spcAft>
                <a:spcPts val="0"/>
              </a:spcAft>
              <a:buSzPts val="1400"/>
              <a:buFont typeface="Roboto"/>
              <a:buNone/>
              <a:defRPr>
                <a:latin typeface="Roboto"/>
                <a:ea typeface="Roboto"/>
                <a:cs typeface="Roboto"/>
                <a:sym typeface="Roboto"/>
              </a:defRPr>
            </a:lvl5pPr>
            <a:lvl6pPr lvl="5" algn="ctr" rtl="0">
              <a:lnSpc>
                <a:spcPct val="100000"/>
              </a:lnSpc>
              <a:spcBef>
                <a:spcPts val="0"/>
              </a:spcBef>
              <a:spcAft>
                <a:spcPts val="0"/>
              </a:spcAft>
              <a:buSzPts val="1400"/>
              <a:buFont typeface="Roboto"/>
              <a:buNone/>
              <a:defRPr>
                <a:latin typeface="Roboto"/>
                <a:ea typeface="Roboto"/>
                <a:cs typeface="Roboto"/>
                <a:sym typeface="Roboto"/>
              </a:defRPr>
            </a:lvl6pPr>
            <a:lvl7pPr lvl="6" algn="ctr" rtl="0">
              <a:lnSpc>
                <a:spcPct val="100000"/>
              </a:lnSpc>
              <a:spcBef>
                <a:spcPts val="0"/>
              </a:spcBef>
              <a:spcAft>
                <a:spcPts val="0"/>
              </a:spcAft>
              <a:buSzPts val="1400"/>
              <a:buFont typeface="Roboto"/>
              <a:buNone/>
              <a:defRPr>
                <a:latin typeface="Roboto"/>
                <a:ea typeface="Roboto"/>
                <a:cs typeface="Roboto"/>
                <a:sym typeface="Roboto"/>
              </a:defRPr>
            </a:lvl7pPr>
            <a:lvl8pPr lvl="7" algn="ctr" rtl="0">
              <a:lnSpc>
                <a:spcPct val="100000"/>
              </a:lnSpc>
              <a:spcBef>
                <a:spcPts val="0"/>
              </a:spcBef>
              <a:spcAft>
                <a:spcPts val="0"/>
              </a:spcAft>
              <a:buSzPts val="1400"/>
              <a:buFont typeface="Roboto"/>
              <a:buNone/>
              <a:defRPr>
                <a:latin typeface="Roboto"/>
                <a:ea typeface="Roboto"/>
                <a:cs typeface="Roboto"/>
                <a:sym typeface="Roboto"/>
              </a:defRPr>
            </a:lvl8pPr>
            <a:lvl9pPr lvl="8" algn="ctr"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81" name="Google Shape;81;p15"/>
          <p:cNvSpPr txBox="1">
            <a:spLocks noGrp="1"/>
          </p:cNvSpPr>
          <p:nvPr>
            <p:ph type="subTitle" idx="3"/>
          </p:nvPr>
        </p:nvSpPr>
        <p:spPr>
          <a:xfrm>
            <a:off x="708350" y="3188850"/>
            <a:ext cx="2191200" cy="797100"/>
          </a:xfrm>
          <a:prstGeom prst="rect">
            <a:avLst/>
          </a:prstGeom>
          <a:noFill/>
        </p:spPr>
        <p:txBody>
          <a:bodyPr spcFirstLastPara="1" wrap="square" lIns="91425" tIns="1527025" rIns="91425" bIns="91425" anchor="t" anchorCtr="0">
            <a:noAutofit/>
          </a:bodyPr>
          <a:lstStyle>
            <a:lvl1pPr lvl="0" algn="ctr" rtl="0">
              <a:lnSpc>
                <a:spcPct val="100000"/>
              </a:lnSpc>
              <a:spcBef>
                <a:spcPts val="0"/>
              </a:spcBef>
              <a:spcAft>
                <a:spcPts val="0"/>
              </a:spcAft>
              <a:buSzPts val="1400"/>
              <a:buNone/>
              <a:defRPr sz="1400" b="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Font typeface="Roboto"/>
              <a:buNone/>
              <a:defRPr>
                <a:latin typeface="Roboto"/>
                <a:ea typeface="Roboto"/>
                <a:cs typeface="Roboto"/>
                <a:sym typeface="Roboto"/>
              </a:defRPr>
            </a:lvl4pPr>
            <a:lvl5pPr lvl="4" algn="ctr" rtl="0">
              <a:lnSpc>
                <a:spcPct val="100000"/>
              </a:lnSpc>
              <a:spcBef>
                <a:spcPts val="0"/>
              </a:spcBef>
              <a:spcAft>
                <a:spcPts val="0"/>
              </a:spcAft>
              <a:buSzPts val="1400"/>
              <a:buFont typeface="Roboto"/>
              <a:buNone/>
              <a:defRPr>
                <a:latin typeface="Roboto"/>
                <a:ea typeface="Roboto"/>
                <a:cs typeface="Roboto"/>
                <a:sym typeface="Roboto"/>
              </a:defRPr>
            </a:lvl5pPr>
            <a:lvl6pPr lvl="5" algn="ctr" rtl="0">
              <a:lnSpc>
                <a:spcPct val="100000"/>
              </a:lnSpc>
              <a:spcBef>
                <a:spcPts val="0"/>
              </a:spcBef>
              <a:spcAft>
                <a:spcPts val="0"/>
              </a:spcAft>
              <a:buSzPts val="1400"/>
              <a:buFont typeface="Roboto"/>
              <a:buNone/>
              <a:defRPr>
                <a:latin typeface="Roboto"/>
                <a:ea typeface="Roboto"/>
                <a:cs typeface="Roboto"/>
                <a:sym typeface="Roboto"/>
              </a:defRPr>
            </a:lvl6pPr>
            <a:lvl7pPr lvl="6" algn="ctr" rtl="0">
              <a:lnSpc>
                <a:spcPct val="100000"/>
              </a:lnSpc>
              <a:spcBef>
                <a:spcPts val="0"/>
              </a:spcBef>
              <a:spcAft>
                <a:spcPts val="0"/>
              </a:spcAft>
              <a:buSzPts val="1400"/>
              <a:buFont typeface="Roboto"/>
              <a:buNone/>
              <a:defRPr>
                <a:latin typeface="Roboto"/>
                <a:ea typeface="Roboto"/>
                <a:cs typeface="Roboto"/>
                <a:sym typeface="Roboto"/>
              </a:defRPr>
            </a:lvl7pPr>
            <a:lvl8pPr lvl="7" algn="ctr" rtl="0">
              <a:lnSpc>
                <a:spcPct val="100000"/>
              </a:lnSpc>
              <a:spcBef>
                <a:spcPts val="0"/>
              </a:spcBef>
              <a:spcAft>
                <a:spcPts val="0"/>
              </a:spcAft>
              <a:buSzPts val="1400"/>
              <a:buFont typeface="Roboto"/>
              <a:buNone/>
              <a:defRPr>
                <a:latin typeface="Roboto"/>
                <a:ea typeface="Roboto"/>
                <a:cs typeface="Roboto"/>
                <a:sym typeface="Roboto"/>
              </a:defRPr>
            </a:lvl8pPr>
            <a:lvl9pPr lvl="8" algn="ctr" rtl="0">
              <a:lnSpc>
                <a:spcPct val="100000"/>
              </a:lnSpc>
              <a:spcBef>
                <a:spcPts val="0"/>
              </a:spcBef>
              <a:spcAft>
                <a:spcPts val="0"/>
              </a:spcAft>
              <a:buSzPts val="1400"/>
              <a:buFont typeface="Roboto"/>
              <a:buNone/>
              <a:defRPr>
                <a:latin typeface="Roboto"/>
                <a:ea typeface="Roboto"/>
                <a:cs typeface="Roboto"/>
                <a:sym typeface="Roboto"/>
              </a:defRPr>
            </a:lvl9pPr>
          </a:lstStyle>
          <a:p>
            <a:endParaRPr/>
          </a:p>
        </p:txBody>
      </p:sp>
      <p:sp>
        <p:nvSpPr>
          <p:cNvPr id="82" name="Google Shape;82;p15"/>
          <p:cNvSpPr txBox="1">
            <a:spLocks noGrp="1"/>
          </p:cNvSpPr>
          <p:nvPr>
            <p:ph type="subTitle" idx="4"/>
          </p:nvPr>
        </p:nvSpPr>
        <p:spPr>
          <a:xfrm>
            <a:off x="854850" y="2734335"/>
            <a:ext cx="18990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1pPr>
            <a:lvl2pPr lvl="1"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2pPr>
            <a:lvl3pPr lvl="2"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3pPr>
            <a:lvl4pPr lvl="3"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4pPr>
            <a:lvl5pPr lvl="4"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5pPr>
            <a:lvl6pPr lvl="5"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6pPr>
            <a:lvl7pPr lvl="6"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7pPr>
            <a:lvl8pPr lvl="7"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8pPr>
            <a:lvl9pPr lvl="8"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9pPr>
          </a:lstStyle>
          <a:p>
            <a:endParaRPr/>
          </a:p>
        </p:txBody>
      </p:sp>
      <p:sp>
        <p:nvSpPr>
          <p:cNvPr id="83" name="Google Shape;83;p15"/>
          <p:cNvSpPr txBox="1">
            <a:spLocks noGrp="1"/>
          </p:cNvSpPr>
          <p:nvPr>
            <p:ph type="subTitle" idx="5"/>
          </p:nvPr>
        </p:nvSpPr>
        <p:spPr>
          <a:xfrm>
            <a:off x="3629890" y="2734335"/>
            <a:ext cx="18990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1pPr>
            <a:lvl2pPr lvl="1"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2pPr>
            <a:lvl3pPr lvl="2"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3pPr>
            <a:lvl4pPr lvl="3"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4pPr>
            <a:lvl5pPr lvl="4"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5pPr>
            <a:lvl6pPr lvl="5"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6pPr>
            <a:lvl7pPr lvl="6"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7pPr>
            <a:lvl8pPr lvl="7"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8pPr>
            <a:lvl9pPr lvl="8"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9pPr>
          </a:lstStyle>
          <a:p>
            <a:endParaRPr/>
          </a:p>
        </p:txBody>
      </p:sp>
      <p:sp>
        <p:nvSpPr>
          <p:cNvPr id="84" name="Google Shape;84;p15"/>
          <p:cNvSpPr txBox="1">
            <a:spLocks noGrp="1"/>
          </p:cNvSpPr>
          <p:nvPr>
            <p:ph type="subTitle" idx="6"/>
          </p:nvPr>
        </p:nvSpPr>
        <p:spPr>
          <a:xfrm>
            <a:off x="6390150" y="2734335"/>
            <a:ext cx="1899000" cy="4785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1pPr>
            <a:lvl2pPr lvl="1"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2pPr>
            <a:lvl3pPr lvl="2"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3pPr>
            <a:lvl4pPr lvl="3"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4pPr>
            <a:lvl5pPr lvl="4"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5pPr>
            <a:lvl6pPr lvl="5"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6pPr>
            <a:lvl7pPr lvl="6"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7pPr>
            <a:lvl8pPr lvl="7"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8pPr>
            <a:lvl9pPr lvl="8" algn="ctr" rtl="0">
              <a:lnSpc>
                <a:spcPct val="100000"/>
              </a:lnSpc>
              <a:spcBef>
                <a:spcPts val="0"/>
              </a:spcBef>
              <a:spcAft>
                <a:spcPts val="0"/>
              </a:spcAft>
              <a:buNone/>
              <a:defRPr sz="2300" b="0">
                <a:solidFill>
                  <a:schemeClr val="accent2"/>
                </a:solidFill>
                <a:latin typeface="DM Serif Display"/>
                <a:ea typeface="DM Serif Display"/>
                <a:cs typeface="DM Serif Display"/>
                <a:sym typeface="DM Serif Display"/>
              </a:defRPr>
            </a:lvl9pPr>
          </a:lstStyle>
          <a:p>
            <a:endParaRPr/>
          </a:p>
        </p:txBody>
      </p:sp>
      <p:sp>
        <p:nvSpPr>
          <p:cNvPr id="85" name="Google Shape;85;p15"/>
          <p:cNvSpPr txBox="1">
            <a:spLocks noGrp="1"/>
          </p:cNvSpPr>
          <p:nvPr>
            <p:ph type="title"/>
          </p:nvPr>
        </p:nvSpPr>
        <p:spPr>
          <a:xfrm>
            <a:off x="707275" y="492275"/>
            <a:ext cx="7729500" cy="6780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b="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5">
    <p:spTree>
      <p:nvGrpSpPr>
        <p:cNvPr id="1" name="Shape 178"/>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5_1">
    <p:spTree>
      <p:nvGrpSpPr>
        <p:cNvPr id="1" name="Shape 179"/>
        <p:cNvGrpSpPr/>
        <p:nvPr/>
      </p:nvGrpSpPr>
      <p:grpSpPr>
        <a:xfrm>
          <a:off x="0" y="0"/>
          <a:ext cx="0" cy="0"/>
          <a:chOff x="0" y="0"/>
          <a:chExt cx="0" cy="0"/>
        </a:xfrm>
      </p:grpSpPr>
      <p:pic>
        <p:nvPicPr>
          <p:cNvPr id="180" name="Google Shape;180;p30"/>
          <p:cNvPicPr preferRelativeResize="0"/>
          <p:nvPr/>
        </p:nvPicPr>
        <p:blipFill rotWithShape="1">
          <a:blip r:embed="rId2">
            <a:alphaModFix/>
          </a:blip>
          <a:srcRect l="59" r="59"/>
          <a:stretch/>
        </p:blipFill>
        <p:spPr>
          <a:xfrm>
            <a:off x="0" y="572"/>
            <a:ext cx="9144001" cy="5142357"/>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5_1_1">
    <p:spTree>
      <p:nvGrpSpPr>
        <p:cNvPr id="1" name="Shape 181"/>
        <p:cNvGrpSpPr/>
        <p:nvPr/>
      </p:nvGrpSpPr>
      <p:grpSpPr>
        <a:xfrm>
          <a:off x="0" y="0"/>
          <a:ext cx="0" cy="0"/>
          <a:chOff x="0" y="0"/>
          <a:chExt cx="0" cy="0"/>
        </a:xfrm>
      </p:grpSpPr>
      <p:pic>
        <p:nvPicPr>
          <p:cNvPr id="182" name="Google Shape;182;p31"/>
          <p:cNvPicPr preferRelativeResize="0"/>
          <p:nvPr/>
        </p:nvPicPr>
        <p:blipFill rotWithShape="1">
          <a:blip r:embed="rId2">
            <a:alphaModFix/>
          </a:blip>
          <a:srcRect/>
          <a:stretch/>
        </p:blipFill>
        <p:spPr>
          <a:xfrm>
            <a:off x="0" y="3622"/>
            <a:ext cx="9144001" cy="5136257"/>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ackground 3">
  <p:cSld name="CUSTOM_5_1_1_1">
    <p:spTree>
      <p:nvGrpSpPr>
        <p:cNvPr id="1" name="Shape 183"/>
        <p:cNvGrpSpPr/>
        <p:nvPr/>
      </p:nvGrpSpPr>
      <p:grpSpPr>
        <a:xfrm>
          <a:off x="0" y="0"/>
          <a:ext cx="0" cy="0"/>
          <a:chOff x="0" y="0"/>
          <a:chExt cx="0" cy="0"/>
        </a:xfrm>
      </p:grpSpPr>
      <p:pic>
        <p:nvPicPr>
          <p:cNvPr id="184" name="Google Shape;184;p32"/>
          <p:cNvPicPr preferRelativeResize="0"/>
          <p:nvPr/>
        </p:nvPicPr>
        <p:blipFill rotWithShape="1">
          <a:blip r:embed="rId2">
            <a:alphaModFix/>
          </a:blip>
          <a:srcRect t="59" b="59"/>
          <a:stretch/>
        </p:blipFill>
        <p:spPr>
          <a:xfrm>
            <a:off x="0" y="3622"/>
            <a:ext cx="9144001" cy="5136258"/>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105"/>
        <p:cNvGrpSpPr/>
        <p:nvPr/>
      </p:nvGrpSpPr>
      <p:grpSpPr>
        <a:xfrm>
          <a:off x="0" y="0"/>
          <a:ext cx="0" cy="0"/>
          <a:chOff x="0" y="0"/>
          <a:chExt cx="0" cy="0"/>
        </a:xfrm>
      </p:grpSpPr>
      <p:pic>
        <p:nvPicPr>
          <p:cNvPr id="106" name="Google Shape;106;p19"/>
          <p:cNvPicPr preferRelativeResize="0"/>
          <p:nvPr/>
        </p:nvPicPr>
        <p:blipFill rotWithShape="1">
          <a:blip r:embed="rId2">
            <a:alphaModFix/>
          </a:blip>
          <a:srcRect t="29" b="19"/>
          <a:stretch/>
        </p:blipFill>
        <p:spPr>
          <a:xfrm>
            <a:off x="0" y="3622"/>
            <a:ext cx="9144000" cy="5136258"/>
          </a:xfrm>
          <a:prstGeom prst="rect">
            <a:avLst/>
          </a:prstGeom>
          <a:noFill/>
          <a:ln>
            <a:noFill/>
          </a:ln>
        </p:spPr>
      </p:pic>
      <p:sp>
        <p:nvSpPr>
          <p:cNvPr id="107" name="Google Shape;107;p19"/>
          <p:cNvSpPr txBox="1">
            <a:spLocks noGrp="1"/>
          </p:cNvSpPr>
          <p:nvPr>
            <p:ph type="subTitle" idx="1"/>
          </p:nvPr>
        </p:nvSpPr>
        <p:spPr>
          <a:xfrm>
            <a:off x="4009725" y="1500688"/>
            <a:ext cx="4526400" cy="1632300"/>
          </a:xfrm>
          <a:prstGeom prst="rect">
            <a:avLst/>
          </a:prstGeom>
          <a:noFill/>
        </p:spPr>
        <p:txBody>
          <a:bodyPr spcFirstLastPara="1" wrap="square" lIns="91425" tIns="91425" rIns="91425" bIns="91425" anchor="t" anchorCtr="0">
            <a:noAutofit/>
          </a:bodyPr>
          <a:lstStyle>
            <a:lvl1pPr lvl="0" algn="r" rtl="0">
              <a:lnSpc>
                <a:spcPct val="100000"/>
              </a:lnSpc>
              <a:spcBef>
                <a:spcPts val="0"/>
              </a:spcBef>
              <a:spcAft>
                <a:spcPts val="0"/>
              </a:spcAft>
              <a:buSzPts val="2800"/>
              <a:buNone/>
              <a:defRPr sz="2300" b="0">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8" name="Google Shape;108;p19"/>
          <p:cNvSpPr txBox="1">
            <a:spLocks noGrp="1"/>
          </p:cNvSpPr>
          <p:nvPr>
            <p:ph type="title"/>
          </p:nvPr>
        </p:nvSpPr>
        <p:spPr>
          <a:xfrm>
            <a:off x="6539800" y="3092413"/>
            <a:ext cx="1996200" cy="429900"/>
          </a:xfrm>
          <a:prstGeom prst="rect">
            <a:avLst/>
          </a:prstGeom>
        </p:spPr>
        <p:txBody>
          <a:bodyPr spcFirstLastPara="1" wrap="square" lIns="91425" tIns="91425" rIns="91425" bIns="91425" anchor="ctr" anchorCtr="0">
            <a:noAutofit/>
          </a:bodyPr>
          <a:lstStyle>
            <a:lvl1pPr lvl="0" algn="r">
              <a:spcBef>
                <a:spcPts val="0"/>
              </a:spcBef>
              <a:spcAft>
                <a:spcPts val="0"/>
              </a:spcAft>
              <a:buNone/>
              <a:defRPr sz="2300" b="0"/>
            </a:lvl1pPr>
            <a:lvl2pPr lvl="1" algn="r">
              <a:spcBef>
                <a:spcPts val="0"/>
              </a:spcBef>
              <a:spcAft>
                <a:spcPts val="0"/>
              </a:spcAft>
              <a:buNone/>
              <a:defRPr sz="2300" b="0"/>
            </a:lvl2pPr>
            <a:lvl3pPr lvl="2" algn="r">
              <a:spcBef>
                <a:spcPts val="0"/>
              </a:spcBef>
              <a:spcAft>
                <a:spcPts val="0"/>
              </a:spcAft>
              <a:buNone/>
              <a:defRPr sz="2300" b="0"/>
            </a:lvl3pPr>
            <a:lvl4pPr lvl="3" algn="r">
              <a:spcBef>
                <a:spcPts val="0"/>
              </a:spcBef>
              <a:spcAft>
                <a:spcPts val="0"/>
              </a:spcAft>
              <a:buNone/>
              <a:defRPr sz="2300" b="0"/>
            </a:lvl4pPr>
            <a:lvl5pPr lvl="4" algn="r">
              <a:spcBef>
                <a:spcPts val="0"/>
              </a:spcBef>
              <a:spcAft>
                <a:spcPts val="0"/>
              </a:spcAft>
              <a:buNone/>
              <a:defRPr sz="2300" b="0"/>
            </a:lvl5pPr>
            <a:lvl6pPr lvl="5" algn="r">
              <a:spcBef>
                <a:spcPts val="0"/>
              </a:spcBef>
              <a:spcAft>
                <a:spcPts val="0"/>
              </a:spcAft>
              <a:buNone/>
              <a:defRPr sz="2300" b="0"/>
            </a:lvl6pPr>
            <a:lvl7pPr lvl="6" algn="r">
              <a:spcBef>
                <a:spcPts val="0"/>
              </a:spcBef>
              <a:spcAft>
                <a:spcPts val="0"/>
              </a:spcAft>
              <a:buNone/>
              <a:defRPr sz="2300" b="0"/>
            </a:lvl7pPr>
            <a:lvl8pPr lvl="7" algn="r">
              <a:spcBef>
                <a:spcPts val="0"/>
              </a:spcBef>
              <a:spcAft>
                <a:spcPts val="0"/>
              </a:spcAft>
              <a:buNone/>
              <a:defRPr sz="2300" b="0"/>
            </a:lvl8pPr>
            <a:lvl9pPr lvl="8" algn="r">
              <a:spcBef>
                <a:spcPts val="0"/>
              </a:spcBef>
              <a:spcAft>
                <a:spcPts val="0"/>
              </a:spcAft>
              <a:buNone/>
              <a:defRPr sz="2300" b="0"/>
            </a:lvl9pPr>
          </a:lstStyle>
          <a:p>
            <a:endParaRPr/>
          </a:p>
        </p:txBody>
      </p:sp>
    </p:spTree>
    <p:extLst>
      <p:ext uri="{BB962C8B-B14F-4D97-AF65-F5344CB8AC3E}">
        <p14:creationId xmlns:p14="http://schemas.microsoft.com/office/powerpoint/2010/main" val="10687466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2"/>
        <p:cNvGrpSpPr/>
        <p:nvPr/>
      </p:nvGrpSpPr>
      <p:grpSpPr>
        <a:xfrm>
          <a:off x="0" y="0"/>
          <a:ext cx="0" cy="0"/>
          <a:chOff x="0" y="0"/>
          <a:chExt cx="0" cy="0"/>
        </a:xfrm>
      </p:grpSpPr>
      <p:pic>
        <p:nvPicPr>
          <p:cNvPr id="23" name="Google Shape;23;p5"/>
          <p:cNvPicPr preferRelativeResize="0"/>
          <p:nvPr/>
        </p:nvPicPr>
        <p:blipFill rotWithShape="1">
          <a:blip r:embed="rId2">
            <a:alphaModFix/>
          </a:blip>
          <a:srcRect/>
          <a:stretch/>
        </p:blipFill>
        <p:spPr>
          <a:xfrm>
            <a:off x="0" y="572"/>
            <a:ext cx="9144001" cy="5142357"/>
          </a:xfrm>
          <a:prstGeom prst="rect">
            <a:avLst/>
          </a:prstGeom>
          <a:noFill/>
          <a:ln>
            <a:noFill/>
          </a:ln>
        </p:spPr>
      </p:pic>
      <p:sp>
        <p:nvSpPr>
          <p:cNvPr id="24" name="Google Shape;24;p5"/>
          <p:cNvSpPr txBox="1">
            <a:spLocks noGrp="1"/>
          </p:cNvSpPr>
          <p:nvPr>
            <p:ph type="title"/>
          </p:nvPr>
        </p:nvSpPr>
        <p:spPr>
          <a:xfrm>
            <a:off x="1596700" y="3055622"/>
            <a:ext cx="2742600" cy="558900"/>
          </a:xfrm>
          <a:prstGeom prst="rect">
            <a:avLst/>
          </a:prstGeom>
        </p:spPr>
        <p:txBody>
          <a:bodyPr spcFirstLastPara="1" wrap="square" lIns="91425" tIns="91425" rIns="91425" bIns="91425" anchor="t" anchorCtr="0">
            <a:noAutofit/>
          </a:bodyPr>
          <a:lstStyle>
            <a:lvl1pPr lvl="0" algn="ctr">
              <a:spcBef>
                <a:spcPts val="0"/>
              </a:spcBef>
              <a:spcAft>
                <a:spcPts val="0"/>
              </a:spcAft>
              <a:buSzPts val="3300"/>
              <a:buNone/>
              <a:defRPr sz="2300" b="0">
                <a:solidFill>
                  <a:schemeClr val="accent2"/>
                </a:solidFill>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25" name="Google Shape;25;p5"/>
          <p:cNvSpPr txBox="1">
            <a:spLocks noGrp="1"/>
          </p:cNvSpPr>
          <p:nvPr>
            <p:ph type="title" idx="2"/>
          </p:nvPr>
        </p:nvSpPr>
        <p:spPr>
          <a:xfrm>
            <a:off x="4804747" y="3055622"/>
            <a:ext cx="2742600" cy="5589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sz="2300" b="0">
                <a:solidFill>
                  <a:schemeClr val="accent2"/>
                </a:solidFill>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
        <p:nvSpPr>
          <p:cNvPr id="26" name="Google Shape;26;p5"/>
          <p:cNvSpPr txBox="1">
            <a:spLocks noGrp="1"/>
          </p:cNvSpPr>
          <p:nvPr>
            <p:ph type="subTitle" idx="1"/>
          </p:nvPr>
        </p:nvSpPr>
        <p:spPr>
          <a:xfrm>
            <a:off x="4923247" y="3543247"/>
            <a:ext cx="25056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 name="Google Shape;27;p5"/>
          <p:cNvSpPr txBox="1">
            <a:spLocks noGrp="1"/>
          </p:cNvSpPr>
          <p:nvPr>
            <p:ph type="subTitle" idx="3"/>
          </p:nvPr>
        </p:nvSpPr>
        <p:spPr>
          <a:xfrm>
            <a:off x="1715375" y="3543247"/>
            <a:ext cx="2505600" cy="1010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sz="1400" b="0"/>
            </a:lvl1pPr>
            <a:lvl2pPr lvl="1" algn="ctr" rtl="0">
              <a:lnSpc>
                <a:spcPct val="100000"/>
              </a:lnSpc>
              <a:spcBef>
                <a:spcPts val="160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8" name="Google Shape;28;p5"/>
          <p:cNvSpPr txBox="1">
            <a:spLocks noGrp="1"/>
          </p:cNvSpPr>
          <p:nvPr>
            <p:ph type="title" idx="4"/>
          </p:nvPr>
        </p:nvSpPr>
        <p:spPr>
          <a:xfrm>
            <a:off x="700800" y="491825"/>
            <a:ext cx="7742400" cy="6564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3300"/>
              <a:buNone/>
              <a:defRPr b="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endParaRPr/>
          </a:p>
        </p:txBody>
      </p:sp>
    </p:spTree>
    <p:extLst>
      <p:ext uri="{BB962C8B-B14F-4D97-AF65-F5344CB8AC3E}">
        <p14:creationId xmlns:p14="http://schemas.microsoft.com/office/powerpoint/2010/main" val="29067929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3">
  <p:cSld name="Title and Text 3">
    <p:spTree>
      <p:nvGrpSpPr>
        <p:cNvPr id="1" name="Shape 143"/>
        <p:cNvGrpSpPr/>
        <p:nvPr/>
      </p:nvGrpSpPr>
      <p:grpSpPr>
        <a:xfrm>
          <a:off x="0" y="0"/>
          <a:ext cx="0" cy="0"/>
          <a:chOff x="0" y="0"/>
          <a:chExt cx="0" cy="0"/>
        </a:xfrm>
      </p:grpSpPr>
      <p:pic>
        <p:nvPicPr>
          <p:cNvPr id="144" name="Google Shape;144;p24"/>
          <p:cNvPicPr preferRelativeResize="0"/>
          <p:nvPr/>
        </p:nvPicPr>
        <p:blipFill rotWithShape="1">
          <a:blip r:embed="rId2">
            <a:alphaModFix/>
          </a:blip>
          <a:srcRect t="59" b="59"/>
          <a:stretch/>
        </p:blipFill>
        <p:spPr>
          <a:xfrm>
            <a:off x="0" y="3622"/>
            <a:ext cx="9144001" cy="5136258"/>
          </a:xfrm>
          <a:prstGeom prst="rect">
            <a:avLst/>
          </a:prstGeom>
          <a:noFill/>
          <a:ln>
            <a:noFill/>
          </a:ln>
        </p:spPr>
      </p:pic>
      <p:sp>
        <p:nvSpPr>
          <p:cNvPr id="145" name="Google Shape;145;p24"/>
          <p:cNvSpPr txBox="1">
            <a:spLocks noGrp="1"/>
          </p:cNvSpPr>
          <p:nvPr>
            <p:ph type="title"/>
          </p:nvPr>
        </p:nvSpPr>
        <p:spPr>
          <a:xfrm>
            <a:off x="700800" y="1657650"/>
            <a:ext cx="3589200" cy="662400"/>
          </a:xfrm>
          <a:prstGeom prst="rect">
            <a:avLst/>
          </a:prstGeom>
        </p:spPr>
        <p:txBody>
          <a:bodyPr spcFirstLastPara="1" wrap="square" lIns="91425" tIns="91425" rIns="91425" bIns="91425" anchor="b" anchorCtr="0">
            <a:noAutofit/>
          </a:bodyPr>
          <a:lstStyle>
            <a:lvl1pPr lvl="0" algn="r" rtl="0">
              <a:spcBef>
                <a:spcPts val="0"/>
              </a:spcBef>
              <a:spcAft>
                <a:spcPts val="0"/>
              </a:spcAft>
              <a:buSzPts val="2400"/>
              <a:buNone/>
              <a:defRPr b="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146" name="Google Shape;146;p24"/>
          <p:cNvSpPr txBox="1">
            <a:spLocks noGrp="1"/>
          </p:cNvSpPr>
          <p:nvPr>
            <p:ph type="subTitle" idx="1"/>
          </p:nvPr>
        </p:nvSpPr>
        <p:spPr>
          <a:xfrm>
            <a:off x="1098600" y="2310750"/>
            <a:ext cx="3191400" cy="117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extLst>
      <p:ext uri="{BB962C8B-B14F-4D97-AF65-F5344CB8AC3E}">
        <p14:creationId xmlns:p14="http://schemas.microsoft.com/office/powerpoint/2010/main" val="2963282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3300"/>
              <a:buFont typeface="DM Serif Display"/>
              <a:buNone/>
              <a:defRPr sz="3300" b="1">
                <a:solidFill>
                  <a:schemeClr val="dk1"/>
                </a:solidFill>
                <a:latin typeface="DM Serif Display"/>
                <a:ea typeface="DM Serif Display"/>
                <a:cs typeface="DM Serif Display"/>
                <a:sym typeface="DM Serif Display"/>
              </a:defRPr>
            </a:lvl1pPr>
            <a:lvl2pPr lvl="1">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2pPr>
            <a:lvl3pPr lvl="2">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3pPr>
            <a:lvl4pPr lvl="3">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4pPr>
            <a:lvl5pPr lvl="4">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5pPr>
            <a:lvl6pPr lvl="5">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6pPr>
            <a:lvl7pPr lvl="6">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7pPr>
            <a:lvl8pPr lvl="7">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8pPr>
            <a:lvl9pPr lvl="8">
              <a:spcBef>
                <a:spcPts val="0"/>
              </a:spcBef>
              <a:spcAft>
                <a:spcPts val="0"/>
              </a:spcAft>
              <a:buClr>
                <a:schemeClr val="dk1"/>
              </a:buClr>
              <a:buSzPts val="3200"/>
              <a:buFont typeface="DM Serif Display"/>
              <a:buNone/>
              <a:defRPr sz="3200">
                <a:solidFill>
                  <a:schemeClr val="dk1"/>
                </a:solidFill>
                <a:latin typeface="DM Serif Display"/>
                <a:ea typeface="DM Serif Display"/>
                <a:cs typeface="DM Serif Display"/>
                <a:sym typeface="DM Serif Display"/>
              </a:defRPr>
            </a:lvl9pPr>
          </a:lstStyle>
          <a:p>
            <a:endParaRPr/>
          </a:p>
        </p:txBody>
      </p:sp>
      <p:sp>
        <p:nvSpPr>
          <p:cNvPr id="7" name="Google Shape;7;p1"/>
          <p:cNvSpPr txBox="1">
            <a:spLocks noGrp="1"/>
          </p:cNvSpPr>
          <p:nvPr>
            <p:ph type="body" idx="1"/>
          </p:nvPr>
        </p:nvSpPr>
        <p:spPr>
          <a:xfrm>
            <a:off x="311700" y="1152475"/>
            <a:ext cx="6188100" cy="3416400"/>
          </a:xfrm>
          <a:prstGeom prst="rect">
            <a:avLst/>
          </a:prstGeom>
          <a:noFill/>
          <a:ln>
            <a:noFill/>
          </a:ln>
        </p:spPr>
        <p:txBody>
          <a:bodyPr spcFirstLastPara="1" wrap="square" lIns="91425" tIns="91425" rIns="91425" bIns="91425" anchor="t" anchorCtr="0">
            <a:noAutofit/>
          </a:bodyPr>
          <a:lstStyle>
            <a:lvl1pPr marL="457200" lvl="0" indent="-330200" rtl="0">
              <a:lnSpc>
                <a:spcPct val="115000"/>
              </a:lnSpc>
              <a:spcBef>
                <a:spcPts val="0"/>
              </a:spcBef>
              <a:spcAft>
                <a:spcPts val="0"/>
              </a:spcAft>
              <a:buClr>
                <a:schemeClr val="dk1"/>
              </a:buClr>
              <a:buSzPts val="1600"/>
              <a:buFont typeface="Didact Gothic"/>
              <a:buChar char="●"/>
              <a:defRPr sz="1600" b="1">
                <a:solidFill>
                  <a:schemeClr val="dk1"/>
                </a:solidFill>
                <a:latin typeface="Didact Gothic"/>
                <a:ea typeface="Didact Gothic"/>
                <a:cs typeface="Didact Gothic"/>
                <a:sym typeface="Didact Gothic"/>
              </a:defRPr>
            </a:lvl1pPr>
            <a:lvl2pPr marL="914400" lvl="1"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2pPr>
            <a:lvl3pPr marL="1371600" lvl="2"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3pPr>
            <a:lvl4pPr marL="1828800" lvl="3"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4pPr>
            <a:lvl5pPr marL="2286000" lvl="4"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5pPr>
            <a:lvl6pPr marL="2743200" lvl="5"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6pPr>
            <a:lvl7pPr marL="3200400" lvl="6"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7pPr>
            <a:lvl8pPr marL="3657600" lvl="7" indent="-317500" rtl="0">
              <a:lnSpc>
                <a:spcPct val="115000"/>
              </a:lnSpc>
              <a:spcBef>
                <a:spcPts val="1600"/>
              </a:spcBef>
              <a:spcAft>
                <a:spcPts val="0"/>
              </a:spcAft>
              <a:buClr>
                <a:schemeClr val="dk1"/>
              </a:buClr>
              <a:buSzPts val="1400"/>
              <a:buFont typeface="Didact Gothic"/>
              <a:buChar char="○"/>
              <a:defRPr>
                <a:solidFill>
                  <a:schemeClr val="dk1"/>
                </a:solidFill>
                <a:latin typeface="Didact Gothic"/>
                <a:ea typeface="Didact Gothic"/>
                <a:cs typeface="Didact Gothic"/>
                <a:sym typeface="Didact Gothic"/>
              </a:defRPr>
            </a:lvl8pPr>
            <a:lvl9pPr marL="4114800" lvl="8" indent="-317500" rtl="0">
              <a:lnSpc>
                <a:spcPct val="115000"/>
              </a:lnSpc>
              <a:spcBef>
                <a:spcPts val="1600"/>
              </a:spcBef>
              <a:spcAft>
                <a:spcPts val="1600"/>
              </a:spcAft>
              <a:buClr>
                <a:schemeClr val="dk1"/>
              </a:buClr>
              <a:buSzPts val="1400"/>
              <a:buFont typeface="Didact Gothic"/>
              <a:buChar char="■"/>
              <a:defRPr>
                <a:solidFill>
                  <a:schemeClr val="dk1"/>
                </a:solidFill>
                <a:latin typeface="Didact Gothic"/>
                <a:ea typeface="Didact Gothic"/>
                <a:cs typeface="Didact Gothic"/>
                <a:sym typeface="Didact Gothic"/>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3" r:id="rId3"/>
    <p:sldLayoutId id="2147483654" r:id="rId4"/>
    <p:sldLayoutId id="2147483655" r:id="rId5"/>
    <p:sldLayoutId id="2147483658" r:id="rId6"/>
    <p:sldLayoutId id="2147483660" r:id="rId7"/>
    <p:sldLayoutId id="2147483661" r:id="rId8"/>
    <p:sldLayoutId id="2147483675" r:id="rId9"/>
    <p:sldLayoutId id="2147483676" r:id="rId10"/>
    <p:sldLayoutId id="2147483677" r:id="rId11"/>
    <p:sldLayoutId id="2147483678" r:id="rId12"/>
    <p:sldLayoutId id="2147483682" r:id="rId13"/>
    <p:sldLayoutId id="2147483683" r:id="rId14"/>
    <p:sldLayoutId id="214748368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35"/>
          <p:cNvSpPr txBox="1">
            <a:spLocks noGrp="1"/>
          </p:cNvSpPr>
          <p:nvPr>
            <p:ph type="ctrTitle"/>
          </p:nvPr>
        </p:nvSpPr>
        <p:spPr>
          <a:xfrm>
            <a:off x="1913100" y="484450"/>
            <a:ext cx="5317800" cy="2893053"/>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5000" dirty="0"/>
              <a:t>Navigating </a:t>
            </a:r>
            <a:r>
              <a:rPr lang="en" sz="5000" i="1" dirty="0"/>
              <a:t>Crawford </a:t>
            </a:r>
            <a:br>
              <a:rPr lang="en" sz="5000" i="1" dirty="0"/>
            </a:br>
            <a:r>
              <a:rPr lang="en" sz="3000" dirty="0"/>
              <a:t>Testimonial Hearsay and the Right to Confront</a:t>
            </a:r>
            <a:endParaRPr sz="3000" dirty="0"/>
          </a:p>
        </p:txBody>
      </p:sp>
      <p:sp>
        <p:nvSpPr>
          <p:cNvPr id="194" name="Google Shape;194;p35"/>
          <p:cNvSpPr txBox="1">
            <a:spLocks noGrp="1"/>
          </p:cNvSpPr>
          <p:nvPr>
            <p:ph type="subTitle" idx="1"/>
          </p:nvPr>
        </p:nvSpPr>
        <p:spPr>
          <a:xfrm>
            <a:off x="1692725" y="3293444"/>
            <a:ext cx="5758200" cy="501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endParaRPr lang="e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17"/>
        <p:cNvGrpSpPr/>
        <p:nvPr/>
      </p:nvGrpSpPr>
      <p:grpSpPr>
        <a:xfrm>
          <a:off x="0" y="0"/>
          <a:ext cx="0" cy="0"/>
          <a:chOff x="0" y="0"/>
          <a:chExt cx="0" cy="0"/>
        </a:xfrm>
      </p:grpSpPr>
      <p:grpSp>
        <p:nvGrpSpPr>
          <p:cNvPr id="718" name="Google Shape;718;p63"/>
          <p:cNvGrpSpPr/>
          <p:nvPr/>
        </p:nvGrpSpPr>
        <p:grpSpPr>
          <a:xfrm>
            <a:off x="4863225" y="815550"/>
            <a:ext cx="1829400" cy="3501300"/>
            <a:chOff x="4863225" y="815550"/>
            <a:chExt cx="1829400" cy="3501300"/>
          </a:xfrm>
        </p:grpSpPr>
        <p:sp>
          <p:nvSpPr>
            <p:cNvPr id="719" name="Google Shape;719;p63"/>
            <p:cNvSpPr/>
            <p:nvPr/>
          </p:nvSpPr>
          <p:spPr>
            <a:xfrm>
              <a:off x="4863225" y="815550"/>
              <a:ext cx="1829400" cy="3501300"/>
            </a:xfrm>
            <a:prstGeom prst="rect">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0" name="Google Shape;720;p63"/>
            <p:cNvSpPr/>
            <p:nvPr/>
          </p:nvSpPr>
          <p:spPr>
            <a:xfrm>
              <a:off x="5650267" y="3933822"/>
              <a:ext cx="255300" cy="255000"/>
            </a:xfrm>
            <a:prstGeom prst="ellipse">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1" name="Google Shape;721;p63"/>
            <p:cNvSpPr/>
            <p:nvPr/>
          </p:nvSpPr>
          <p:spPr>
            <a:xfrm>
              <a:off x="5435938" y="953508"/>
              <a:ext cx="695700" cy="76800"/>
            </a:xfrm>
            <a:prstGeom prst="rect">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722" name="Google Shape;722;p63"/>
          <p:cNvSpPr txBox="1">
            <a:spLocks noGrp="1"/>
          </p:cNvSpPr>
          <p:nvPr>
            <p:ph type="title"/>
          </p:nvPr>
        </p:nvSpPr>
        <p:spPr>
          <a:xfrm>
            <a:off x="700800" y="1657650"/>
            <a:ext cx="3589200" cy="6624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dirty="0"/>
              <a:t>Justin T. Cook</a:t>
            </a:r>
            <a:endParaRPr dirty="0"/>
          </a:p>
        </p:txBody>
      </p:sp>
      <p:sp>
        <p:nvSpPr>
          <p:cNvPr id="723" name="Google Shape;723;p63"/>
          <p:cNvSpPr txBox="1">
            <a:spLocks noGrp="1"/>
          </p:cNvSpPr>
          <p:nvPr>
            <p:ph type="subTitle" idx="1"/>
          </p:nvPr>
        </p:nvSpPr>
        <p:spPr>
          <a:xfrm>
            <a:off x="1098600" y="2310750"/>
            <a:ext cx="3191400" cy="11751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US" dirty="0"/>
              <a:t>Director, Indigent Appeals Division</a:t>
            </a:r>
          </a:p>
          <a:p>
            <a:pPr marL="0" lvl="0" indent="0" algn="r" rtl="0">
              <a:spcBef>
                <a:spcPts val="0"/>
              </a:spcBef>
              <a:spcAft>
                <a:spcPts val="0"/>
              </a:spcAft>
              <a:buNone/>
            </a:pPr>
            <a:r>
              <a:rPr lang="en-US" dirty="0"/>
              <a:t>Office of State Public Defender</a:t>
            </a:r>
          </a:p>
          <a:p>
            <a:pPr marL="0" lvl="0" indent="0" algn="r" rtl="0">
              <a:spcBef>
                <a:spcPts val="0"/>
              </a:spcBef>
              <a:spcAft>
                <a:spcPts val="0"/>
              </a:spcAft>
              <a:buNone/>
            </a:pPr>
            <a:r>
              <a:rPr lang="en-US" dirty="0"/>
              <a:t>(601) 576-4290</a:t>
            </a:r>
          </a:p>
          <a:p>
            <a:pPr marL="0" lvl="0" indent="0" algn="r" rtl="0">
              <a:spcBef>
                <a:spcPts val="0"/>
              </a:spcBef>
              <a:spcAft>
                <a:spcPts val="0"/>
              </a:spcAft>
              <a:buNone/>
            </a:pPr>
            <a:r>
              <a:rPr lang="en-US" dirty="0"/>
              <a:t>jcook@ospd.ms.gov</a:t>
            </a:r>
            <a:endParaRPr dirty="0"/>
          </a:p>
          <a:p>
            <a:pPr marL="0" lvl="0" indent="0" algn="r" rtl="0">
              <a:spcBef>
                <a:spcPts val="0"/>
              </a:spcBef>
              <a:spcAft>
                <a:spcPts val="0"/>
              </a:spcAft>
              <a:buNone/>
            </a:pPr>
            <a:endParaRPr dirty="0"/>
          </a:p>
        </p:txBody>
      </p:sp>
      <p:pic>
        <p:nvPicPr>
          <p:cNvPr id="724" name="Google Shape;724;p63"/>
          <p:cNvPicPr preferRelativeResize="0"/>
          <p:nvPr/>
        </p:nvPicPr>
        <p:blipFill rotWithShape="1">
          <a:blip r:embed="rId3">
            <a:alphaModFix/>
          </a:blip>
          <a:srcRect l="20795" r="46868"/>
          <a:stretch/>
        </p:blipFill>
        <p:spPr>
          <a:xfrm>
            <a:off x="5028000" y="1189025"/>
            <a:ext cx="1511578" cy="2629476"/>
          </a:xfrm>
          <a:prstGeom prst="rect">
            <a:avLst/>
          </a:prstGeom>
          <a:noFill/>
          <a:ln w="38100" cap="flat" cmpd="sng">
            <a:solidFill>
              <a:srgbClr val="FFFFFF"/>
            </a:solidFill>
            <a:prstDash val="solid"/>
            <a:round/>
            <a:headEnd type="none" w="sm" len="sm"/>
            <a:tailEnd type="none" w="sm" len="sm"/>
          </a:ln>
        </p:spPr>
      </p:pic>
    </p:spTree>
    <p:extLst>
      <p:ext uri="{BB962C8B-B14F-4D97-AF65-F5344CB8AC3E}">
        <p14:creationId xmlns:p14="http://schemas.microsoft.com/office/powerpoint/2010/main" val="2298597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8"/>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dirty="0"/>
              <a:t>A Brief Word About Hearsay</a:t>
            </a:r>
          </a:p>
          <a:p>
            <a:pPr marL="0" lvl="0" indent="0" algn="ctr" rtl="0">
              <a:lnSpc>
                <a:spcPct val="115000"/>
              </a:lnSpc>
              <a:spcBef>
                <a:spcPts val="0"/>
              </a:spcBef>
              <a:spcAft>
                <a:spcPts val="1600"/>
              </a:spcAft>
              <a:buNone/>
            </a:pPr>
            <a:endParaRPr dirty="0"/>
          </a:p>
        </p:txBody>
      </p:sp>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Hearsay</a:t>
            </a:r>
            <a:endParaRPr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t>01</a:t>
            </a:r>
            <a:endParaRPr dirty="0"/>
          </a:p>
        </p:txBody>
      </p:sp>
    </p:spTree>
    <p:extLst>
      <p:ext uri="{BB962C8B-B14F-4D97-AF65-F5344CB8AC3E}">
        <p14:creationId xmlns:p14="http://schemas.microsoft.com/office/powerpoint/2010/main" val="31217356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4"/>
                </a:solidFill>
              </a:rPr>
              <a:t>Mississippi Rule of Evidence 801 provides the following relevant definitions: </a:t>
            </a:r>
          </a:p>
          <a:p>
            <a:pPr marL="0" lvl="0" indent="0" algn="l" rtl="0">
              <a:spcBef>
                <a:spcPts val="0"/>
              </a:spcBef>
              <a:spcAft>
                <a:spcPts val="0"/>
              </a:spcAft>
              <a:buNone/>
            </a:pPr>
            <a:endParaRPr lang="en" dirty="0">
              <a:solidFill>
                <a:schemeClr val="accent4"/>
              </a:solidFill>
            </a:endParaRPr>
          </a:p>
          <a:p>
            <a:pPr marL="228600" lvl="0" indent="-228600" algn="l" rtl="0">
              <a:spcBef>
                <a:spcPts val="0"/>
              </a:spcBef>
              <a:spcAft>
                <a:spcPts val="0"/>
              </a:spcAft>
              <a:buAutoNum type="alphaLcParenBoth"/>
            </a:pPr>
            <a:r>
              <a:rPr lang="en-US" dirty="0"/>
              <a:t>Statement. “Statement” means a person’s oral assertion, written assertion, or nonverbal conduct, if the person intended it as an assertion.</a:t>
            </a:r>
            <a:endParaRPr lang="en" dirty="0">
              <a:solidFill>
                <a:schemeClr val="accent4"/>
              </a:solidFill>
            </a:endParaRPr>
          </a:p>
          <a:p>
            <a:pPr marL="228600" lvl="0" indent="-228600" algn="l" rtl="0">
              <a:spcBef>
                <a:spcPts val="0"/>
              </a:spcBef>
              <a:spcAft>
                <a:spcPts val="0"/>
              </a:spcAft>
              <a:buAutoNum type="alphaLcParenBoth"/>
            </a:pPr>
            <a:endParaRPr lang="en" dirty="0">
              <a:solidFill>
                <a:schemeClr val="accent4"/>
              </a:solidFill>
            </a:endParaRPr>
          </a:p>
          <a:p>
            <a:pPr marL="228600" lvl="0" indent="-228600" algn="l" rtl="0">
              <a:spcBef>
                <a:spcPts val="0"/>
              </a:spcBef>
              <a:spcAft>
                <a:spcPts val="0"/>
              </a:spcAft>
              <a:buAutoNum type="alphaLcParenBoth"/>
            </a:pPr>
            <a:r>
              <a:rPr lang="en-US" dirty="0"/>
              <a:t>Declarant. “Declarant” means the person who made the statement. </a:t>
            </a:r>
            <a:endParaRPr lang="en" dirty="0">
              <a:solidFill>
                <a:schemeClr val="accent4"/>
              </a:solidFill>
            </a:endParaRPr>
          </a:p>
          <a:p>
            <a:pPr marL="0" lvl="0" indent="0" algn="l" rtl="0">
              <a:spcBef>
                <a:spcPts val="0"/>
              </a:spcBef>
              <a:spcAft>
                <a:spcPts val="0"/>
              </a:spcAft>
              <a:buNone/>
            </a:pPr>
            <a:endParaRPr lang="en-US" dirty="0">
              <a:solidFill>
                <a:schemeClr val="accent4"/>
              </a:solidFill>
            </a:endParaRPr>
          </a:p>
          <a:p>
            <a:pPr marL="0" lvl="0" indent="0" algn="l" rtl="0">
              <a:spcBef>
                <a:spcPts val="0"/>
              </a:spcBef>
              <a:spcAft>
                <a:spcPts val="0"/>
              </a:spcAft>
              <a:buNone/>
            </a:pPr>
            <a:r>
              <a:rPr lang="en-US" dirty="0"/>
              <a:t>(c)  Hearsay. “Hearsay” means a statement that: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	(1) the declarant does not make while testifying at the current trial or hearing; and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	(2) a party offers in evidence to prove the truth of the matter asserted in the statement.</a:t>
            </a:r>
          </a:p>
          <a:p>
            <a:pPr marL="0" lvl="0" indent="0" algn="l" rtl="0">
              <a:spcBef>
                <a:spcPts val="0"/>
              </a:spcBef>
              <a:spcAft>
                <a:spcPts val="0"/>
              </a:spcAft>
              <a:buNone/>
            </a:pPr>
            <a:endParaRPr lang="en-US" dirty="0">
              <a:solidFill>
                <a:schemeClr val="accent4"/>
              </a:solidFill>
            </a:endParaRPr>
          </a:p>
          <a:p>
            <a:pPr marL="0" lvl="0" indent="0" algn="l" rtl="0">
              <a:spcBef>
                <a:spcPts val="0"/>
              </a:spcBef>
              <a:spcAft>
                <a:spcPts val="0"/>
              </a:spcAft>
              <a:buNone/>
            </a:pPr>
            <a:r>
              <a:rPr lang="en-US" dirty="0">
                <a:solidFill>
                  <a:schemeClr val="accent4"/>
                </a:solidFill>
              </a:rPr>
              <a:t>801(d) outlines statements that are </a:t>
            </a:r>
            <a:r>
              <a:rPr lang="en-US" u="sng" dirty="0">
                <a:solidFill>
                  <a:schemeClr val="accent4"/>
                </a:solidFill>
              </a:rPr>
              <a:t>not </a:t>
            </a:r>
            <a:r>
              <a:rPr lang="en-US" dirty="0">
                <a:solidFill>
                  <a:schemeClr val="accent4"/>
                </a:solidFill>
              </a:rPr>
              <a:t>hearsay. </a:t>
            </a:r>
            <a:endParaRPr dirty="0">
              <a:solidFill>
                <a:schemeClr val="accent4"/>
              </a:solidFill>
            </a:endParaRPr>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Hearsay defined</a:t>
            </a:r>
            <a:endParaRPr dirty="0"/>
          </a:p>
        </p:txBody>
      </p:sp>
    </p:spTree>
    <p:extLst>
      <p:ext uri="{BB962C8B-B14F-4D97-AF65-F5344CB8AC3E}">
        <p14:creationId xmlns:p14="http://schemas.microsoft.com/office/powerpoint/2010/main" val="2025411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8"/>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dirty="0"/>
              <a:t>The Sixth Amendment to the United States Constitution and its State analogue. </a:t>
            </a:r>
            <a:endParaRPr dirty="0"/>
          </a:p>
        </p:txBody>
      </p:sp>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Text</a:t>
            </a:r>
            <a:endParaRPr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02</a:t>
            </a: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a:off x="700800" y="1102150"/>
            <a:ext cx="3871200" cy="772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Note:</a:t>
            </a:r>
            <a:endParaRPr dirty="0"/>
          </a:p>
        </p:txBody>
      </p:sp>
      <p:sp>
        <p:nvSpPr>
          <p:cNvPr id="230" name="Google Shape;230;p39"/>
          <p:cNvSpPr txBox="1">
            <a:spLocks noGrp="1"/>
          </p:cNvSpPr>
          <p:nvPr>
            <p:ph type="subTitle" idx="1"/>
          </p:nvPr>
        </p:nvSpPr>
        <p:spPr>
          <a:xfrm>
            <a:off x="700800" y="1874425"/>
            <a:ext cx="3871200" cy="149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Sixth Amendment analysis is not purely limited to </a:t>
            </a:r>
            <a:r>
              <a:rPr lang="en" i="1" dirty="0"/>
              <a:t>Crawford</a:t>
            </a:r>
            <a:r>
              <a:rPr lang="en" dirty="0"/>
              <a:t>. The are significant cases conerning the Sixth Amendment application to cross-examination.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a:off x="700800" y="1102150"/>
            <a:ext cx="3871200" cy="772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The Sixth Amdedment:</a:t>
            </a:r>
            <a:endParaRPr dirty="0"/>
          </a:p>
        </p:txBody>
      </p:sp>
      <p:sp>
        <p:nvSpPr>
          <p:cNvPr id="230" name="Google Shape;230;p39"/>
          <p:cNvSpPr txBox="1">
            <a:spLocks noGrp="1"/>
          </p:cNvSpPr>
          <p:nvPr>
            <p:ph type="subTitle" idx="1"/>
          </p:nvPr>
        </p:nvSpPr>
        <p:spPr>
          <a:xfrm>
            <a:off x="700800" y="1874425"/>
            <a:ext cx="3871200" cy="149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“in all criminal prosecutions, the accused shall enjoy the right . . . </a:t>
            </a:r>
            <a:r>
              <a:rPr lang="en-US" dirty="0"/>
              <a:t>T</a:t>
            </a:r>
            <a:r>
              <a:rPr lang="en" dirty="0"/>
              <a:t>o be confronted with the witnesses against him.”</a:t>
            </a:r>
          </a:p>
        </p:txBody>
      </p:sp>
    </p:spTree>
    <p:extLst>
      <p:ext uri="{BB962C8B-B14F-4D97-AF65-F5344CB8AC3E}">
        <p14:creationId xmlns:p14="http://schemas.microsoft.com/office/powerpoint/2010/main" val="8062473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39"/>
          <p:cNvSpPr txBox="1">
            <a:spLocks noGrp="1"/>
          </p:cNvSpPr>
          <p:nvPr>
            <p:ph type="title"/>
          </p:nvPr>
        </p:nvSpPr>
        <p:spPr>
          <a:xfrm>
            <a:off x="700800" y="1102150"/>
            <a:ext cx="3871200" cy="772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Clr>
                <a:schemeClr val="dk1"/>
              </a:buClr>
              <a:buSzPts val="1100"/>
              <a:buFont typeface="Arial"/>
              <a:buNone/>
            </a:pPr>
            <a:r>
              <a:rPr lang="en" dirty="0"/>
              <a:t>Art. 3 Sec. 26:</a:t>
            </a:r>
            <a:endParaRPr dirty="0"/>
          </a:p>
        </p:txBody>
      </p:sp>
      <p:sp>
        <p:nvSpPr>
          <p:cNvPr id="230" name="Google Shape;230;p39"/>
          <p:cNvSpPr txBox="1">
            <a:spLocks noGrp="1"/>
          </p:cNvSpPr>
          <p:nvPr>
            <p:ph type="subTitle" idx="1"/>
          </p:nvPr>
        </p:nvSpPr>
        <p:spPr>
          <a:xfrm>
            <a:off x="700800" y="1874425"/>
            <a:ext cx="3871200" cy="1495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a:t>
            </a:r>
            <a:r>
              <a:rPr lang="en-US" dirty="0"/>
              <a:t>In all criminal prosecutions the accused shall have a right to be heard by himself or counsel, or both, to demand the nature and cause of the accusation, </a:t>
            </a:r>
            <a:r>
              <a:rPr lang="en-US" i="1" dirty="0"/>
              <a:t>to be confronted by the witnesses against him . </a:t>
            </a:r>
            <a:r>
              <a:rPr lang="en-US" dirty="0"/>
              <a:t>. . ”</a:t>
            </a:r>
            <a:endParaRPr lang="en" dirty="0"/>
          </a:p>
          <a:p>
            <a:pPr marL="0" lvl="0" indent="0" algn="l" rtl="0">
              <a:spcBef>
                <a:spcPts val="0"/>
              </a:spcBef>
              <a:spcAft>
                <a:spcPts val="0"/>
              </a:spcAft>
              <a:buNone/>
            </a:pPr>
            <a:endParaRPr lang="en" dirty="0"/>
          </a:p>
          <a:p>
            <a:pPr marL="0" lvl="0" indent="0" algn="l" rtl="0">
              <a:spcBef>
                <a:spcPts val="0"/>
              </a:spcBef>
              <a:spcAft>
                <a:spcPts val="0"/>
              </a:spcAft>
              <a:buNone/>
            </a:pPr>
            <a:endParaRPr lang="en" dirty="0"/>
          </a:p>
        </p:txBody>
      </p:sp>
    </p:spTree>
    <p:extLst>
      <p:ext uri="{BB962C8B-B14F-4D97-AF65-F5344CB8AC3E}">
        <p14:creationId xmlns:p14="http://schemas.microsoft.com/office/powerpoint/2010/main" val="9618079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8"/>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US" dirty="0"/>
              <a:t>Understanding the history of the right to confront informs our legal arguments. </a:t>
            </a:r>
            <a:endParaRPr dirty="0"/>
          </a:p>
        </p:txBody>
      </p:sp>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History</a:t>
            </a:r>
            <a:endParaRPr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03</a:t>
            </a:r>
            <a:endParaRPr dirty="0"/>
          </a:p>
        </p:txBody>
      </p:sp>
    </p:spTree>
    <p:extLst>
      <p:ext uri="{BB962C8B-B14F-4D97-AF65-F5344CB8AC3E}">
        <p14:creationId xmlns:p14="http://schemas.microsoft.com/office/powerpoint/2010/main" val="4116872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5" name="Google Shape;285;p42"/>
          <p:cNvSpPr txBox="1">
            <a:spLocks noGrp="1"/>
          </p:cNvSpPr>
          <p:nvPr>
            <p:ph type="title"/>
          </p:nvPr>
        </p:nvSpPr>
        <p:spPr>
          <a:xfrm>
            <a:off x="1715375" y="1170103"/>
            <a:ext cx="2742600" cy="55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The Romans</a:t>
            </a:r>
            <a:endParaRPr dirty="0"/>
          </a:p>
        </p:txBody>
      </p:sp>
      <p:sp>
        <p:nvSpPr>
          <p:cNvPr id="286" name="Google Shape;286;p42"/>
          <p:cNvSpPr txBox="1">
            <a:spLocks noGrp="1"/>
          </p:cNvSpPr>
          <p:nvPr>
            <p:ph type="title" idx="2"/>
          </p:nvPr>
        </p:nvSpPr>
        <p:spPr>
          <a:xfrm>
            <a:off x="4923247" y="1170103"/>
            <a:ext cx="2742600" cy="5589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Shakespeare</a:t>
            </a:r>
            <a:endParaRPr dirty="0"/>
          </a:p>
        </p:txBody>
      </p:sp>
      <p:sp>
        <p:nvSpPr>
          <p:cNvPr id="287" name="Google Shape;287;p42"/>
          <p:cNvSpPr txBox="1">
            <a:spLocks noGrp="1"/>
          </p:cNvSpPr>
          <p:nvPr>
            <p:ph type="subTitle" idx="1"/>
          </p:nvPr>
        </p:nvSpPr>
        <p:spPr>
          <a:xfrm>
            <a:off x="4923247" y="1840386"/>
            <a:ext cx="2505600" cy="1010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a:t>King Richard II sets this procedure for trial: “Then call them into our presence – face to face, and frowning from brow to brow, ourselves will hear the accuser and the accused freely speak . .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r>
              <a:rPr lang="en-US" i="1" dirty="0"/>
              <a:t>Richard II</a:t>
            </a:r>
            <a:r>
              <a:rPr lang="en-US" dirty="0"/>
              <a:t>, Act I, Scene I). </a:t>
            </a:r>
            <a:endParaRPr dirty="0"/>
          </a:p>
        </p:txBody>
      </p:sp>
      <p:sp>
        <p:nvSpPr>
          <p:cNvPr id="288" name="Google Shape;288;p42"/>
          <p:cNvSpPr txBox="1">
            <a:spLocks noGrp="1"/>
          </p:cNvSpPr>
          <p:nvPr>
            <p:ph type="subTitle" idx="3"/>
          </p:nvPr>
        </p:nvSpPr>
        <p:spPr>
          <a:xfrm>
            <a:off x="1952375" y="1840385"/>
            <a:ext cx="2505600" cy="2719504"/>
          </a:xfrm>
          <a:prstGeom prst="rect">
            <a:avLst/>
          </a:prstGeom>
        </p:spPr>
        <p:txBody>
          <a:bodyPr spcFirstLastPara="1" wrap="square" lIns="91425" tIns="91425" rIns="91425" bIns="91425" anchor="t" anchorCtr="0">
            <a:noAutofit/>
          </a:bodyPr>
          <a:lstStyle/>
          <a:p>
            <a:pPr marL="0" indent="0" algn="l">
              <a:spcAft>
                <a:spcPts val="1600"/>
              </a:spcAft>
            </a:pPr>
            <a:r>
              <a:rPr lang="en-US" baseline="0" dirty="0"/>
              <a:t>In Acts 25:16, the Roman Governor Festus, when discussing the proper treatment of his prisoner, Paul, stated: “It is not the manner of the Romans to deliver any man up to die before the accused has met his accusers face-to-face, and has been given a chance to defend himself against the charges.”</a:t>
            </a:r>
            <a:endParaRPr lang="en-US" dirty="0"/>
          </a:p>
          <a:p>
            <a:pPr marL="0" lvl="0" indent="0" algn="ctr" rtl="0">
              <a:spcBef>
                <a:spcPts val="0"/>
              </a:spcBef>
              <a:spcAft>
                <a:spcPts val="1600"/>
              </a:spcAft>
              <a:buNone/>
            </a:pPr>
            <a:endParaRPr lang="en" dirty="0"/>
          </a:p>
          <a:p>
            <a:pPr marL="0" lvl="0" indent="0" algn="ctr" rtl="0">
              <a:spcBef>
                <a:spcPts val="0"/>
              </a:spcBef>
              <a:spcAft>
                <a:spcPts val="1600"/>
              </a:spcAft>
              <a:buNone/>
            </a:pPr>
            <a:endParaRPr dirty="0"/>
          </a:p>
        </p:txBody>
      </p:sp>
      <p:sp>
        <p:nvSpPr>
          <p:cNvPr id="294" name="Google Shape;294;p42"/>
          <p:cNvSpPr txBox="1">
            <a:spLocks noGrp="1"/>
          </p:cNvSpPr>
          <p:nvPr>
            <p:ph type="title" idx="4"/>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Two Historical Basises </a:t>
            </a:r>
            <a:endParaRPr dirty="0"/>
          </a:p>
        </p:txBody>
      </p:sp>
    </p:spTree>
    <p:extLst>
      <p:ext uri="{BB962C8B-B14F-4D97-AF65-F5344CB8AC3E}">
        <p14:creationId xmlns:p14="http://schemas.microsoft.com/office/powerpoint/2010/main" val="1625137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3"/>
          <p:cNvSpPr txBox="1">
            <a:spLocks noGrp="1"/>
          </p:cNvSpPr>
          <p:nvPr>
            <p:ph type="subTitle" idx="1"/>
          </p:nvPr>
        </p:nvSpPr>
        <p:spPr>
          <a:xfrm>
            <a:off x="3979249" y="665012"/>
            <a:ext cx="4526400" cy="16323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US" dirty="0"/>
              <a:t>“[Let] my accuser come face to face, and be deposed. Were the case but for a small copyhold you would have witnesses or good proof to lead the jury to verdict: and I am here for my life!”</a:t>
            </a:r>
          </a:p>
        </p:txBody>
      </p:sp>
      <p:sp>
        <p:nvSpPr>
          <p:cNvPr id="300" name="Google Shape;300;p43"/>
          <p:cNvSpPr txBox="1">
            <a:spLocks noGrp="1"/>
          </p:cNvSpPr>
          <p:nvPr>
            <p:ph type="title"/>
          </p:nvPr>
        </p:nvSpPr>
        <p:spPr>
          <a:xfrm>
            <a:off x="5193225" y="3092425"/>
            <a:ext cx="3342900" cy="4299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Clr>
                <a:schemeClr val="dk1"/>
              </a:buClr>
              <a:buSzPts val="1100"/>
              <a:buFont typeface="Arial"/>
              <a:buNone/>
            </a:pPr>
            <a:r>
              <a:rPr lang="en" dirty="0"/>
              <a:t>—Sir Walter Raleigh</a:t>
            </a:r>
            <a:endParaRPr dirty="0"/>
          </a:p>
        </p:txBody>
      </p:sp>
      <p:pic>
        <p:nvPicPr>
          <p:cNvPr id="301" name="Google Shape;301;p43"/>
          <p:cNvPicPr preferRelativeResize="0"/>
          <p:nvPr/>
        </p:nvPicPr>
        <p:blipFill>
          <a:blip r:embed="rId3"/>
          <a:srcRect l="17504" r="17504"/>
          <a:stretch/>
        </p:blipFill>
        <p:spPr>
          <a:xfrm>
            <a:off x="0" y="0"/>
            <a:ext cx="3342907" cy="5143500"/>
          </a:xfrm>
          <a:prstGeom prst="rect">
            <a:avLst/>
          </a:prstGeom>
          <a:noFill/>
          <a:ln>
            <a:noFill/>
          </a:ln>
        </p:spPr>
      </p:pic>
    </p:spTree>
    <p:extLst>
      <p:ext uri="{BB962C8B-B14F-4D97-AF65-F5344CB8AC3E}">
        <p14:creationId xmlns:p14="http://schemas.microsoft.com/office/powerpoint/2010/main" val="1476477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solidFill>
                  <a:schemeClr val="accent4"/>
                </a:solidFill>
              </a:rPr>
              <a:t>Raleigh was put on trial in 1603: </a:t>
            </a:r>
          </a:p>
          <a:p>
            <a:pPr marL="0" lvl="0" indent="0" algn="l" rtl="0">
              <a:spcBef>
                <a:spcPts val="0"/>
              </a:spcBef>
              <a:spcAft>
                <a:spcPts val="0"/>
              </a:spcAft>
              <a:buNone/>
            </a:pPr>
            <a:endParaRPr dirty="0">
              <a:solidFill>
                <a:schemeClr val="accent4"/>
              </a:solidFill>
            </a:endParaRPr>
          </a:p>
          <a:p>
            <a:pPr indent="-301625">
              <a:buClr>
                <a:schemeClr val="accent2"/>
              </a:buClr>
              <a:buSzPts val="1150"/>
            </a:pPr>
            <a:r>
              <a:rPr lang="en" dirty="0">
                <a:solidFill>
                  <a:schemeClr val="accent4"/>
                </a:solidFill>
              </a:rPr>
              <a:t>Raleigh was arrested for his alleged involvement in the Main Plot against James 1, Queen Elizabeth’s successor, and imprisoned in the Tower of London. </a:t>
            </a:r>
          </a:p>
          <a:p>
            <a:pPr marL="155575" indent="0">
              <a:buClr>
                <a:schemeClr val="accent2"/>
              </a:buClr>
              <a:buSzPts val="1150"/>
              <a:buNone/>
            </a:pPr>
            <a:endParaRPr lang="en" dirty="0">
              <a:solidFill>
                <a:schemeClr val="accent4"/>
              </a:solidFill>
            </a:endParaRPr>
          </a:p>
          <a:p>
            <a:pPr indent="-301625">
              <a:buClr>
                <a:schemeClr val="accent2"/>
              </a:buClr>
              <a:buSzPts val="1150"/>
            </a:pPr>
            <a:r>
              <a:rPr lang="en" dirty="0">
                <a:solidFill>
                  <a:schemeClr val="accent4"/>
                </a:solidFill>
              </a:rPr>
              <a:t>At trial, where Raleigh represented himself, the Crown’s main evidence against him was a signed and sworn confession of Raleigh’s friend, Henry Brooke, 11</a:t>
            </a:r>
            <a:r>
              <a:rPr lang="en" baseline="30000" dirty="0">
                <a:solidFill>
                  <a:schemeClr val="accent4"/>
                </a:solidFill>
              </a:rPr>
              <a:t>th</a:t>
            </a:r>
            <a:r>
              <a:rPr lang="en" dirty="0">
                <a:solidFill>
                  <a:schemeClr val="accent4"/>
                </a:solidFill>
              </a:rPr>
              <a:t> Baron Cobham.</a:t>
            </a:r>
          </a:p>
          <a:p>
            <a:pPr marL="155575" indent="0">
              <a:buClr>
                <a:schemeClr val="accent2"/>
              </a:buClr>
              <a:buSzPts val="1150"/>
              <a:buNone/>
            </a:pPr>
            <a:endParaRPr lang="en" dirty="0">
              <a:solidFill>
                <a:schemeClr val="accent4"/>
              </a:solidFill>
            </a:endParaRPr>
          </a:p>
          <a:p>
            <a:pPr indent="-301625">
              <a:buClr>
                <a:schemeClr val="accent2"/>
              </a:buClr>
              <a:buSzPts val="1150"/>
            </a:pPr>
            <a:r>
              <a:rPr lang="en" dirty="0">
                <a:solidFill>
                  <a:schemeClr val="accent4"/>
                </a:solidFill>
              </a:rPr>
              <a:t>Raleigh objected on hearsay grounds and repeatedly requested that Cobham be allowed to testify in Court. The tribunal refused. </a:t>
            </a:r>
          </a:p>
          <a:p>
            <a:pPr indent="-301625">
              <a:buClr>
                <a:schemeClr val="accent2"/>
              </a:buClr>
              <a:buSzPts val="1150"/>
            </a:pPr>
            <a:endParaRPr lang="en" dirty="0">
              <a:solidFill>
                <a:schemeClr val="accent4"/>
              </a:solidFill>
            </a:endParaRPr>
          </a:p>
          <a:p>
            <a:pPr indent="-301625">
              <a:buClr>
                <a:schemeClr val="accent2"/>
              </a:buClr>
              <a:buSzPts val="1150"/>
            </a:pPr>
            <a:r>
              <a:rPr lang="en" dirty="0">
                <a:solidFill>
                  <a:schemeClr val="accent4"/>
                </a:solidFill>
              </a:rPr>
              <a:t>Raleigh was ultimately convicted and sentenced to death. </a:t>
            </a: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Sir Walter Raleigh</a:t>
            </a:r>
            <a:endParaRPr dirty="0"/>
          </a:p>
        </p:txBody>
      </p:sp>
    </p:spTree>
    <p:extLst>
      <p:ext uri="{BB962C8B-B14F-4D97-AF65-F5344CB8AC3E}">
        <p14:creationId xmlns:p14="http://schemas.microsoft.com/office/powerpoint/2010/main" val="3034306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indent="-301625">
              <a:buClr>
                <a:schemeClr val="accent2"/>
              </a:buClr>
              <a:buSzPts val="1150"/>
            </a:pPr>
            <a:r>
              <a:rPr lang="en" dirty="0">
                <a:solidFill>
                  <a:schemeClr val="accent4"/>
                </a:solidFill>
              </a:rPr>
              <a:t>King James spared Raleigh’s life, but Raleigh remained imprisoned  in the Tower of London until 1616.  </a:t>
            </a:r>
          </a:p>
          <a:p>
            <a:pPr indent="-301625">
              <a:buClr>
                <a:schemeClr val="accent2"/>
              </a:buClr>
              <a:buSzPts val="1150"/>
            </a:pPr>
            <a:endParaRPr lang="en" dirty="0">
              <a:solidFill>
                <a:schemeClr val="accent4"/>
              </a:solidFill>
            </a:endParaRPr>
          </a:p>
          <a:p>
            <a:pPr indent="-301625">
              <a:buClr>
                <a:schemeClr val="accent2"/>
              </a:buClr>
              <a:buSzPts val="1150"/>
            </a:pPr>
            <a:r>
              <a:rPr lang="en" dirty="0">
                <a:solidFill>
                  <a:schemeClr val="accent4"/>
                </a:solidFill>
              </a:rPr>
              <a:t>After a big snafu in Guiana while Raleigh was searching for El Dorado, the Spanish King demanded King James reinstate Raleigh’s death sentence, which King James did. </a:t>
            </a:r>
          </a:p>
          <a:p>
            <a:pPr indent="-301625">
              <a:buClr>
                <a:schemeClr val="accent2"/>
              </a:buClr>
              <a:buSzPts val="1150"/>
            </a:pPr>
            <a:endParaRPr lang="en" dirty="0">
              <a:solidFill>
                <a:schemeClr val="accent4"/>
              </a:solidFill>
            </a:endParaRPr>
          </a:p>
          <a:p>
            <a:pPr indent="-301625">
              <a:buClr>
                <a:schemeClr val="accent2"/>
              </a:buClr>
              <a:buSzPts val="1150"/>
            </a:pPr>
            <a:r>
              <a:rPr lang="en" dirty="0">
                <a:solidFill>
                  <a:schemeClr val="accent4"/>
                </a:solidFill>
              </a:rPr>
              <a:t>Raleigh passed up numerous opportunities to escape, and was executed. </a:t>
            </a:r>
          </a:p>
          <a:p>
            <a:pPr indent="-301625">
              <a:buClr>
                <a:schemeClr val="accent2"/>
              </a:buClr>
              <a:buSzPts val="1150"/>
            </a:pPr>
            <a:endParaRPr lang="en" dirty="0">
              <a:solidFill>
                <a:schemeClr val="accent4"/>
              </a:solidFill>
            </a:endParaRPr>
          </a:p>
          <a:p>
            <a:pPr indent="-301625">
              <a:buClr>
                <a:schemeClr val="accent2"/>
              </a:buClr>
              <a:buSzPts val="1150"/>
            </a:pPr>
            <a:r>
              <a:rPr lang="en" dirty="0">
                <a:solidFill>
                  <a:schemeClr val="accent4"/>
                </a:solidFill>
              </a:rPr>
              <a:t>At his execution, Raleigh said, “At this hour, my argue comes upon me. I would not have my enemies think I quaked from fear.”  After he was allwoed to see the axe that would be used to behead him, he joked, “This is a sharp medicien, but it is a Physiscian for all diseases and miseries.” </a:t>
            </a:r>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Raleigh (cont.) </a:t>
            </a:r>
            <a:endParaRPr dirty="0"/>
          </a:p>
        </p:txBody>
      </p:sp>
    </p:spTree>
    <p:extLst>
      <p:ext uri="{BB962C8B-B14F-4D97-AF65-F5344CB8AC3E}">
        <p14:creationId xmlns:p14="http://schemas.microsoft.com/office/powerpoint/2010/main" val="912927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8"/>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US" dirty="0"/>
              <a:t>Understanding the legal past allows us to better understand our law today. </a:t>
            </a:r>
            <a:endParaRPr dirty="0"/>
          </a:p>
        </p:txBody>
      </p:sp>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000" dirty="0"/>
              <a:t>Legal History</a:t>
            </a:r>
            <a:endParaRPr sz="4000"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04</a:t>
            </a:r>
            <a:endParaRPr dirty="0"/>
          </a:p>
        </p:txBody>
      </p:sp>
    </p:spTree>
    <p:extLst>
      <p:ext uri="{BB962C8B-B14F-4D97-AF65-F5344CB8AC3E}">
        <p14:creationId xmlns:p14="http://schemas.microsoft.com/office/powerpoint/2010/main" val="3769870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This nebulous language was the law for around 25 years:</a:t>
            </a:r>
            <a:endParaRPr sz="2000" dirty="0"/>
          </a:p>
        </p:txBody>
      </p:sp>
      <p:sp>
        <p:nvSpPr>
          <p:cNvPr id="237" name="Google Shape;237;p40"/>
          <p:cNvSpPr txBox="1">
            <a:spLocks noGrp="1"/>
          </p:cNvSpPr>
          <p:nvPr>
            <p:ph type="title"/>
          </p:nvPr>
        </p:nvSpPr>
        <p:spPr>
          <a:xfrm>
            <a:off x="1154496" y="3460328"/>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Ohio v. Roberts</a:t>
            </a:r>
            <a:r>
              <a:rPr lang="en" sz="2800" dirty="0"/>
              <a:t>, 448 U.S. 56 (1980).</a:t>
            </a:r>
            <a:endParaRPr sz="2800" b="0" u="none" dirty="0"/>
          </a:p>
        </p:txBody>
      </p:sp>
      <p:sp>
        <p:nvSpPr>
          <p:cNvPr id="238" name="Google Shape;238;p40"/>
          <p:cNvSpPr txBox="1">
            <a:spLocks noGrp="1"/>
          </p:cNvSpPr>
          <p:nvPr>
            <p:ph type="title"/>
          </p:nvPr>
        </p:nvSpPr>
        <p:spPr>
          <a:xfrm>
            <a:off x="1165500" y="3829722"/>
            <a:ext cx="3028800" cy="3765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1400" u="none" dirty="0">
                <a:solidFill>
                  <a:schemeClr val="accent2"/>
                </a:solidFill>
                <a:latin typeface="Didact Gothic"/>
                <a:ea typeface="Didact Gothic"/>
                <a:cs typeface="Didact Gothic"/>
                <a:sym typeface="Didact Gothic"/>
              </a:rPr>
              <a:t>The Old Rule</a:t>
            </a:r>
            <a:endParaRPr sz="1400" u="none" dirty="0">
              <a:solidFill>
                <a:schemeClr val="accent2"/>
              </a:solidFill>
              <a:latin typeface="Didact Gothic"/>
              <a:ea typeface="Didact Gothic"/>
              <a:cs typeface="Didact Gothic"/>
              <a:sym typeface="Didact Gothic"/>
            </a:endParaRPr>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buNone/>
            </a:pPr>
            <a:r>
              <a:rPr lang="en-US" baseline="0" dirty="0"/>
              <a:t>Out of court statements can be admissible if they bear an adequate “indicia of reliability,” even if a declarant is not available to testify in court.</a:t>
            </a:r>
          </a:p>
          <a:p>
            <a:pPr marL="457200" lvl="0" indent="0" algn="ctr" rtl="0">
              <a:spcBef>
                <a:spcPts val="0"/>
              </a:spcBef>
              <a:spcAft>
                <a:spcPts val="0"/>
              </a:spcAft>
              <a:buNone/>
            </a:pP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 name="Picture 5" descr="A person wearing glasses and a suit&#10;&#10;Description automatically generated with medium confidence">
            <a:extLst>
              <a:ext uri="{FF2B5EF4-FFF2-40B4-BE49-F238E27FC236}">
                <a16:creationId xmlns:a16="http://schemas.microsoft.com/office/drawing/2014/main" id="{29E72957-9D0F-4836-9F47-7F528DA521A2}"/>
              </a:ext>
            </a:extLst>
          </p:cNvPr>
          <p:cNvPicPr>
            <a:picLocks noChangeAspect="1"/>
          </p:cNvPicPr>
          <p:nvPr/>
        </p:nvPicPr>
        <p:blipFill>
          <a:blip r:embed="rId3"/>
          <a:stretch>
            <a:fillRect/>
          </a:stretch>
        </p:blipFill>
        <p:spPr>
          <a:xfrm>
            <a:off x="1635470" y="318980"/>
            <a:ext cx="1985519" cy="257167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71450" indent="-171450"/>
            <a:r>
              <a:rPr lang="en-US" i="1" dirty="0">
                <a:solidFill>
                  <a:schemeClr val="accent4"/>
                </a:solidFill>
              </a:rPr>
              <a:t>Roberts’s </a:t>
            </a:r>
            <a:r>
              <a:rPr lang="en-US" dirty="0">
                <a:solidFill>
                  <a:schemeClr val="accent4"/>
                </a:solidFill>
              </a:rPr>
              <a:t>test was in line with </a:t>
            </a:r>
            <a:r>
              <a:rPr lang="en-US" i="1" dirty="0">
                <a:solidFill>
                  <a:schemeClr val="accent4"/>
                </a:solidFill>
              </a:rPr>
              <a:t>Mancusi v. Stubbs</a:t>
            </a:r>
            <a:r>
              <a:rPr lang="en-US" dirty="0">
                <a:solidFill>
                  <a:schemeClr val="accent4"/>
                </a:solidFill>
              </a:rPr>
              <a:t>, 408 U.S. 204 (1972), which held that where a State's witness is bona fide unavailable, the requirements of the Confrontation Clause are met when prior-recorded testimony of the witness is admitted if that prior testimony bears "indicia of reliability" that would afford "the trier of fact a satisfactory basis for evaluating the truth of the prior statement." </a:t>
            </a: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Roberts</a:t>
            </a:r>
            <a:endParaRPr i="1" dirty="0"/>
          </a:p>
        </p:txBody>
      </p:sp>
    </p:spTree>
    <p:extLst>
      <p:ext uri="{BB962C8B-B14F-4D97-AF65-F5344CB8AC3E}">
        <p14:creationId xmlns:p14="http://schemas.microsoft.com/office/powerpoint/2010/main" val="6710937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71450" indent="-171450"/>
            <a:r>
              <a:rPr lang="en-US" dirty="0">
                <a:solidFill>
                  <a:schemeClr val="accent4"/>
                </a:solidFill>
              </a:rPr>
              <a:t>Roberts was charged with forgery of a check and possession of stolen credit cards owned by Amy Isaacs. At the preliminary hearing, Roberts’ lawyer called Isaacs’s daughter as a witness to testify that she gave Roberts the checks and credit cards without telling him he did not have permission to use them. The daughter would not admit to doing so.</a:t>
            </a:r>
          </a:p>
          <a:p>
            <a:pPr marL="171450" indent="-171450"/>
            <a:endParaRPr lang="en-US" dirty="0">
              <a:solidFill>
                <a:schemeClr val="accent4"/>
              </a:solidFill>
            </a:endParaRPr>
          </a:p>
          <a:p>
            <a:pPr marL="171450" indent="-171450"/>
            <a:r>
              <a:rPr lang="en-US" dirty="0">
                <a:solidFill>
                  <a:schemeClr val="accent4"/>
                </a:solidFill>
              </a:rPr>
              <a:t>The daughter did not respond to subpoenas to appear at trial, and the State entered transcript of her earlier testimony into evidence, as allowed by Ohio Statute. </a:t>
            </a: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Roberts</a:t>
            </a:r>
            <a:endParaRPr i="1" dirty="0"/>
          </a:p>
        </p:txBody>
      </p:sp>
    </p:spTree>
    <p:extLst>
      <p:ext uri="{BB962C8B-B14F-4D97-AF65-F5344CB8AC3E}">
        <p14:creationId xmlns:p14="http://schemas.microsoft.com/office/powerpoint/2010/main" val="287891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8"/>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dirty="0"/>
              <a:t>A fundamental change</a:t>
            </a:r>
            <a:endParaRPr dirty="0"/>
          </a:p>
        </p:txBody>
      </p:sp>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dirty="0"/>
              <a:t>Crawford</a:t>
            </a:r>
            <a:endParaRPr i="1"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05</a:t>
            </a:r>
            <a:endParaRPr dirty="0"/>
          </a:p>
        </p:txBody>
      </p:sp>
    </p:spTree>
    <p:extLst>
      <p:ext uri="{BB962C8B-B14F-4D97-AF65-F5344CB8AC3E}">
        <p14:creationId xmlns:p14="http://schemas.microsoft.com/office/powerpoint/2010/main" val="3709277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Established a clean and easy test for assessing confrontation clause claims:</a:t>
            </a:r>
            <a:endParaRPr sz="2000" dirty="0"/>
          </a:p>
        </p:txBody>
      </p:sp>
      <p:sp>
        <p:nvSpPr>
          <p:cNvPr id="237" name="Google Shape;237;p40"/>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Crawford v. Washington</a:t>
            </a:r>
            <a:r>
              <a:rPr lang="en" sz="2800" dirty="0"/>
              <a:t>, 541 U.S. 36 (2004)</a:t>
            </a:r>
            <a:endParaRPr sz="2800" b="0" dirty="0"/>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buNone/>
            </a:pPr>
            <a:r>
              <a:rPr lang="en-US" baseline="0" dirty="0"/>
              <a:t>If a hearsay statement is testimonial in nature, and a defendant does not have the opportunity to cross-examine the declarant, the VI Amendment is violated. </a:t>
            </a:r>
          </a:p>
          <a:p>
            <a:pPr marL="127000" indent="0">
              <a:buNone/>
            </a:pPr>
            <a:endParaRPr lang="en-US" dirty="0"/>
          </a:p>
          <a:p>
            <a:pPr marL="127000" indent="0">
              <a:buNone/>
            </a:pPr>
            <a:r>
              <a:rPr lang="en-US" i="1" baseline="0" dirty="0"/>
              <a:t>So simple. </a:t>
            </a:r>
            <a:r>
              <a:rPr lang="en-US" baseline="0" dirty="0"/>
              <a:t> </a:t>
            </a:r>
            <a:endParaRPr lang="en-US" i="1" baseline="0" dirty="0"/>
          </a:p>
          <a:p>
            <a:pPr marL="457200" lvl="0" indent="0" algn="ctr" rtl="0">
              <a:spcBef>
                <a:spcPts val="0"/>
              </a:spcBef>
              <a:spcAft>
                <a:spcPts val="0"/>
              </a:spcAft>
              <a:buNone/>
            </a:pP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person sitting in a chair&#10;&#10;Description automatically generated with medium confidence">
            <a:extLst>
              <a:ext uri="{FF2B5EF4-FFF2-40B4-BE49-F238E27FC236}">
                <a16:creationId xmlns:a16="http://schemas.microsoft.com/office/drawing/2014/main" id="{06983843-E1A0-46B4-BC3B-89442925FFE5}"/>
              </a:ext>
            </a:extLst>
          </p:cNvPr>
          <p:cNvPicPr>
            <a:picLocks noChangeAspect="1"/>
          </p:cNvPicPr>
          <p:nvPr/>
        </p:nvPicPr>
        <p:blipFill>
          <a:blip r:embed="rId3"/>
          <a:stretch>
            <a:fillRect/>
          </a:stretch>
        </p:blipFill>
        <p:spPr>
          <a:xfrm>
            <a:off x="1662713" y="422307"/>
            <a:ext cx="1955123" cy="2468343"/>
          </a:xfrm>
          <a:prstGeom prst="rect">
            <a:avLst/>
          </a:prstGeom>
        </p:spPr>
      </p:pic>
    </p:spTree>
    <p:extLst>
      <p:ext uri="{BB962C8B-B14F-4D97-AF65-F5344CB8AC3E}">
        <p14:creationId xmlns:p14="http://schemas.microsoft.com/office/powerpoint/2010/main" val="413194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Crawford and his wife confronted Lee, who was alleged to have raped Crawford’s wife.</a:t>
            </a:r>
          </a:p>
          <a:p>
            <a:pPr marL="0" indent="0">
              <a:buNone/>
            </a:pPr>
            <a:endParaRPr lang="en-US" dirty="0">
              <a:solidFill>
                <a:schemeClr val="accent4"/>
              </a:solidFill>
            </a:endParaRPr>
          </a:p>
          <a:p>
            <a:pPr marL="0" indent="0">
              <a:buNone/>
            </a:pPr>
            <a:r>
              <a:rPr lang="en-US" dirty="0">
                <a:solidFill>
                  <a:schemeClr val="accent4"/>
                </a:solidFill>
              </a:rPr>
              <a:t>In the fray, Lee was stabbed. Crawford and his wife were questioned separately. Crawford told police that he did not know whether Lee had a weapon. Crawford’s wife, on the other hand, told police that Lee was unarmed.</a:t>
            </a:r>
          </a:p>
          <a:p>
            <a:pPr marL="0" indent="0">
              <a:buNone/>
            </a:pPr>
            <a:endParaRPr lang="en-US" dirty="0">
              <a:solidFill>
                <a:schemeClr val="accent4"/>
              </a:solidFill>
            </a:endParaRPr>
          </a:p>
          <a:p>
            <a:pPr marL="0" indent="0">
              <a:buNone/>
            </a:pPr>
            <a:r>
              <a:rPr lang="en-US" dirty="0">
                <a:solidFill>
                  <a:schemeClr val="accent4"/>
                </a:solidFill>
              </a:rPr>
              <a:t>Crawford’s wife could not be compelled to testify because of Washington’s spousal privilege laws. Washington’s privilege law did not extend to out of court statements admissible under a hearsay exception.</a:t>
            </a:r>
          </a:p>
          <a:p>
            <a:pPr marL="0" indent="0">
              <a:buNone/>
            </a:pPr>
            <a:endParaRPr lang="en-US" dirty="0">
              <a:solidFill>
                <a:schemeClr val="accent4"/>
              </a:solidFill>
            </a:endParaRPr>
          </a:p>
          <a:p>
            <a:pPr marL="0" indent="0">
              <a:buNone/>
            </a:pPr>
            <a:r>
              <a:rPr lang="en-US" dirty="0">
                <a:solidFill>
                  <a:schemeClr val="accent4"/>
                </a:solidFill>
              </a:rPr>
              <a:t>The trial court allowed the State to admit Crawford’s wife’s statements, over defense counsel’s objection on Sixth Amendment grounds. </a:t>
            </a:r>
          </a:p>
          <a:p>
            <a:pPr marL="0" indent="0">
              <a:buNone/>
            </a:pPr>
            <a:endParaRPr lang="en-US" dirty="0">
              <a:solidFill>
                <a:schemeClr val="accent4"/>
              </a:solidFill>
            </a:endParaRPr>
          </a:p>
          <a:p>
            <a:pPr marL="0" indent="0">
              <a:buNone/>
            </a:pPr>
            <a:r>
              <a:rPr lang="en-US" dirty="0">
                <a:solidFill>
                  <a:schemeClr val="accent4"/>
                </a:solidFill>
              </a:rPr>
              <a:t>The prosecution relied heavily on the statement in its closing argument, and Crawford was ultimately convicted.</a:t>
            </a: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Crawford</a:t>
            </a:r>
            <a:endParaRPr i="1" dirty="0"/>
          </a:p>
        </p:txBody>
      </p:sp>
    </p:spTree>
    <p:extLst>
      <p:ext uri="{BB962C8B-B14F-4D97-AF65-F5344CB8AC3E}">
        <p14:creationId xmlns:p14="http://schemas.microsoft.com/office/powerpoint/2010/main" val="2342142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The Washington Court of Appeals reversed Crawford’s conviction applying a particularly laborious (9 factors!) analysis under </a:t>
            </a:r>
            <a:r>
              <a:rPr lang="en-US" i="1" dirty="0">
                <a:solidFill>
                  <a:schemeClr val="accent4"/>
                </a:solidFill>
              </a:rPr>
              <a:t>Ohio v. Roberts.</a:t>
            </a:r>
          </a:p>
          <a:p>
            <a:pPr marL="0" indent="0">
              <a:buNone/>
            </a:pPr>
            <a:endParaRPr lang="en-US" i="1" dirty="0">
              <a:solidFill>
                <a:schemeClr val="accent4"/>
              </a:solidFill>
            </a:endParaRPr>
          </a:p>
          <a:p>
            <a:pPr marL="0" indent="0">
              <a:buNone/>
            </a:pPr>
            <a:r>
              <a:rPr lang="en-US" dirty="0">
                <a:solidFill>
                  <a:schemeClr val="accent4"/>
                </a:solidFill>
              </a:rPr>
              <a:t>The Washington Supreme Court reinstated the conviction, concluding that the statement was reliable under </a:t>
            </a:r>
            <a:r>
              <a:rPr lang="en-US" i="1" dirty="0">
                <a:solidFill>
                  <a:schemeClr val="accent4"/>
                </a:solidFill>
              </a:rPr>
              <a:t>Roberts</a:t>
            </a:r>
            <a:r>
              <a:rPr lang="en-US" dirty="0">
                <a:solidFill>
                  <a:schemeClr val="accent4"/>
                </a:solidFill>
              </a:rPr>
              <a:t>. </a:t>
            </a:r>
          </a:p>
          <a:p>
            <a:pPr marL="0" indent="0">
              <a:buNone/>
            </a:pPr>
            <a:endParaRPr lang="en-US" i="1" dirty="0">
              <a:solidFill>
                <a:schemeClr val="accent4"/>
              </a:solidFill>
            </a:endParaRPr>
          </a:p>
          <a:p>
            <a:pPr marL="0" indent="0">
              <a:buNone/>
            </a:pPr>
            <a:r>
              <a:rPr lang="en-US" dirty="0">
                <a:solidFill>
                  <a:schemeClr val="accent4"/>
                </a:solidFill>
              </a:rPr>
              <a:t>SCOTUS, with Justice Scalia writing, abandoned the </a:t>
            </a:r>
            <a:r>
              <a:rPr lang="en-US" i="1" dirty="0">
                <a:solidFill>
                  <a:schemeClr val="accent4"/>
                </a:solidFill>
              </a:rPr>
              <a:t>Roberts </a:t>
            </a:r>
            <a:r>
              <a:rPr lang="en-US" dirty="0">
                <a:solidFill>
                  <a:schemeClr val="accent4"/>
                </a:solidFill>
              </a:rPr>
              <a:t>test, and instead created a new test. </a:t>
            </a:r>
          </a:p>
          <a:p>
            <a:pPr marL="0" indent="0">
              <a:buNone/>
            </a:pPr>
            <a:endParaRPr lang="en-US" dirty="0">
              <a:solidFill>
                <a:schemeClr val="accent4"/>
              </a:solidFill>
            </a:endParaRPr>
          </a:p>
          <a:p>
            <a:pPr marL="0" indent="0" algn="ctr">
              <a:buNone/>
            </a:pPr>
            <a:r>
              <a:rPr lang="en-US" dirty="0">
                <a:solidFill>
                  <a:schemeClr val="accent4"/>
                </a:solidFill>
              </a:rPr>
              <a:t>***</a:t>
            </a:r>
          </a:p>
          <a:p>
            <a:pPr marL="0" indent="0" algn="ctr">
              <a:buNone/>
            </a:pPr>
            <a:endParaRPr lang="en-US" dirty="0">
              <a:solidFill>
                <a:schemeClr val="accent4"/>
              </a:solidFill>
            </a:endParaRPr>
          </a:p>
          <a:p>
            <a:pPr marL="0" indent="0" algn="ctr">
              <a:buNone/>
            </a:pPr>
            <a:r>
              <a:rPr lang="en-US" sz="1600" dirty="0"/>
              <a:t>If a statement is testimonial in nature, and the defendant does not have the opportunity to cross-examine that declarant, the Confrontation Clause of the VI Amendment is violated. </a:t>
            </a:r>
          </a:p>
          <a:p>
            <a:pPr marL="0" indent="0" algn="ctr">
              <a:buNone/>
            </a:pPr>
            <a:endParaRPr lang="en-US" dirty="0"/>
          </a:p>
          <a:p>
            <a:pPr marL="0" indent="0" algn="ctr">
              <a:buNone/>
            </a:pPr>
            <a:r>
              <a:rPr lang="en-US" dirty="0"/>
              <a:t>***</a:t>
            </a: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Crawford </a:t>
            </a:r>
            <a:endParaRPr i="1" dirty="0"/>
          </a:p>
        </p:txBody>
      </p:sp>
    </p:spTree>
    <p:extLst>
      <p:ext uri="{BB962C8B-B14F-4D97-AF65-F5344CB8AC3E}">
        <p14:creationId xmlns:p14="http://schemas.microsoft.com/office/powerpoint/2010/main" val="17369405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5"/>
          <p:cNvSpPr txBox="1">
            <a:spLocks noGrp="1"/>
          </p:cNvSpPr>
          <p:nvPr>
            <p:ph type="subTitle" idx="3"/>
          </p:nvPr>
        </p:nvSpPr>
        <p:spPr>
          <a:xfrm>
            <a:off x="708350" y="3188850"/>
            <a:ext cx="2191200" cy="797100"/>
          </a:xfrm>
          <a:prstGeom prst="rect">
            <a:avLst/>
          </a:prstGeom>
        </p:spPr>
        <p:txBody>
          <a:bodyPr spcFirstLastPara="1" wrap="square" lIns="18287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t>Is the  hearsay statement testimonial? If no, no analysis necessary. If yes,  move on to step 2. </a:t>
            </a:r>
            <a:endParaRPr dirty="0"/>
          </a:p>
        </p:txBody>
      </p:sp>
      <p:sp>
        <p:nvSpPr>
          <p:cNvPr id="373" name="Google Shape;373;p45"/>
          <p:cNvSpPr txBox="1">
            <a:spLocks noGrp="1"/>
          </p:cNvSpPr>
          <p:nvPr>
            <p:ph type="subTitle" idx="2"/>
          </p:nvPr>
        </p:nvSpPr>
        <p:spPr>
          <a:xfrm>
            <a:off x="3491246" y="3188850"/>
            <a:ext cx="2191200" cy="79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t>Declarant must tesitfy, or must be unavailable </a:t>
            </a:r>
            <a:r>
              <a:rPr lang="en" i="1" dirty="0"/>
              <a:t>and</a:t>
            </a:r>
            <a:r>
              <a:rPr lang="en" dirty="0"/>
              <a:t> previous subject to cross-examination. </a:t>
            </a:r>
            <a:endParaRPr dirty="0"/>
          </a:p>
        </p:txBody>
      </p:sp>
      <p:sp>
        <p:nvSpPr>
          <p:cNvPr id="374" name="Google Shape;374;p45"/>
          <p:cNvSpPr txBox="1">
            <a:spLocks noGrp="1"/>
          </p:cNvSpPr>
          <p:nvPr>
            <p:ph type="subTitle" idx="1"/>
          </p:nvPr>
        </p:nvSpPr>
        <p:spPr>
          <a:xfrm>
            <a:off x="6244175" y="3188850"/>
            <a:ext cx="2191200" cy="79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i="1" dirty="0"/>
              <a:t>Unless </a:t>
            </a:r>
            <a:r>
              <a:rPr lang="en" dirty="0"/>
              <a:t>a defendant forfeited or waived the right to confront.</a:t>
            </a:r>
            <a:endParaRPr i="1" dirty="0"/>
          </a:p>
        </p:txBody>
      </p:sp>
      <p:sp>
        <p:nvSpPr>
          <p:cNvPr id="375" name="Google Shape;375;p45"/>
          <p:cNvSpPr txBox="1">
            <a:spLocks noGrp="1"/>
          </p:cNvSpPr>
          <p:nvPr>
            <p:ph type="subTitle" idx="4"/>
          </p:nvPr>
        </p:nvSpPr>
        <p:spPr>
          <a:xfrm>
            <a:off x="854850" y="2734335"/>
            <a:ext cx="1899000" cy="47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Testimonial?</a:t>
            </a:r>
            <a:endParaRPr dirty="0"/>
          </a:p>
        </p:txBody>
      </p:sp>
      <p:sp>
        <p:nvSpPr>
          <p:cNvPr id="376" name="Google Shape;376;p45"/>
          <p:cNvSpPr txBox="1">
            <a:spLocks noGrp="1"/>
          </p:cNvSpPr>
          <p:nvPr>
            <p:ph type="subTitle" idx="5"/>
          </p:nvPr>
        </p:nvSpPr>
        <p:spPr>
          <a:xfrm>
            <a:off x="3629890" y="2734335"/>
            <a:ext cx="1899000" cy="47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Cross? </a:t>
            </a:r>
            <a:endParaRPr dirty="0"/>
          </a:p>
        </p:txBody>
      </p:sp>
      <p:sp>
        <p:nvSpPr>
          <p:cNvPr id="377" name="Google Shape;377;p45"/>
          <p:cNvSpPr txBox="1">
            <a:spLocks noGrp="1"/>
          </p:cNvSpPr>
          <p:nvPr>
            <p:ph type="subTitle" idx="6"/>
          </p:nvPr>
        </p:nvSpPr>
        <p:spPr>
          <a:xfrm>
            <a:off x="6390150" y="2734335"/>
            <a:ext cx="1899000" cy="47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But!</a:t>
            </a:r>
            <a:endParaRPr dirty="0"/>
          </a:p>
        </p:txBody>
      </p:sp>
      <p:sp>
        <p:nvSpPr>
          <p:cNvPr id="378" name="Google Shape;378;p45"/>
          <p:cNvSpPr txBox="1">
            <a:spLocks noGrp="1"/>
          </p:cNvSpPr>
          <p:nvPr>
            <p:ph type="title"/>
          </p:nvPr>
        </p:nvSpPr>
        <p:spPr>
          <a:xfrm>
            <a:off x="707275" y="492275"/>
            <a:ext cx="7729500" cy="67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The </a:t>
            </a:r>
            <a:r>
              <a:rPr lang="en" i="1" dirty="0"/>
              <a:t>Crawford </a:t>
            </a:r>
            <a:r>
              <a:rPr lang="en" dirty="0"/>
              <a:t>Test</a:t>
            </a:r>
            <a:endParaRPr dirty="0"/>
          </a:p>
        </p:txBody>
      </p:sp>
      <p:sp>
        <p:nvSpPr>
          <p:cNvPr id="379" name="Google Shape;379;p45"/>
          <p:cNvSpPr/>
          <p:nvPr/>
        </p:nvSpPr>
        <p:spPr>
          <a:xfrm>
            <a:off x="1267050" y="1649501"/>
            <a:ext cx="1074600" cy="9294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45"/>
          <p:cNvSpPr/>
          <p:nvPr/>
        </p:nvSpPr>
        <p:spPr>
          <a:xfrm>
            <a:off x="4031100" y="1649501"/>
            <a:ext cx="1074600" cy="9294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 name="Google Shape;381;p45"/>
          <p:cNvSpPr/>
          <p:nvPr/>
        </p:nvSpPr>
        <p:spPr>
          <a:xfrm>
            <a:off x="6795150" y="1649501"/>
            <a:ext cx="1074600" cy="9294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endParaRPr lang="en-US" dirty="0">
              <a:solidFill>
                <a:schemeClr val="accent4"/>
              </a:solidFill>
            </a:endParaRPr>
          </a:p>
          <a:p>
            <a:pPr marL="0" indent="0">
              <a:buNone/>
            </a:pPr>
            <a:r>
              <a:rPr lang="en-US" dirty="0">
                <a:solidFill>
                  <a:schemeClr val="accent4"/>
                </a:solidFill>
              </a:rPr>
              <a:t>The </a:t>
            </a:r>
            <a:r>
              <a:rPr lang="en-US" i="1" dirty="0">
                <a:solidFill>
                  <a:schemeClr val="accent4"/>
                </a:solidFill>
              </a:rPr>
              <a:t>Crawford</a:t>
            </a:r>
            <a:r>
              <a:rPr lang="en-US" dirty="0">
                <a:solidFill>
                  <a:schemeClr val="accent4"/>
                </a:solidFill>
              </a:rPr>
              <a:t> Court deliberately never defined testimonial. </a:t>
            </a:r>
          </a:p>
          <a:p>
            <a:pPr marL="0" indent="0">
              <a:buNone/>
            </a:pPr>
            <a:endParaRPr lang="en-US" dirty="0">
              <a:solidFill>
                <a:schemeClr val="accent4"/>
              </a:solidFill>
            </a:endParaRPr>
          </a:p>
          <a:p>
            <a:pPr marL="0" indent="0">
              <a:buNone/>
            </a:pPr>
            <a:r>
              <a:rPr lang="en-US" i="1" dirty="0">
                <a:solidFill>
                  <a:schemeClr val="accent4"/>
                </a:solidFill>
              </a:rPr>
              <a:t>Crawford</a:t>
            </a:r>
            <a:r>
              <a:rPr lang="en-US" dirty="0">
                <a:solidFill>
                  <a:schemeClr val="accent4"/>
                </a:solidFill>
              </a:rPr>
              <a:t>’s progeny would further develop what statements are testimonial in nature, for better or for worse. </a:t>
            </a: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So, what is “testimonial?”</a:t>
            </a:r>
            <a:r>
              <a:rPr lang="en" i="1" dirty="0"/>
              <a:t> </a:t>
            </a:r>
            <a:endParaRPr i="1" dirty="0"/>
          </a:p>
        </p:txBody>
      </p:sp>
    </p:spTree>
    <p:extLst>
      <p:ext uri="{BB962C8B-B14F-4D97-AF65-F5344CB8AC3E}">
        <p14:creationId xmlns:p14="http://schemas.microsoft.com/office/powerpoint/2010/main" val="3988570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Subsequent Caselaw </a:t>
            </a:r>
            <a:endParaRPr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06</a:t>
            </a:r>
            <a:endParaRPr dirty="0"/>
          </a:p>
        </p:txBody>
      </p:sp>
    </p:spTree>
    <p:extLst>
      <p:ext uri="{BB962C8B-B14F-4D97-AF65-F5344CB8AC3E}">
        <p14:creationId xmlns:p14="http://schemas.microsoft.com/office/powerpoint/2010/main" val="15193539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Concerns statements given to 911</a:t>
            </a:r>
            <a:endParaRPr sz="2000" dirty="0"/>
          </a:p>
        </p:txBody>
      </p:sp>
      <p:sp>
        <p:nvSpPr>
          <p:cNvPr id="237" name="Google Shape;237;p40"/>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Davis v. Washington</a:t>
            </a:r>
            <a:r>
              <a:rPr lang="en" sz="2800" dirty="0"/>
              <a:t>, 547 U.S. 813 (2006).</a:t>
            </a:r>
            <a:endParaRPr sz="2800" b="0" dirty="0"/>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lgn="l">
              <a:buNone/>
            </a:pPr>
            <a:r>
              <a:rPr lang="en-US" dirty="0"/>
              <a:t>“Statements are not testimonial when made in the course of police interrogation under circumstances objectively indicating that the primary purpose of the interrogation is to enable police assistance to meet an ongoing emergency.”</a:t>
            </a:r>
          </a:p>
          <a:p>
            <a:pPr marL="127000" indent="0">
              <a:buNone/>
            </a:pP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6" name="Picture 5">
            <a:extLst>
              <a:ext uri="{FF2B5EF4-FFF2-40B4-BE49-F238E27FC236}">
                <a16:creationId xmlns:a16="http://schemas.microsoft.com/office/drawing/2014/main" id="{8C4EC70E-5E9D-4F31-A4F9-3CDEA14961FF}"/>
              </a:ext>
            </a:extLst>
          </p:cNvPr>
          <p:cNvPicPr>
            <a:picLocks noChangeAspect="1"/>
          </p:cNvPicPr>
          <p:nvPr/>
        </p:nvPicPr>
        <p:blipFill>
          <a:blip r:embed="rId3"/>
          <a:stretch>
            <a:fillRect/>
          </a:stretch>
        </p:blipFill>
        <p:spPr>
          <a:xfrm>
            <a:off x="1228107" y="1306675"/>
            <a:ext cx="2871694" cy="1615328"/>
          </a:xfrm>
          <a:prstGeom prst="rect">
            <a:avLst/>
          </a:prstGeom>
        </p:spPr>
      </p:pic>
    </p:spTree>
    <p:extLst>
      <p:ext uri="{BB962C8B-B14F-4D97-AF65-F5344CB8AC3E}">
        <p14:creationId xmlns:p14="http://schemas.microsoft.com/office/powerpoint/2010/main" val="30932020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Companion case to </a:t>
            </a:r>
            <a:r>
              <a:rPr lang="en-US" sz="2000" i="1" dirty="0"/>
              <a:t>Davis</a:t>
            </a:r>
            <a:endParaRPr sz="2000" dirty="0"/>
          </a:p>
        </p:txBody>
      </p:sp>
      <p:sp>
        <p:nvSpPr>
          <p:cNvPr id="237" name="Google Shape;237;p40"/>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Hammon v. Indiana</a:t>
            </a:r>
            <a:r>
              <a:rPr lang="en" sz="2800" dirty="0"/>
              <a:t>, 547 U.S. 813 (2006).</a:t>
            </a:r>
            <a:endParaRPr sz="2800" b="0" dirty="0"/>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lgn="l">
              <a:buNone/>
            </a:pPr>
            <a:r>
              <a:rPr lang="en-US" dirty="0"/>
              <a:t>Makes a distinction between emergencies and cases where emergencies have ended. </a:t>
            </a: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a:extLst>
              <a:ext uri="{FF2B5EF4-FFF2-40B4-BE49-F238E27FC236}">
                <a16:creationId xmlns:a16="http://schemas.microsoft.com/office/drawing/2014/main" id="{107F240A-59B3-4A2A-B5CB-BA6A250D9C0B}"/>
              </a:ext>
            </a:extLst>
          </p:cNvPr>
          <p:cNvPicPr>
            <a:picLocks noChangeAspect="1"/>
          </p:cNvPicPr>
          <p:nvPr/>
        </p:nvPicPr>
        <p:blipFill>
          <a:blip r:embed="rId3"/>
          <a:stretch>
            <a:fillRect/>
          </a:stretch>
        </p:blipFill>
        <p:spPr>
          <a:xfrm>
            <a:off x="1271851" y="1205214"/>
            <a:ext cx="2623682" cy="1749121"/>
          </a:xfrm>
          <a:prstGeom prst="rect">
            <a:avLst/>
          </a:prstGeom>
        </p:spPr>
      </p:pic>
    </p:spTree>
    <p:extLst>
      <p:ext uri="{BB962C8B-B14F-4D97-AF65-F5344CB8AC3E}">
        <p14:creationId xmlns:p14="http://schemas.microsoft.com/office/powerpoint/2010/main" val="16422680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Trial court allowed for the admission of on-the-scene questioning after the victim said things were “fine” as well as the victim’s handwritten affidavit. </a:t>
            </a:r>
          </a:p>
          <a:p>
            <a:pPr marL="0" indent="0">
              <a:buNone/>
            </a:pPr>
            <a:endParaRPr lang="en-US" i="1" dirty="0">
              <a:solidFill>
                <a:schemeClr val="accent4"/>
              </a:solidFill>
            </a:endParaRPr>
          </a:p>
          <a:p>
            <a:pPr marL="0" indent="0">
              <a:buNone/>
            </a:pPr>
            <a:r>
              <a:rPr lang="en-US" dirty="0"/>
              <a:t>Court found that there was no emergency in progress.  The sole purpose of the “interrogation” by law enforcement was to investigate a past crime.  The victim was separated from defendant and protected by police.</a:t>
            </a:r>
          </a:p>
          <a:p>
            <a:pPr marL="0" indent="0">
              <a:buNone/>
            </a:pPr>
            <a:endParaRPr lang="en-US" i="1" dirty="0">
              <a:solidFill>
                <a:schemeClr val="accent4"/>
              </a:solidFill>
            </a:endParaRPr>
          </a:p>
          <a:p>
            <a:pPr marL="0" indent="0">
              <a:buNone/>
            </a:pPr>
            <a:r>
              <a:rPr lang="en-US" dirty="0"/>
              <a:t>Statements by victim were testimonial:  “They are testimonial when the circumstances objectively indicate that there is no such ongoing emergency, and that the primary purpose of the interrogation is to establish or prove past events potentially relevant to later criminal prosecution.” </a:t>
            </a: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Hammon</a:t>
            </a:r>
            <a:endParaRPr i="1" dirty="0"/>
          </a:p>
        </p:txBody>
      </p:sp>
    </p:spTree>
    <p:extLst>
      <p:ext uri="{BB962C8B-B14F-4D97-AF65-F5344CB8AC3E}">
        <p14:creationId xmlns:p14="http://schemas.microsoft.com/office/powerpoint/2010/main" val="21405211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t>Statements made, even at the crime scene, where the emergency has stopped and that describe a past crime, and that involve interrogation by the police resulting in accusatory statements made by a calm declarant will be testimonial under </a:t>
            </a:r>
            <a:r>
              <a:rPr lang="en-US" b="1" i="1" dirty="0"/>
              <a:t>Hammon</a:t>
            </a:r>
            <a:r>
              <a:rPr lang="en-US" dirty="0"/>
              <a:t>.</a:t>
            </a: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r>
              <a:rPr lang="en-US" i="1" dirty="0">
                <a:solidFill>
                  <a:schemeClr val="accent4"/>
                </a:solidFill>
              </a:rPr>
              <a:t>But see Michigan v. Bryant</a:t>
            </a:r>
            <a:r>
              <a:rPr lang="en-US" dirty="0">
                <a:solidFill>
                  <a:schemeClr val="accent4"/>
                </a:solidFill>
              </a:rPr>
              <a:t>. </a:t>
            </a: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Hammon</a:t>
            </a:r>
            <a:endParaRPr i="1" dirty="0"/>
          </a:p>
        </p:txBody>
      </p:sp>
    </p:spTree>
    <p:extLst>
      <p:ext uri="{BB962C8B-B14F-4D97-AF65-F5344CB8AC3E}">
        <p14:creationId xmlns:p14="http://schemas.microsoft.com/office/powerpoint/2010/main" val="4191699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45"/>
          <p:cNvSpPr txBox="1">
            <a:spLocks noGrp="1"/>
          </p:cNvSpPr>
          <p:nvPr>
            <p:ph type="subTitle" idx="3"/>
          </p:nvPr>
        </p:nvSpPr>
        <p:spPr>
          <a:xfrm>
            <a:off x="708350" y="3188850"/>
            <a:ext cx="2191200" cy="797100"/>
          </a:xfrm>
          <a:prstGeom prst="rect">
            <a:avLst/>
          </a:prstGeom>
        </p:spPr>
        <p:txBody>
          <a:bodyPr spcFirstLastPara="1" wrap="square" lIns="18287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t>Gover</a:t>
            </a:r>
            <a:r>
              <a:rPr lang="en-US" dirty="0"/>
              <a:t>n</a:t>
            </a:r>
            <a:r>
              <a:rPr lang="en" dirty="0"/>
              <a:t>ment invovled in creating the testimony or taking a formalized statement? If no, analysis is complete -  </a:t>
            </a:r>
            <a:r>
              <a:rPr lang="en" i="1" dirty="0"/>
              <a:t>It’s not testimonial.   </a:t>
            </a:r>
            <a:r>
              <a:rPr lang="en" dirty="0"/>
              <a:t>If yes, step 2!</a:t>
            </a:r>
            <a:endParaRPr dirty="0"/>
          </a:p>
        </p:txBody>
      </p:sp>
      <p:sp>
        <p:nvSpPr>
          <p:cNvPr id="373" name="Google Shape;373;p45"/>
          <p:cNvSpPr txBox="1">
            <a:spLocks noGrp="1"/>
          </p:cNvSpPr>
          <p:nvPr>
            <p:ph type="subTitle" idx="2"/>
          </p:nvPr>
        </p:nvSpPr>
        <p:spPr>
          <a:xfrm>
            <a:off x="3491246" y="3188850"/>
            <a:ext cx="2191200" cy="79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t>Was there interrofation by law enforcement? If no, standard </a:t>
            </a:r>
            <a:r>
              <a:rPr lang="en" i="1" dirty="0"/>
              <a:t>Crawford </a:t>
            </a:r>
            <a:r>
              <a:rPr lang="en" dirty="0"/>
              <a:t>analysis. If yes… </a:t>
            </a:r>
            <a:endParaRPr dirty="0"/>
          </a:p>
        </p:txBody>
      </p:sp>
      <p:sp>
        <p:nvSpPr>
          <p:cNvPr id="374" name="Google Shape;374;p45"/>
          <p:cNvSpPr txBox="1">
            <a:spLocks noGrp="1"/>
          </p:cNvSpPr>
          <p:nvPr>
            <p:ph type="subTitle" idx="1"/>
          </p:nvPr>
        </p:nvSpPr>
        <p:spPr>
          <a:xfrm>
            <a:off x="6244175" y="3188850"/>
            <a:ext cx="2191200" cy="7971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1"/>
              </a:buClr>
              <a:buSzPts val="1100"/>
              <a:buFont typeface="Arial"/>
              <a:buNone/>
            </a:pPr>
            <a:r>
              <a:rPr lang="en" dirty="0"/>
              <a:t>If done to resolve an ongoing emergency, the statemnts are non-testimonial.  If done to obtains facts of past crimes, perform standard </a:t>
            </a:r>
            <a:r>
              <a:rPr lang="en" i="1" dirty="0"/>
              <a:t>Crawford </a:t>
            </a:r>
            <a:r>
              <a:rPr lang="en" dirty="0"/>
              <a:t>analysis. </a:t>
            </a:r>
          </a:p>
        </p:txBody>
      </p:sp>
      <p:sp>
        <p:nvSpPr>
          <p:cNvPr id="375" name="Google Shape;375;p45"/>
          <p:cNvSpPr txBox="1">
            <a:spLocks noGrp="1"/>
          </p:cNvSpPr>
          <p:nvPr>
            <p:ph type="subTitle" idx="4"/>
          </p:nvPr>
        </p:nvSpPr>
        <p:spPr>
          <a:xfrm>
            <a:off x="854850" y="2734335"/>
            <a:ext cx="1899000" cy="47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Govt.?</a:t>
            </a:r>
            <a:endParaRPr dirty="0"/>
          </a:p>
        </p:txBody>
      </p:sp>
      <p:sp>
        <p:nvSpPr>
          <p:cNvPr id="376" name="Google Shape;376;p45"/>
          <p:cNvSpPr txBox="1">
            <a:spLocks noGrp="1"/>
          </p:cNvSpPr>
          <p:nvPr>
            <p:ph type="subTitle" idx="5"/>
          </p:nvPr>
        </p:nvSpPr>
        <p:spPr>
          <a:xfrm>
            <a:off x="3629890" y="2734335"/>
            <a:ext cx="1899000" cy="47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LEO? </a:t>
            </a:r>
            <a:endParaRPr dirty="0"/>
          </a:p>
        </p:txBody>
      </p:sp>
      <p:sp>
        <p:nvSpPr>
          <p:cNvPr id="377" name="Google Shape;377;p45"/>
          <p:cNvSpPr txBox="1">
            <a:spLocks noGrp="1"/>
          </p:cNvSpPr>
          <p:nvPr>
            <p:ph type="subTitle" idx="6"/>
          </p:nvPr>
        </p:nvSpPr>
        <p:spPr>
          <a:xfrm>
            <a:off x="6390150" y="2734335"/>
            <a:ext cx="1899000" cy="4785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Purpose?</a:t>
            </a:r>
            <a:endParaRPr dirty="0"/>
          </a:p>
        </p:txBody>
      </p:sp>
      <p:sp>
        <p:nvSpPr>
          <p:cNvPr id="378" name="Google Shape;378;p45"/>
          <p:cNvSpPr txBox="1">
            <a:spLocks noGrp="1"/>
          </p:cNvSpPr>
          <p:nvPr>
            <p:ph type="title"/>
          </p:nvPr>
        </p:nvSpPr>
        <p:spPr>
          <a:xfrm>
            <a:off x="707275" y="492275"/>
            <a:ext cx="7729500" cy="6780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i="1" dirty="0"/>
              <a:t>Davis</a:t>
            </a:r>
            <a:r>
              <a:rPr lang="en" dirty="0"/>
              <a:t>/</a:t>
            </a:r>
            <a:r>
              <a:rPr lang="en" i="1" dirty="0"/>
              <a:t>Hammon</a:t>
            </a:r>
            <a:r>
              <a:rPr lang="en" dirty="0"/>
              <a:t> Analysis</a:t>
            </a:r>
            <a:endParaRPr dirty="0"/>
          </a:p>
        </p:txBody>
      </p:sp>
      <p:sp>
        <p:nvSpPr>
          <p:cNvPr id="379" name="Google Shape;379;p45"/>
          <p:cNvSpPr/>
          <p:nvPr/>
        </p:nvSpPr>
        <p:spPr>
          <a:xfrm>
            <a:off x="1267050" y="1649501"/>
            <a:ext cx="1074600" cy="9294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0" name="Google Shape;380;p45"/>
          <p:cNvSpPr/>
          <p:nvPr/>
        </p:nvSpPr>
        <p:spPr>
          <a:xfrm>
            <a:off x="4031100" y="1649501"/>
            <a:ext cx="1074600" cy="9294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1" name="Google Shape;381;p45"/>
          <p:cNvSpPr/>
          <p:nvPr/>
        </p:nvSpPr>
        <p:spPr>
          <a:xfrm>
            <a:off x="6795150" y="1649501"/>
            <a:ext cx="1074600" cy="9294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8820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p50"/>
          <p:cNvSpPr txBox="1">
            <a:spLocks noGrp="1"/>
          </p:cNvSpPr>
          <p:nvPr>
            <p:ph type="title"/>
          </p:nvPr>
        </p:nvSpPr>
        <p:spPr>
          <a:xfrm>
            <a:off x="1874200" y="1271850"/>
            <a:ext cx="5395500" cy="259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i="1" dirty="0"/>
              <a:t>Bryant</a:t>
            </a:r>
            <a:r>
              <a:rPr lang="en" dirty="0"/>
              <a:t>  </a:t>
            </a:r>
            <a:br>
              <a:rPr lang="en" dirty="0"/>
            </a:br>
            <a:r>
              <a:rPr lang="en" sz="4000" dirty="0">
                <a:solidFill>
                  <a:schemeClr val="accent2"/>
                </a:solidFill>
              </a:rPr>
              <a:t>(It gets complicated)</a:t>
            </a:r>
            <a:endParaRPr sz="4000" dirty="0">
              <a:solidFill>
                <a:schemeClr val="accent2"/>
              </a:solidFill>
            </a:endParaRPr>
          </a:p>
        </p:txBody>
      </p:sp>
    </p:spTree>
    <p:extLst>
      <p:ext uri="{BB962C8B-B14F-4D97-AF65-F5344CB8AC3E}">
        <p14:creationId xmlns:p14="http://schemas.microsoft.com/office/powerpoint/2010/main" val="5086912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Declarant, during the course of police interrogation, indicated that Bryant was the person who shot him. Declarant subsequently died. </a:t>
            </a:r>
          </a:p>
          <a:p>
            <a:pPr marL="0" indent="0">
              <a:buNone/>
            </a:pPr>
            <a:endParaRPr lang="en-US" dirty="0">
              <a:solidFill>
                <a:schemeClr val="accent4"/>
              </a:solidFill>
            </a:endParaRPr>
          </a:p>
          <a:p>
            <a:pPr marL="0" indent="0">
              <a:buNone/>
            </a:pPr>
            <a:r>
              <a:rPr lang="en-US" dirty="0">
                <a:solidFill>
                  <a:schemeClr val="accent4"/>
                </a:solidFill>
              </a:rPr>
              <a:t>Question presented: </a:t>
            </a:r>
          </a:p>
          <a:p>
            <a:pPr marL="0" indent="0">
              <a:buNone/>
            </a:pPr>
            <a:endParaRPr lang="en-US" dirty="0">
              <a:solidFill>
                <a:schemeClr val="accent4"/>
              </a:solidFill>
            </a:endParaRPr>
          </a:p>
          <a:p>
            <a:pPr marL="0" indent="0">
              <a:buNone/>
            </a:pPr>
            <a:r>
              <a:rPr lang="en-US" dirty="0">
                <a:solidFill>
                  <a:schemeClr val="accent4"/>
                </a:solidFill>
              </a:rPr>
              <a:t>“Are injuries of wounded victims concerning the perpetrator non-testimonial if they objectively indicate that the purpose of the interrogation is to enable police assistance to meet an ongoing emergency, and, thus, not afforded heightened protection under </a:t>
            </a:r>
            <a:r>
              <a:rPr lang="en-US" i="1" dirty="0">
                <a:solidFill>
                  <a:schemeClr val="accent4"/>
                </a:solidFill>
              </a:rPr>
              <a:t>Crawford v. Washington</a:t>
            </a:r>
            <a:r>
              <a:rPr lang="en-US" dirty="0">
                <a:solidFill>
                  <a:schemeClr val="accent4"/>
                </a:solidFill>
              </a:rPr>
              <a:t>?”</a:t>
            </a: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Michgican v. Bryant </a:t>
            </a:r>
            <a:r>
              <a:rPr lang="en" dirty="0"/>
              <a:t>(2011). </a:t>
            </a:r>
            <a:endParaRPr i="1" dirty="0"/>
          </a:p>
        </p:txBody>
      </p:sp>
    </p:spTree>
    <p:extLst>
      <p:ext uri="{BB962C8B-B14F-4D97-AF65-F5344CB8AC3E}">
        <p14:creationId xmlns:p14="http://schemas.microsoft.com/office/powerpoint/2010/main" val="3014194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Majority opinion by Justice Sotomayor: The Court held that the identification and description of the shooter and the location of the shooting were:</a:t>
            </a:r>
          </a:p>
          <a:p>
            <a:pPr marL="0" indent="0">
              <a:buNone/>
            </a:pPr>
            <a:endParaRPr lang="en-US" sz="1400" dirty="0">
              <a:solidFill>
                <a:schemeClr val="accent4"/>
              </a:solidFill>
            </a:endParaRPr>
          </a:p>
          <a:p>
            <a:pPr marL="0" indent="0">
              <a:buNone/>
            </a:pPr>
            <a:r>
              <a:rPr lang="en-US" sz="1400" dirty="0">
                <a:solidFill>
                  <a:schemeClr val="accent4"/>
                </a:solidFill>
              </a:rPr>
              <a:t>“not testimonial statements because they had a ‘primary purpose . . . To enable police assistance to meet an ongoing emergency.’ Therefore, their admission at Bryant’s trial did not violate the Confrontation clause.” </a:t>
            </a:r>
            <a:endParaRPr lang="en-US" sz="1400"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Bryant</a:t>
            </a:r>
            <a:endParaRPr i="1" dirty="0"/>
          </a:p>
        </p:txBody>
      </p:sp>
    </p:spTree>
    <p:extLst>
      <p:ext uri="{BB962C8B-B14F-4D97-AF65-F5344CB8AC3E}">
        <p14:creationId xmlns:p14="http://schemas.microsoft.com/office/powerpoint/2010/main" val="2345540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sz="1400" dirty="0">
                <a:solidFill>
                  <a:schemeClr val="accent4"/>
                </a:solidFill>
              </a:rPr>
              <a:t>Justice Scalia, not having it, dissented:</a:t>
            </a:r>
          </a:p>
          <a:p>
            <a:pPr marL="0" indent="0">
              <a:buNone/>
            </a:pPr>
            <a:endParaRPr lang="en-US" sz="1400" dirty="0">
              <a:solidFill>
                <a:schemeClr val="accent4"/>
              </a:solidFill>
            </a:endParaRPr>
          </a:p>
          <a:p>
            <a:pPr marL="285750" indent="-285750"/>
            <a:r>
              <a:rPr lang="en-US" sz="1400" dirty="0">
                <a:solidFill>
                  <a:schemeClr val="accent4"/>
                </a:solidFill>
              </a:rPr>
              <a:t>Criticized the majority for distorting “our confrontation clause jurisprudence and leav[ing] it in shambles. Instead of clarifying the law, the court makes itself the obfuscator of last resort.” </a:t>
            </a:r>
          </a:p>
          <a:p>
            <a:pPr marL="285750" indent="-285750"/>
            <a:endParaRPr lang="en-US" sz="1400" dirty="0">
              <a:solidFill>
                <a:schemeClr val="accent4"/>
              </a:solidFill>
            </a:endParaRPr>
          </a:p>
          <a:p>
            <a:pPr marL="285750" indent="-285750"/>
            <a:r>
              <a:rPr lang="en-US" sz="1400" dirty="0">
                <a:solidFill>
                  <a:schemeClr val="accent4"/>
                </a:solidFill>
              </a:rPr>
              <a:t>The majority “creates an expansive exception to the confrontation clause for violent crimes.”  </a:t>
            </a: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Bryant</a:t>
            </a:r>
            <a:endParaRPr i="1" dirty="0"/>
          </a:p>
        </p:txBody>
      </p:sp>
    </p:spTree>
    <p:extLst>
      <p:ext uri="{BB962C8B-B14F-4D97-AF65-F5344CB8AC3E}">
        <p14:creationId xmlns:p14="http://schemas.microsoft.com/office/powerpoint/2010/main" val="3793585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Certificates of analysis </a:t>
            </a:r>
            <a:endParaRPr sz="2000" dirty="0"/>
          </a:p>
        </p:txBody>
      </p:sp>
      <p:sp>
        <p:nvSpPr>
          <p:cNvPr id="237" name="Google Shape;237;p40"/>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Melendez-Diaz v. Mass.</a:t>
            </a:r>
            <a:r>
              <a:rPr lang="en" sz="2800" dirty="0"/>
              <a:t>, 557 U.S. 305 (2009).</a:t>
            </a:r>
            <a:endParaRPr sz="2800" b="0" dirty="0"/>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lgn="l">
              <a:buNone/>
            </a:pPr>
            <a:r>
              <a:rPr lang="en-US" dirty="0"/>
              <a:t>During drug prosecution, the State submitted “certificates of analysis,” affidavits showing results of drug tests. </a:t>
            </a:r>
          </a:p>
          <a:p>
            <a:pPr marL="127000" indent="0">
              <a:buNone/>
            </a:pP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a:extLst>
              <a:ext uri="{FF2B5EF4-FFF2-40B4-BE49-F238E27FC236}">
                <a16:creationId xmlns:a16="http://schemas.microsoft.com/office/drawing/2014/main" id="{5F3494F3-0894-4679-934E-1D16715F836F}"/>
              </a:ext>
            </a:extLst>
          </p:cNvPr>
          <p:cNvPicPr>
            <a:picLocks noChangeAspect="1"/>
          </p:cNvPicPr>
          <p:nvPr/>
        </p:nvPicPr>
        <p:blipFill>
          <a:blip r:embed="rId3"/>
          <a:stretch>
            <a:fillRect/>
          </a:stretch>
        </p:blipFill>
        <p:spPr>
          <a:xfrm>
            <a:off x="1370212" y="1147575"/>
            <a:ext cx="2619375" cy="1743075"/>
          </a:xfrm>
          <a:prstGeom prst="rect">
            <a:avLst/>
          </a:prstGeom>
        </p:spPr>
      </p:pic>
    </p:spTree>
    <p:extLst>
      <p:ext uri="{BB962C8B-B14F-4D97-AF65-F5344CB8AC3E}">
        <p14:creationId xmlns:p14="http://schemas.microsoft.com/office/powerpoint/2010/main" val="5138784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t>The Court explicitly rejected the State’s argument that the neutral and reliable nature of forensic chemical testing would exclude the Confrontation requirement.  Why?  That’s a return to </a:t>
            </a:r>
            <a:r>
              <a:rPr lang="en-US" b="1" i="1" dirty="0"/>
              <a:t>Roberts.</a:t>
            </a:r>
          </a:p>
          <a:p>
            <a:pPr marL="158750" indent="0">
              <a:buNone/>
            </a:pPr>
            <a:endParaRPr lang="en-US" b="1" i="1" dirty="0"/>
          </a:p>
          <a:p>
            <a:pPr marL="615950" lvl="1" indent="0">
              <a:buNone/>
            </a:pPr>
            <a:r>
              <a:rPr lang="en-US" sz="1150" dirty="0"/>
              <a:t>“Forensic evidence is not uniquely immune from the risk of manipulation.”</a:t>
            </a:r>
          </a:p>
          <a:p>
            <a:pPr marL="158750" indent="0">
              <a:buNone/>
            </a:pPr>
            <a:endParaRPr lang="en-US" i="1" dirty="0">
              <a:solidFill>
                <a:schemeClr val="accent4"/>
              </a:solidFill>
            </a:endParaRPr>
          </a:p>
          <a:p>
            <a:pPr marL="158750" indent="0">
              <a:buNone/>
            </a:pPr>
            <a:r>
              <a:rPr lang="en-US" dirty="0"/>
              <a:t>The  Court further rejected the State’s argument that the forensic affidavits met the business records exception to the hearsay rule .  </a:t>
            </a:r>
          </a:p>
          <a:p>
            <a:pPr marL="158750" indent="0">
              <a:buNone/>
            </a:pPr>
            <a:endParaRPr lang="en-US" i="1" dirty="0">
              <a:solidFill>
                <a:schemeClr val="accent4"/>
              </a:solidFill>
            </a:endParaRPr>
          </a:p>
          <a:p>
            <a:pPr marL="615950" lvl="1" indent="0">
              <a:buNone/>
            </a:pPr>
            <a:r>
              <a:rPr lang="en-US" sz="1150" dirty="0"/>
              <a:t>The Court essentially held that most business records will escape Sixth Amendment scrutiny not because they meet the exception to the hearsay rule, but because they are non-testimonial in nature. </a:t>
            </a:r>
          </a:p>
          <a:p>
            <a:pPr marL="615950" lvl="1" indent="0">
              <a:buNone/>
            </a:pPr>
            <a:endParaRPr lang="en-US" sz="1150" dirty="0"/>
          </a:p>
          <a:p>
            <a:pPr marL="615950" lvl="1" indent="0">
              <a:buNone/>
            </a:pPr>
            <a:endParaRPr lang="en-US" sz="1150" dirty="0"/>
          </a:p>
          <a:p>
            <a:pPr marL="15875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Melendez-Diaz</a:t>
            </a:r>
            <a:endParaRPr i="1" dirty="0"/>
          </a:p>
        </p:txBody>
      </p:sp>
    </p:spTree>
    <p:extLst>
      <p:ext uri="{BB962C8B-B14F-4D97-AF65-F5344CB8AC3E}">
        <p14:creationId xmlns:p14="http://schemas.microsoft.com/office/powerpoint/2010/main" val="4198772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t>Affidavits fall within “core class of testimonial statements.”  Their admission, accordingly, violates the Confrontation Clause.</a:t>
            </a:r>
          </a:p>
          <a:p>
            <a:pPr marL="158750" indent="0">
              <a:buNone/>
            </a:pPr>
            <a:endParaRPr lang="en-US" dirty="0"/>
          </a:p>
          <a:p>
            <a:pPr marL="158750" indent="0">
              <a:buNone/>
            </a:pPr>
            <a:r>
              <a:rPr lang="en-US" dirty="0"/>
              <a:t>The Court distinguished the Compulsory Process Clause and the Confrontation Clause.  </a:t>
            </a:r>
          </a:p>
          <a:p>
            <a:pPr marL="596900" lvl="1" indent="0">
              <a:buNone/>
            </a:pPr>
            <a:endParaRPr lang="en-US" sz="1150" dirty="0"/>
          </a:p>
          <a:p>
            <a:pPr marL="596900" lvl="1" indent="0">
              <a:buNone/>
            </a:pPr>
            <a:r>
              <a:rPr lang="en-US" sz="1150" dirty="0"/>
              <a:t>Even though M-D had the opportunity to call the analyst at his option, this was no substitute for the protections of the  Confrontation Clause.  </a:t>
            </a:r>
          </a:p>
          <a:p>
            <a:pPr marL="596900" lvl="1" indent="0">
              <a:buNone/>
            </a:pPr>
            <a:endParaRPr lang="en-US" sz="1150" dirty="0"/>
          </a:p>
          <a:p>
            <a:pPr marL="596900" lvl="1" indent="0">
              <a:buNone/>
            </a:pPr>
            <a:r>
              <a:rPr lang="en-US" sz="1150" dirty="0"/>
              <a:t>This would shift the burden of producing an adverse witnesses to the defense.</a:t>
            </a:r>
          </a:p>
          <a:p>
            <a:pPr marL="596900" lvl="1" indent="0">
              <a:buNone/>
            </a:pPr>
            <a:endParaRPr lang="en-US" sz="1150" dirty="0"/>
          </a:p>
          <a:p>
            <a:pPr marL="596900" lvl="1" indent="0">
              <a:buNone/>
            </a:pPr>
            <a:endParaRPr lang="en-US" sz="1150" dirty="0"/>
          </a:p>
          <a:p>
            <a:pPr marL="158750" indent="0">
              <a:buNone/>
            </a:pPr>
            <a:endParaRPr lang="en-US" dirty="0"/>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Melendez-Diaz </a:t>
            </a:r>
            <a:endParaRPr i="1" dirty="0"/>
          </a:p>
        </p:txBody>
      </p:sp>
    </p:spTree>
    <p:extLst>
      <p:ext uri="{BB962C8B-B14F-4D97-AF65-F5344CB8AC3E}">
        <p14:creationId xmlns:p14="http://schemas.microsoft.com/office/powerpoint/2010/main" val="16286619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t>The Court rejected the State’s argument that a finding for M-D would place a substantial burden on the Courts – “the sky [would] not fall.” </a:t>
            </a:r>
          </a:p>
          <a:p>
            <a:pPr marL="0" indent="0">
              <a:buNone/>
            </a:pPr>
            <a:endParaRPr lang="en-US" i="1" dirty="0">
              <a:solidFill>
                <a:schemeClr val="accent4"/>
              </a:solidFill>
            </a:endParaRPr>
          </a:p>
          <a:p>
            <a:pPr marL="0" indent="0">
              <a:buNone/>
            </a:pPr>
            <a:r>
              <a:rPr lang="en-US" dirty="0"/>
              <a:t>SCOTUS, with Justice Scalia writing emphasized that the opinion in </a:t>
            </a:r>
            <a:r>
              <a:rPr lang="en-US" b="1" i="1" dirty="0"/>
              <a:t>Melendez –Diaz</a:t>
            </a:r>
            <a:r>
              <a:rPr lang="en-US" dirty="0"/>
              <a:t> was nothing more than a  continuation of </a:t>
            </a:r>
            <a:r>
              <a:rPr lang="en-US" i="1" dirty="0"/>
              <a:t>Crawford</a:t>
            </a:r>
            <a:r>
              <a:rPr lang="en-US" b="1" i="1" dirty="0"/>
              <a:t>.</a:t>
            </a:r>
          </a:p>
          <a:p>
            <a:pPr marL="0" indent="0">
              <a:buNone/>
            </a:pPr>
            <a:endParaRPr lang="en-US" b="1" i="1" dirty="0"/>
          </a:p>
          <a:p>
            <a:pPr marL="0" indent="0">
              <a:buNone/>
            </a:pPr>
            <a:endParaRPr lang="en-US" b="1" i="1" dirty="0"/>
          </a:p>
          <a:p>
            <a:pPr marL="0" indent="0">
              <a:buNone/>
            </a:pPr>
            <a:endParaRPr lang="en-US" b="1" i="1" dirty="0"/>
          </a:p>
          <a:p>
            <a:pPr marL="0" indent="0">
              <a:buNone/>
            </a:pPr>
            <a:r>
              <a:rPr lang="en-US" i="1" dirty="0"/>
              <a:t>Virginia v. Briscoe  </a:t>
            </a:r>
            <a:r>
              <a:rPr lang="en-US" dirty="0"/>
              <a:t>had the same facts as </a:t>
            </a:r>
            <a:r>
              <a:rPr lang="en-US" i="1" dirty="0"/>
              <a:t>Melendez-Diaz</a:t>
            </a:r>
            <a:r>
              <a:rPr lang="en-US" dirty="0"/>
              <a:t>, but was seen as a test to see how Justice Sotomayor was going to decide. Two weeks after oral argument, the court issued a per curiam opinion. Anticlimactic. </a:t>
            </a:r>
            <a:endParaRPr lang="en-US" i="1" dirty="0"/>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Melendez-Diaz</a:t>
            </a:r>
            <a:endParaRPr i="1" dirty="0"/>
          </a:p>
        </p:txBody>
      </p:sp>
    </p:spTree>
    <p:extLst>
      <p:ext uri="{BB962C8B-B14F-4D97-AF65-F5344CB8AC3E}">
        <p14:creationId xmlns:p14="http://schemas.microsoft.com/office/powerpoint/2010/main" val="31255045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 </a:t>
            </a:r>
            <a:endParaRPr sz="2000" dirty="0"/>
          </a:p>
        </p:txBody>
      </p:sp>
      <p:sp>
        <p:nvSpPr>
          <p:cNvPr id="237" name="Google Shape;237;p40"/>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Bullcoming v. New Mexico, </a:t>
            </a:r>
            <a:r>
              <a:rPr lang="en" sz="2800" dirty="0"/>
              <a:t>564 U.S. 647 (2011).</a:t>
            </a:r>
            <a:endParaRPr sz="2800" b="0" dirty="0"/>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buNone/>
            </a:pPr>
            <a:r>
              <a:rPr lang="en-US" dirty="0"/>
              <a:t>Can a blood-alcohol test admitted without the actual testimony of the person who prepared the results violate the Sixth Amendment Confrontation Clause?</a:t>
            </a:r>
          </a:p>
          <a:p>
            <a:pPr marL="127000" indent="0">
              <a:buNone/>
            </a:pPr>
            <a:endParaRPr lang="en-US" dirty="0"/>
          </a:p>
          <a:p>
            <a:pPr marL="127000" indent="0">
              <a:buNone/>
            </a:pP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a:extLst>
              <a:ext uri="{FF2B5EF4-FFF2-40B4-BE49-F238E27FC236}">
                <a16:creationId xmlns:a16="http://schemas.microsoft.com/office/drawing/2014/main" id="{92434999-A0B3-4930-B09A-A16559493759}"/>
              </a:ext>
            </a:extLst>
          </p:cNvPr>
          <p:cNvPicPr>
            <a:picLocks noChangeAspect="1"/>
          </p:cNvPicPr>
          <p:nvPr/>
        </p:nvPicPr>
        <p:blipFill>
          <a:blip r:embed="rId3"/>
          <a:stretch>
            <a:fillRect/>
          </a:stretch>
        </p:blipFill>
        <p:spPr>
          <a:xfrm>
            <a:off x="1713766" y="958382"/>
            <a:ext cx="1932268" cy="1932268"/>
          </a:xfrm>
          <a:prstGeom prst="rect">
            <a:avLst/>
          </a:prstGeom>
        </p:spPr>
      </p:pic>
    </p:spTree>
    <p:extLst>
      <p:ext uri="{BB962C8B-B14F-4D97-AF65-F5344CB8AC3E}">
        <p14:creationId xmlns:p14="http://schemas.microsoft.com/office/powerpoint/2010/main" val="343236377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t>Bullcoming was sentenced to two years in prison for a felony aggravated DWI/DUI. The State introduced a blood alcohol test that was taken from Bullcoming under a search warrant issued. Bullcoming argued that the laboratory report of his blood draw results was testimonial evidence subject to the Confrontation Clause.</a:t>
            </a:r>
          </a:p>
          <a:p>
            <a:pPr marL="158750" indent="0">
              <a:buNone/>
            </a:pPr>
            <a:endParaRPr lang="en-US" sz="1150" dirty="0"/>
          </a:p>
          <a:p>
            <a:pPr marL="158750" indent="0">
              <a:buNone/>
            </a:pPr>
            <a:r>
              <a:rPr lang="en-US" dirty="0"/>
              <a:t>Supervisor testified to the content of the report – not the actual person who performed the test.  Supervisor did not witness the test either. </a:t>
            </a:r>
          </a:p>
          <a:p>
            <a:pPr marL="158750" indent="0">
              <a:buNone/>
            </a:pPr>
            <a:endParaRPr lang="en-US" dirty="0"/>
          </a:p>
          <a:p>
            <a:pPr marL="158750" indent="0">
              <a:buNone/>
            </a:pPr>
            <a:r>
              <a:rPr lang="en-US" dirty="0"/>
              <a:t>In applying </a:t>
            </a:r>
            <a:r>
              <a:rPr lang="en-US" b="1" i="1" dirty="0"/>
              <a:t>Melendez-Diaz</a:t>
            </a:r>
            <a:r>
              <a:rPr lang="en-US" dirty="0"/>
              <a:t>, the New Mexico Supreme Court held that the blood alcohol report was testimonial evidence but was admissible even though the forensic analyst who performed the test did not testify. </a:t>
            </a:r>
          </a:p>
          <a:p>
            <a:pPr marL="158750" indent="0">
              <a:buNone/>
            </a:pPr>
            <a:endParaRPr lang="en-US" sz="1150" dirty="0"/>
          </a:p>
          <a:p>
            <a:pPr marL="615950" lvl="1" indent="0">
              <a:buNone/>
            </a:pPr>
            <a:endParaRPr lang="en-US" sz="1150" dirty="0"/>
          </a:p>
          <a:p>
            <a:pPr marL="15875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Bullcoming</a:t>
            </a:r>
            <a:endParaRPr i="1" dirty="0"/>
          </a:p>
        </p:txBody>
      </p:sp>
    </p:spTree>
    <p:extLst>
      <p:ext uri="{BB962C8B-B14F-4D97-AF65-F5344CB8AC3E}">
        <p14:creationId xmlns:p14="http://schemas.microsoft.com/office/powerpoint/2010/main" val="15169375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t>“The Confrontation Clause does not permit the prosecution to introduce a forensic laboratory report containing a testimonial certification, made in order to prove a fact at a criminal trial, though through the in-court testimony of an analyst who did not sign the certification or personally perform or observe the performance of the test reported in the certification.”</a:t>
            </a:r>
          </a:p>
          <a:p>
            <a:pPr marL="158750" indent="0">
              <a:buNone/>
            </a:pPr>
            <a:endParaRPr lang="en-US" sz="1150" dirty="0"/>
          </a:p>
          <a:p>
            <a:pPr marL="158750" indent="0">
              <a:buNone/>
            </a:pPr>
            <a:endParaRPr lang="en-US" sz="1150" dirty="0"/>
          </a:p>
          <a:p>
            <a:pPr marL="596900" lvl="1" indent="0">
              <a:buNone/>
            </a:pPr>
            <a:endParaRPr lang="en-US" sz="1150" dirty="0"/>
          </a:p>
          <a:p>
            <a:pPr marL="158750" indent="0">
              <a:buNone/>
            </a:pPr>
            <a:endParaRPr lang="en-US" dirty="0"/>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Bullcoming </a:t>
            </a:r>
            <a:endParaRPr i="1" dirty="0"/>
          </a:p>
        </p:txBody>
      </p:sp>
    </p:spTree>
    <p:extLst>
      <p:ext uri="{BB962C8B-B14F-4D97-AF65-F5344CB8AC3E}">
        <p14:creationId xmlns:p14="http://schemas.microsoft.com/office/powerpoint/2010/main" val="2328325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40"/>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 </a:t>
            </a:r>
            <a:endParaRPr sz="2000" dirty="0"/>
          </a:p>
        </p:txBody>
      </p:sp>
      <p:sp>
        <p:nvSpPr>
          <p:cNvPr id="237" name="Google Shape;237;p40"/>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Ohio v. Clark, </a:t>
            </a:r>
            <a:r>
              <a:rPr lang="en" sz="2800" dirty="0"/>
              <a:t>576 U.S. 237 (2015).</a:t>
            </a:r>
            <a:endParaRPr sz="2800" b="0" dirty="0"/>
          </a:p>
        </p:txBody>
      </p:sp>
      <p:sp>
        <p:nvSpPr>
          <p:cNvPr id="239" name="Google Shape;239;p40"/>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buNone/>
            </a:pPr>
            <a:endParaRPr dirty="0"/>
          </a:p>
        </p:txBody>
      </p:sp>
      <p:sp>
        <p:nvSpPr>
          <p:cNvPr id="240" name="Google Shape;240;p40"/>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640732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effectLst/>
                <a:latin typeface="Didact Gothic" panose="020B0604020202020204" charset="0"/>
                <a:ea typeface="Calibri" panose="020F0502020204030204" pitchFamily="34" charset="0"/>
                <a:cs typeface="Times New Roman" panose="02020603050405020304" pitchFamily="18" charset="0"/>
              </a:rPr>
              <a:t>A teacher at a preschool noticed a student with facial injuries. When that teacher asked the child, the child told the teacher that his mother’s boyfriend, Darius Clark, caused them. The teacher forwarded her concerns to a child-abuse hotline, which resulted in arrest and charges. </a:t>
            </a:r>
          </a:p>
          <a:p>
            <a:pPr marL="158750" indent="0">
              <a:buNone/>
            </a:pPr>
            <a:endParaRPr lang="en-US" dirty="0">
              <a:latin typeface="Didact Gothic" panose="020B0604020202020204" charset="0"/>
            </a:endParaRPr>
          </a:p>
          <a:p>
            <a:pPr marL="158750" indent="0">
              <a:buNone/>
            </a:pPr>
            <a:r>
              <a:rPr lang="en-US" dirty="0">
                <a:effectLst/>
                <a:latin typeface="Didact Gothic" panose="020B0604020202020204" charset="0"/>
                <a:ea typeface="Calibri" panose="020F0502020204030204" pitchFamily="34" charset="0"/>
                <a:cs typeface="Times New Roman" panose="02020603050405020304" pitchFamily="18" charset="0"/>
              </a:rPr>
              <a:t>Prior to trial, the child was deemed incompetent to testify. The trial court, however, refused to exclude his out-of-court identification of Clark. </a:t>
            </a:r>
          </a:p>
          <a:p>
            <a:pPr marL="158750" indent="0">
              <a:buNone/>
            </a:pPr>
            <a:endParaRPr lang="en-US" dirty="0">
              <a:latin typeface="Didact Gothic" panose="020B0604020202020204" charset="0"/>
              <a:ea typeface="Calibri" panose="020F0502020204030204" pitchFamily="34" charset="0"/>
              <a:cs typeface="Times New Roman" panose="02020603050405020304" pitchFamily="18" charset="0"/>
            </a:endParaRPr>
          </a:p>
          <a:p>
            <a:pPr marL="158750" indent="0">
              <a:buNone/>
            </a:pPr>
            <a:r>
              <a:rPr lang="en-US" dirty="0">
                <a:effectLst/>
                <a:latin typeface="Didact Gothic" panose="020B0604020202020204" charset="0"/>
                <a:ea typeface="Calibri" panose="020F0502020204030204" pitchFamily="34" charset="0"/>
                <a:cs typeface="Times New Roman" panose="02020603050405020304" pitchFamily="18" charset="0"/>
              </a:rPr>
              <a:t>The Supreme Court of Ohio reversed the lower court and held that because state law required the teacher to report suspected abuse, the teacher was acting as an agent for law enforcement. Therefore, the child’s out-of-court statements could only be admitted if the primary purpose of the teacher’s questions was to address an ongoing emergency. Because the child was not in immediate danger of further injury, the admission of the statements was error. </a:t>
            </a:r>
          </a:p>
          <a:p>
            <a:pPr marL="158750" indent="0">
              <a:buNone/>
            </a:pP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158750" indent="0">
              <a:buNone/>
            </a:pPr>
            <a:endParaRPr lang="en-US" dirty="0"/>
          </a:p>
          <a:p>
            <a:pPr marL="158750" indent="0">
              <a:buNone/>
            </a:pPr>
            <a:endParaRPr lang="en-US" dirty="0"/>
          </a:p>
          <a:p>
            <a:pPr marL="158750" indent="0">
              <a:buNone/>
            </a:pPr>
            <a:endParaRPr lang="en-US" sz="1150" dirty="0"/>
          </a:p>
          <a:p>
            <a:pPr marL="615950" lvl="1" indent="0">
              <a:buNone/>
            </a:pPr>
            <a:endParaRPr lang="en-US" sz="1150" dirty="0"/>
          </a:p>
          <a:p>
            <a:pPr marL="615950" lvl="1" indent="0">
              <a:buNone/>
            </a:pPr>
            <a:endParaRPr lang="en-US" sz="1150" dirty="0"/>
          </a:p>
          <a:p>
            <a:pPr marL="15875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Clark</a:t>
            </a:r>
            <a:endParaRPr i="1" dirty="0"/>
          </a:p>
        </p:txBody>
      </p:sp>
    </p:spTree>
    <p:extLst>
      <p:ext uri="{BB962C8B-B14F-4D97-AF65-F5344CB8AC3E}">
        <p14:creationId xmlns:p14="http://schemas.microsoft.com/office/powerpoint/2010/main" val="8309410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t>SCOTUS held that the child’s statements to his teacher were non-testimonial, because the totality of the circumstances indicated that the </a:t>
            </a:r>
            <a:r>
              <a:rPr lang="en-US" u="sng" dirty="0"/>
              <a:t>primary </a:t>
            </a:r>
            <a:r>
              <a:rPr lang="en-US" dirty="0"/>
              <a:t>purpose of the conversation was not to create an out-of-court substitute for trial testimony. </a:t>
            </a:r>
          </a:p>
          <a:p>
            <a:pPr marL="158750" indent="0">
              <a:buNone/>
            </a:pPr>
            <a:endParaRPr lang="en-US" dirty="0"/>
          </a:p>
          <a:p>
            <a:pPr marL="158750" indent="0">
              <a:buNone/>
            </a:pPr>
            <a:r>
              <a:rPr lang="en-US" dirty="0"/>
              <a:t>There was an ongoing emergency because the child, who had visible injuries could have been released into the hands of his abuser. </a:t>
            </a:r>
          </a:p>
          <a:p>
            <a:pPr marL="158750" indent="0">
              <a:buNone/>
            </a:pPr>
            <a:endParaRPr lang="en-US" dirty="0"/>
          </a:p>
          <a:p>
            <a:pPr marL="158750" indent="0">
              <a:buNone/>
            </a:pPr>
            <a:r>
              <a:rPr lang="en-US" dirty="0"/>
              <a:t>Moreover, a very young child who does not understand the details of the criminal justice system is unlikely to be speaking for the purpose of creating evidence. </a:t>
            </a:r>
            <a:endParaRPr lang="en-US" sz="1150" dirty="0"/>
          </a:p>
          <a:p>
            <a:pPr marL="615950" lvl="1" indent="0">
              <a:buNone/>
            </a:pPr>
            <a:endParaRPr lang="en-US" sz="1150" dirty="0"/>
          </a:p>
          <a:p>
            <a:pPr marL="615950" lvl="1" indent="0">
              <a:buNone/>
            </a:pPr>
            <a:endParaRPr lang="en-US" sz="1150" dirty="0"/>
          </a:p>
          <a:p>
            <a:pPr marL="15875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Clark</a:t>
            </a:r>
            <a:endParaRPr i="1" dirty="0"/>
          </a:p>
        </p:txBody>
      </p:sp>
    </p:spTree>
    <p:extLst>
      <p:ext uri="{BB962C8B-B14F-4D97-AF65-F5344CB8AC3E}">
        <p14:creationId xmlns:p14="http://schemas.microsoft.com/office/powerpoint/2010/main" val="39746846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158750" indent="0">
              <a:buNone/>
            </a:pPr>
            <a:r>
              <a:rPr lang="en-US" dirty="0"/>
              <a:t>The Court further held that a mandatory reporting statute does not convert a conversation between a concerned teacher and a student into a law enforcement mission aimed primarily at gathering evidence for a prosecution. </a:t>
            </a:r>
            <a:endParaRPr lang="en-US" sz="1150" dirty="0"/>
          </a:p>
          <a:p>
            <a:pPr marL="615950" lvl="1" indent="0">
              <a:buNone/>
            </a:pPr>
            <a:endParaRPr lang="en-US" sz="1150" dirty="0"/>
          </a:p>
          <a:p>
            <a:pPr marL="15875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Clark</a:t>
            </a:r>
            <a:endParaRPr i="1" dirty="0"/>
          </a:p>
        </p:txBody>
      </p:sp>
    </p:spTree>
    <p:extLst>
      <p:ext uri="{BB962C8B-B14F-4D97-AF65-F5344CB8AC3E}">
        <p14:creationId xmlns:p14="http://schemas.microsoft.com/office/powerpoint/2010/main" val="6145453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235">
          <a:extLst>
            <a:ext uri="{FF2B5EF4-FFF2-40B4-BE49-F238E27FC236}">
              <a16:creationId xmlns:a16="http://schemas.microsoft.com/office/drawing/2014/main" id="{A808D819-61CC-B3AD-8BBB-DED7CDF7172A}"/>
            </a:ext>
          </a:extLst>
        </p:cNvPr>
        <p:cNvGrpSpPr/>
        <p:nvPr/>
      </p:nvGrpSpPr>
      <p:grpSpPr>
        <a:xfrm>
          <a:off x="0" y="0"/>
          <a:ext cx="0" cy="0"/>
          <a:chOff x="0" y="0"/>
          <a:chExt cx="0" cy="0"/>
        </a:xfrm>
      </p:grpSpPr>
      <p:sp>
        <p:nvSpPr>
          <p:cNvPr id="236" name="Google Shape;236;p40">
            <a:extLst>
              <a:ext uri="{FF2B5EF4-FFF2-40B4-BE49-F238E27FC236}">
                <a16:creationId xmlns:a16="http://schemas.microsoft.com/office/drawing/2014/main" id="{D181D800-0C47-2713-9608-5D8ACE65E98A}"/>
              </a:ext>
            </a:extLst>
          </p:cNvPr>
          <p:cNvSpPr txBox="1">
            <a:spLocks noGrp="1"/>
          </p:cNvSpPr>
          <p:nvPr>
            <p:ph type="title"/>
          </p:nvPr>
        </p:nvSpPr>
        <p:spPr>
          <a:xfrm>
            <a:off x="5044200" y="1133395"/>
            <a:ext cx="2934300" cy="71511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Clr>
                <a:schemeClr val="dk1"/>
              </a:buClr>
              <a:buSzPts val="1100"/>
              <a:buFont typeface="Arial"/>
              <a:buNone/>
            </a:pPr>
            <a:r>
              <a:rPr lang="en-US" sz="2000" dirty="0"/>
              <a:t> </a:t>
            </a:r>
            <a:endParaRPr sz="2000" dirty="0"/>
          </a:p>
        </p:txBody>
      </p:sp>
      <p:sp>
        <p:nvSpPr>
          <p:cNvPr id="237" name="Google Shape;237;p40">
            <a:extLst>
              <a:ext uri="{FF2B5EF4-FFF2-40B4-BE49-F238E27FC236}">
                <a16:creationId xmlns:a16="http://schemas.microsoft.com/office/drawing/2014/main" id="{9E8F05FB-4CC6-57AB-63CB-1B8A6A17BED8}"/>
              </a:ext>
            </a:extLst>
          </p:cNvPr>
          <p:cNvSpPr txBox="1">
            <a:spLocks noGrp="1"/>
          </p:cNvSpPr>
          <p:nvPr>
            <p:ph type="title"/>
          </p:nvPr>
        </p:nvSpPr>
        <p:spPr>
          <a:xfrm>
            <a:off x="1165500" y="3878345"/>
            <a:ext cx="3028800" cy="434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i="1" dirty="0"/>
              <a:t>Smith v. Arizona, </a:t>
            </a:r>
            <a:r>
              <a:rPr lang="en" sz="2800" dirty="0"/>
              <a:t>609 U.S. 779 (2024)</a:t>
            </a:r>
            <a:endParaRPr sz="2800" b="0" dirty="0"/>
          </a:p>
        </p:txBody>
      </p:sp>
      <p:sp>
        <p:nvSpPr>
          <p:cNvPr id="239" name="Google Shape;239;p40">
            <a:extLst>
              <a:ext uri="{FF2B5EF4-FFF2-40B4-BE49-F238E27FC236}">
                <a16:creationId xmlns:a16="http://schemas.microsoft.com/office/drawing/2014/main" id="{380B3468-F160-950F-A643-52B8E5DE3A16}"/>
              </a:ext>
            </a:extLst>
          </p:cNvPr>
          <p:cNvSpPr txBox="1">
            <a:spLocks noGrp="1"/>
          </p:cNvSpPr>
          <p:nvPr>
            <p:ph type="body" idx="1"/>
          </p:nvPr>
        </p:nvSpPr>
        <p:spPr>
          <a:xfrm>
            <a:off x="5044200" y="1815900"/>
            <a:ext cx="2934300" cy="2149500"/>
          </a:xfrm>
          <a:prstGeom prst="rect">
            <a:avLst/>
          </a:prstGeom>
        </p:spPr>
        <p:txBody>
          <a:bodyPr spcFirstLastPara="1" wrap="square" lIns="91425" tIns="91425" rIns="91425" bIns="91425" anchor="t" anchorCtr="0">
            <a:noAutofit/>
          </a:bodyPr>
          <a:lstStyle/>
          <a:p>
            <a:pPr marL="127000" indent="0">
              <a:buNone/>
            </a:pPr>
            <a:r>
              <a:rPr lang="en-US" dirty="0"/>
              <a:t>Does the Confrontation Clause of the Sixth Amendment permit the prosecution in a criminal trial to present testimony by a substitute expert conveying the testimonial statements of a </a:t>
            </a:r>
            <a:r>
              <a:rPr lang="en-US" dirty="0" err="1"/>
              <a:t>nontestifying</a:t>
            </a:r>
            <a:r>
              <a:rPr lang="en-US" dirty="0"/>
              <a:t> forensic analyst?</a:t>
            </a:r>
          </a:p>
          <a:p>
            <a:pPr marL="127000" indent="0">
              <a:buNone/>
            </a:pPr>
            <a:endParaRPr lang="en-US" dirty="0"/>
          </a:p>
          <a:p>
            <a:pPr marL="127000" indent="0">
              <a:buNone/>
            </a:pPr>
            <a:endParaRPr dirty="0"/>
          </a:p>
        </p:txBody>
      </p:sp>
      <p:sp>
        <p:nvSpPr>
          <p:cNvPr id="240" name="Google Shape;240;p40">
            <a:extLst>
              <a:ext uri="{FF2B5EF4-FFF2-40B4-BE49-F238E27FC236}">
                <a16:creationId xmlns:a16="http://schemas.microsoft.com/office/drawing/2014/main" id="{60F883A2-F7B1-6247-4907-A80A690D873A}"/>
              </a:ext>
            </a:extLst>
          </p:cNvPr>
          <p:cNvSpPr/>
          <p:nvPr/>
        </p:nvSpPr>
        <p:spPr>
          <a:xfrm>
            <a:off x="1746275" y="1306675"/>
            <a:ext cx="1788000" cy="1546200"/>
          </a:xfrm>
          <a:prstGeom prst="triangle">
            <a:avLst>
              <a:gd name="adj" fmla="val 50000"/>
            </a:avLst>
          </a:prstGeom>
          <a:noFill/>
          <a:ln w="3810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241;p40">
            <a:extLst>
              <a:ext uri="{FF2B5EF4-FFF2-40B4-BE49-F238E27FC236}">
                <a16:creationId xmlns:a16="http://schemas.microsoft.com/office/drawing/2014/main" id="{4A0487B9-7BE2-B2CC-730B-13A8ED953523}"/>
              </a:ext>
            </a:extLst>
          </p:cNvPr>
          <p:cNvSpPr/>
          <p:nvPr/>
        </p:nvSpPr>
        <p:spPr>
          <a:xfrm>
            <a:off x="2119850" y="1808250"/>
            <a:ext cx="1041000" cy="1040700"/>
          </a:xfrm>
          <a:prstGeom prst="ellipse">
            <a:avLst/>
          </a:prstGeom>
          <a:noFill/>
          <a:ln w="3810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a:extLst>
              <a:ext uri="{FF2B5EF4-FFF2-40B4-BE49-F238E27FC236}">
                <a16:creationId xmlns:a16="http://schemas.microsoft.com/office/drawing/2014/main" id="{2C83355A-9858-1F9C-A50F-B52D73BD9B22}"/>
              </a:ext>
            </a:extLst>
          </p:cNvPr>
          <p:cNvPicPr>
            <a:picLocks noChangeAspect="1"/>
          </p:cNvPicPr>
          <p:nvPr/>
        </p:nvPicPr>
        <p:blipFill>
          <a:blip r:embed="rId3"/>
          <a:stretch>
            <a:fillRect/>
          </a:stretch>
        </p:blipFill>
        <p:spPr>
          <a:xfrm>
            <a:off x="1713766" y="958382"/>
            <a:ext cx="1932268" cy="1932268"/>
          </a:xfrm>
          <a:prstGeom prst="rect">
            <a:avLst/>
          </a:prstGeom>
        </p:spPr>
      </p:pic>
    </p:spTree>
    <p:extLst>
      <p:ext uri="{BB962C8B-B14F-4D97-AF65-F5344CB8AC3E}">
        <p14:creationId xmlns:p14="http://schemas.microsoft.com/office/powerpoint/2010/main" val="34174192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BF96D407-E6E9-7E9D-855D-FC6D1A7422C0}"/>
            </a:ext>
          </a:extLst>
        </p:cNvPr>
        <p:cNvGrpSpPr/>
        <p:nvPr/>
      </p:nvGrpSpPr>
      <p:grpSpPr>
        <a:xfrm>
          <a:off x="0" y="0"/>
          <a:ext cx="0" cy="0"/>
          <a:chOff x="0" y="0"/>
          <a:chExt cx="0" cy="0"/>
        </a:xfrm>
      </p:grpSpPr>
      <p:sp>
        <p:nvSpPr>
          <p:cNvPr id="199" name="Google Shape;199;p36">
            <a:extLst>
              <a:ext uri="{FF2B5EF4-FFF2-40B4-BE49-F238E27FC236}">
                <a16:creationId xmlns:a16="http://schemas.microsoft.com/office/drawing/2014/main" id="{8638B349-97D6-E3FF-E53C-3B77CE80AAF4}"/>
              </a:ext>
            </a:extLst>
          </p:cNvPr>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lnSpc>
                <a:spcPct val="107000"/>
              </a:lnSpc>
              <a:spcAft>
                <a:spcPts val="800"/>
              </a:spcAft>
              <a:buNone/>
            </a:pP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Smith was charged with multiple felonies related to drug possession. At trial, a forensic scientist testified that the seized substances were illegal drugs.</a:t>
            </a:r>
          </a:p>
          <a:p>
            <a:pPr marL="0">
              <a:lnSpc>
                <a:spcPct val="107000"/>
              </a:lnSpc>
              <a:spcAft>
                <a:spcPts val="800"/>
              </a:spcAft>
            </a:pPr>
            <a:endPar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However, this scientist merely relied on testing conducted by another scientist who did not testify. This is a classic case of surrogate testimony that we see in Mississippi quite often. </a:t>
            </a:r>
          </a:p>
          <a:p>
            <a:pPr marL="615950" lvl="1" indent="0">
              <a:buNone/>
            </a:pPr>
            <a:endParaRPr lang="en-US" sz="1150" dirty="0">
              <a:latin typeface="Didact Gothic" panose="00000500000000000000" pitchFamily="2" charset="0"/>
            </a:endParaRPr>
          </a:p>
          <a:p>
            <a:pPr marL="158750" indent="0">
              <a:buNone/>
            </a:pPr>
            <a:endParaRPr lang="en-US" i="1" dirty="0">
              <a:solidFill>
                <a:schemeClr val="accent4"/>
              </a:solidFill>
              <a:latin typeface="Didact Gothic" panose="00000500000000000000" pitchFamily="2" charset="0"/>
            </a:endParaRPr>
          </a:p>
          <a:p>
            <a:pPr marL="0" indent="0">
              <a:buNone/>
            </a:pPr>
            <a:r>
              <a:rPr lang="en-US" b="1" dirty="0">
                <a:solidFill>
                  <a:schemeClr val="accent4"/>
                </a:solidFill>
                <a:latin typeface="Didact Gothic" panose="00000500000000000000" pitchFamily="2" charset="0"/>
              </a:rPr>
              <a:t>Holding</a:t>
            </a:r>
            <a:r>
              <a:rPr lang="en-US" b="1" i="1" dirty="0">
                <a:solidFill>
                  <a:schemeClr val="accent4"/>
                </a:solidFill>
                <a:latin typeface="Didact Gothic" panose="00000500000000000000" pitchFamily="2" charset="0"/>
              </a:rPr>
              <a:t>:</a:t>
            </a:r>
            <a:r>
              <a:rPr lang="en-US" i="1" dirty="0">
                <a:solidFill>
                  <a:schemeClr val="accent4"/>
                </a:solidFill>
                <a:latin typeface="Didact Gothic" panose="00000500000000000000" pitchFamily="2" charset="0"/>
              </a:rPr>
              <a:t> </a:t>
            </a:r>
            <a:r>
              <a:rPr lang="en-US" dirty="0">
                <a:solidFill>
                  <a:schemeClr val="accent4"/>
                </a:solidFill>
                <a:latin typeface="Didact Gothic" panose="00000500000000000000" pitchFamily="2" charset="0"/>
              </a:rPr>
              <a:t>When an expert conveys an absent lab analyst’s statements in support of the expert’s opinion, and the statements provide that support only if true, then the statements come into evidence for their truth, and therefore implicate the Confrontation Clause. </a:t>
            </a: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a:extLst>
              <a:ext uri="{FF2B5EF4-FFF2-40B4-BE49-F238E27FC236}">
                <a16:creationId xmlns:a16="http://schemas.microsoft.com/office/drawing/2014/main" id="{D2CCB303-7EFD-1555-01A2-49B840C66EA8}"/>
              </a:ext>
            </a:extLst>
          </p:cNvPr>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Smith</a:t>
            </a:r>
            <a:endParaRPr i="1" dirty="0"/>
          </a:p>
        </p:txBody>
      </p:sp>
    </p:spTree>
    <p:extLst>
      <p:ext uri="{BB962C8B-B14F-4D97-AF65-F5344CB8AC3E}">
        <p14:creationId xmlns:p14="http://schemas.microsoft.com/office/powerpoint/2010/main" val="7034732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B4C9D5A7-0C51-7F94-584E-757E56B3F339}"/>
            </a:ext>
          </a:extLst>
        </p:cNvPr>
        <p:cNvGrpSpPr/>
        <p:nvPr/>
      </p:nvGrpSpPr>
      <p:grpSpPr>
        <a:xfrm>
          <a:off x="0" y="0"/>
          <a:ext cx="0" cy="0"/>
          <a:chOff x="0" y="0"/>
          <a:chExt cx="0" cy="0"/>
        </a:xfrm>
      </p:grpSpPr>
      <p:sp>
        <p:nvSpPr>
          <p:cNvPr id="199" name="Google Shape;199;p36">
            <a:extLst>
              <a:ext uri="{FF2B5EF4-FFF2-40B4-BE49-F238E27FC236}">
                <a16:creationId xmlns:a16="http://schemas.microsoft.com/office/drawing/2014/main" id="{66B89B16-A290-49A2-51F8-BECC8424248F}"/>
              </a:ext>
            </a:extLst>
          </p:cNvPr>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lnSpc>
                <a:spcPct val="107000"/>
              </a:lnSpc>
              <a:spcAft>
                <a:spcPts val="800"/>
              </a:spcAft>
              <a:buNone/>
            </a:pP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In this case, the expert’s testimony relied entirely on accepting the non-testifying analyst’s statements as true. His opinions were predicated on accepting as true what the analyst reported about her lab work. </a:t>
            </a:r>
          </a:p>
          <a:p>
            <a:pPr marL="0" indent="0">
              <a:lnSpc>
                <a:spcPct val="107000"/>
              </a:lnSpc>
              <a:spcAft>
                <a:spcPts val="800"/>
              </a:spcAft>
              <a:buNone/>
            </a:pPr>
            <a:endPar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Allowing such a practice would undermine the court’s previous decisions in </a:t>
            </a:r>
            <a:r>
              <a:rPr lang="en-US" sz="1200" i="1" kern="100" dirty="0" err="1">
                <a:solidFill>
                  <a:schemeClr val="tx1"/>
                </a:solidFill>
                <a:latin typeface="Didact Gothic" panose="00000500000000000000" pitchFamily="2" charset="0"/>
                <a:ea typeface="Calibri" panose="020F0502020204030204" pitchFamily="34" charset="0"/>
                <a:cs typeface="Times New Roman" panose="02020603050405020304" pitchFamily="18" charset="0"/>
              </a:rPr>
              <a:t>Bullcoming</a:t>
            </a:r>
            <a:r>
              <a:rPr lang="en-US" sz="1200" i="1"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 </a:t>
            </a: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and </a:t>
            </a:r>
            <a:r>
              <a:rPr lang="en-US" sz="1200" i="1"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Melendez-Diaz</a:t>
            </a: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 </a:t>
            </a:r>
          </a:p>
          <a:p>
            <a:pPr marL="0" indent="0">
              <a:lnSpc>
                <a:spcPct val="107000"/>
              </a:lnSpc>
              <a:spcAft>
                <a:spcPts val="800"/>
              </a:spcAft>
              <a:buNone/>
            </a:pPr>
            <a:endPar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US" sz="1200" kern="100" dirty="0">
                <a:solidFill>
                  <a:schemeClr val="tx1"/>
                </a:solidFill>
                <a:latin typeface="Didact Gothic" panose="00000500000000000000" pitchFamily="2" charset="0"/>
                <a:ea typeface="Calibri" panose="020F0502020204030204" pitchFamily="34" charset="0"/>
                <a:cs typeface="Times New Roman" panose="02020603050405020304" pitchFamily="18" charset="0"/>
              </a:rPr>
              <a:t>The Court remanded for a determination of whether the statements were testimonial by looking at each statement’s “primary purpose.”</a:t>
            </a:r>
          </a:p>
          <a:p>
            <a:pPr marL="0" indent="0">
              <a:buNone/>
            </a:pPr>
            <a:endParaRPr lang="en-US" i="1" dirty="0">
              <a:solidFill>
                <a:schemeClr val="accent4"/>
              </a:solidFill>
            </a:endParaRPr>
          </a:p>
          <a:p>
            <a:pPr marL="0" indent="0">
              <a:buNone/>
            </a:pPr>
            <a:endParaRPr lang="en-US" i="1" dirty="0">
              <a:solidFill>
                <a:schemeClr val="accent4"/>
              </a:solidFill>
            </a:endParaRP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a:extLst>
              <a:ext uri="{FF2B5EF4-FFF2-40B4-BE49-F238E27FC236}">
                <a16:creationId xmlns:a16="http://schemas.microsoft.com/office/drawing/2014/main" id="{CA491425-954E-0F95-5C41-33903764B3EB}"/>
              </a:ext>
            </a:extLst>
          </p:cNvPr>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Smith</a:t>
            </a:r>
            <a:endParaRPr i="1" dirty="0"/>
          </a:p>
        </p:txBody>
      </p:sp>
    </p:spTree>
    <p:extLst>
      <p:ext uri="{BB962C8B-B14F-4D97-AF65-F5344CB8AC3E}">
        <p14:creationId xmlns:p14="http://schemas.microsoft.com/office/powerpoint/2010/main" val="262428070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dirty="0"/>
              <a:t>Forfeiture</a:t>
            </a:r>
            <a:endParaRPr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07</a:t>
            </a:r>
            <a:endParaRPr dirty="0"/>
          </a:p>
        </p:txBody>
      </p:sp>
    </p:spTree>
    <p:extLst>
      <p:ext uri="{BB962C8B-B14F-4D97-AF65-F5344CB8AC3E}">
        <p14:creationId xmlns:p14="http://schemas.microsoft.com/office/powerpoint/2010/main" val="404784773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Giles shot and killed his ex-girlfriend. Prosecutors sought to introduce statements his ex-girlfriend made to police officers responding to a domestic-violence report three weeks prior to the shooting. </a:t>
            </a:r>
          </a:p>
          <a:p>
            <a:pPr marL="0" indent="0">
              <a:buNone/>
            </a:pPr>
            <a:endParaRPr lang="en-US" dirty="0">
              <a:solidFill>
                <a:schemeClr val="accent4"/>
              </a:solidFill>
            </a:endParaRPr>
          </a:p>
          <a:p>
            <a:pPr marL="0" indent="0">
              <a:buNone/>
            </a:pPr>
            <a:r>
              <a:rPr lang="en-US" dirty="0">
                <a:solidFill>
                  <a:schemeClr val="accent4"/>
                </a:solidFill>
              </a:rPr>
              <a:t>Over objection, trial court admitted the statements under a provision of California Law. (Crawford had yet to be decided during trial).</a:t>
            </a:r>
          </a:p>
          <a:p>
            <a:pPr marL="0" indent="0">
              <a:buNone/>
            </a:pPr>
            <a:endParaRPr lang="en-US" dirty="0">
              <a:solidFill>
                <a:schemeClr val="accent4"/>
              </a:solidFill>
            </a:endParaRPr>
          </a:p>
          <a:p>
            <a:pPr marL="0" indent="0">
              <a:buNone/>
            </a:pPr>
            <a:r>
              <a:rPr lang="en-US" dirty="0">
                <a:solidFill>
                  <a:schemeClr val="accent4"/>
                </a:solidFill>
              </a:rPr>
              <a:t>Crawford was handed down while appear was pending. State appellate courts affirmed conviction because </a:t>
            </a:r>
            <a:r>
              <a:rPr lang="en-US" i="1" dirty="0">
                <a:solidFill>
                  <a:schemeClr val="accent4"/>
                </a:solidFill>
              </a:rPr>
              <a:t>Crawford</a:t>
            </a:r>
            <a:r>
              <a:rPr lang="en-US" dirty="0">
                <a:solidFill>
                  <a:schemeClr val="accent4"/>
                </a:solidFill>
              </a:rPr>
              <a:t> recognized the doctrine of forfeiture by wrongdoing. </a:t>
            </a: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Giles v. Calif.</a:t>
            </a:r>
            <a:r>
              <a:rPr lang="en" dirty="0"/>
              <a:t>, 554 U.S. 353 (2008)</a:t>
            </a:r>
            <a:endParaRPr dirty="0"/>
          </a:p>
        </p:txBody>
      </p:sp>
    </p:spTree>
    <p:extLst>
      <p:ext uri="{BB962C8B-B14F-4D97-AF65-F5344CB8AC3E}">
        <p14:creationId xmlns:p14="http://schemas.microsoft.com/office/powerpoint/2010/main" val="8537819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dirty="0">
                <a:solidFill>
                  <a:schemeClr val="accent4"/>
                </a:solidFill>
              </a:rPr>
              <a:t>The United States Supreme Court did not agree, concluding that, in essence, a defendant who kills or intimidates a witness does not forfeit his right to confront that witness unless that defendant killed or intimidated that witness with the intent or purpose to prevent that witness from testifying. </a:t>
            </a:r>
          </a:p>
          <a:p>
            <a:pPr marL="0" indent="0">
              <a:buNone/>
            </a:pPr>
            <a:endParaRPr lang="en-US" dirty="0">
              <a:solidFill>
                <a:schemeClr val="accent4"/>
              </a:solidFill>
            </a:endParaRPr>
          </a:p>
          <a:p>
            <a:pPr marL="0" indent="0">
              <a:buNone/>
            </a:pPr>
            <a:endParaRPr lang="en-US" dirty="0">
              <a:solidFill>
                <a:schemeClr val="accent4"/>
              </a:solidFill>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dirty="0"/>
              <a:t>Giles</a:t>
            </a:r>
            <a:endParaRPr dirty="0"/>
          </a:p>
        </p:txBody>
      </p:sp>
    </p:spTree>
    <p:extLst>
      <p:ext uri="{BB962C8B-B14F-4D97-AF65-F5344CB8AC3E}">
        <p14:creationId xmlns:p14="http://schemas.microsoft.com/office/powerpoint/2010/main" val="21576671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38"/>
          <p:cNvSpPr txBox="1">
            <a:spLocks noGrp="1"/>
          </p:cNvSpPr>
          <p:nvPr>
            <p:ph type="subTitle" idx="1"/>
          </p:nvPr>
        </p:nvSpPr>
        <p:spPr>
          <a:xfrm>
            <a:off x="2709225" y="3423109"/>
            <a:ext cx="3725700" cy="403200"/>
          </a:xfrm>
          <a:prstGeom prst="rect">
            <a:avLst/>
          </a:prstGeom>
        </p:spPr>
        <p:txBody>
          <a:bodyPr spcFirstLastPara="1" wrap="square" lIns="91425" tIns="91425" rIns="91425" bIns="91425" anchor="t" anchorCtr="0">
            <a:noAutofit/>
          </a:bodyPr>
          <a:lstStyle/>
          <a:p>
            <a:pPr marL="0" lvl="0" indent="0" algn="ctr" rtl="0">
              <a:lnSpc>
                <a:spcPct val="115000"/>
              </a:lnSpc>
              <a:spcBef>
                <a:spcPts val="0"/>
              </a:spcBef>
              <a:spcAft>
                <a:spcPts val="1600"/>
              </a:spcAft>
              <a:buNone/>
            </a:pPr>
            <a:r>
              <a:rPr lang="en" dirty="0"/>
              <a:t>The good and the bad. </a:t>
            </a:r>
            <a:endParaRPr dirty="0"/>
          </a:p>
        </p:txBody>
      </p:sp>
      <p:sp>
        <p:nvSpPr>
          <p:cNvPr id="223" name="Google Shape;223;p38"/>
          <p:cNvSpPr txBox="1">
            <a:spLocks noGrp="1"/>
          </p:cNvSpPr>
          <p:nvPr>
            <p:ph type="title"/>
          </p:nvPr>
        </p:nvSpPr>
        <p:spPr>
          <a:xfrm>
            <a:off x="2786650" y="2570794"/>
            <a:ext cx="3570600" cy="100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dirty="0"/>
              <a:t>Mississippi Caselaw </a:t>
            </a:r>
            <a:endParaRPr sz="3000" dirty="0"/>
          </a:p>
        </p:txBody>
      </p:sp>
      <p:sp>
        <p:nvSpPr>
          <p:cNvPr id="224" name="Google Shape;224;p38"/>
          <p:cNvSpPr txBox="1">
            <a:spLocks noGrp="1"/>
          </p:cNvSpPr>
          <p:nvPr>
            <p:ph type="title" idx="2"/>
          </p:nvPr>
        </p:nvSpPr>
        <p:spPr>
          <a:xfrm>
            <a:off x="3797100" y="1317190"/>
            <a:ext cx="1549800" cy="16404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dirty="0"/>
              <a:t>08</a:t>
            </a:r>
            <a:endParaRPr dirty="0"/>
          </a:p>
        </p:txBody>
      </p:sp>
    </p:spTree>
    <p:extLst>
      <p:ext uri="{BB962C8B-B14F-4D97-AF65-F5344CB8AC3E}">
        <p14:creationId xmlns:p14="http://schemas.microsoft.com/office/powerpoint/2010/main" val="429051037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Smith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986 So. 2d 290 (Miss. 2008) – codefendant’s out of court statement that implicated defendant violated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Crawford</a:t>
            </a: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Conners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92. So. 3d 676 (Miss. 2012) – crime lab reports admitted through a detective were testimonial and violated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Crawford</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Corbin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74 So. 3d 333 (Miss. 2011) – a deceased victim’s interview with police violated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Crawford</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Buchanan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316 So. 3d 619 (Miss. 2021) –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Giles</a:t>
            </a:r>
            <a:r>
              <a:rPr lang="en-US" sz="1800" dirty="0">
                <a:effectLst/>
                <a:latin typeface="Calibri" panose="020F0502020204030204" pitchFamily="34" charset="0"/>
                <a:ea typeface="Calibri" panose="020F0502020204030204" pitchFamily="34" charset="0"/>
                <a:cs typeface="Times New Roman" panose="02020603050405020304" pitchFamily="18" charset="0"/>
              </a:rPr>
              <a:t>’ forfeiture by wrongdoing analysis followed by MSSC.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br>
              <a:rPr lang="en-US" dirty="0">
                <a:solidFill>
                  <a:schemeClr val="accent4"/>
                </a:solidFill>
              </a:rPr>
            </a:b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Mississippi Cases - a quick look. </a:t>
            </a:r>
            <a:endParaRPr dirty="0"/>
          </a:p>
        </p:txBody>
      </p:sp>
    </p:spTree>
    <p:extLst>
      <p:ext uri="{BB962C8B-B14F-4D97-AF65-F5344CB8AC3E}">
        <p14:creationId xmlns:p14="http://schemas.microsoft.com/office/powerpoint/2010/main" val="40430650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Matthies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85 So. 3d 872 (Miss. Ct. App. 2011) – Intoxilyzer calibration records were non-testimonial. </a:t>
            </a:r>
          </a:p>
          <a:p>
            <a:pPr marL="0" inden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Williams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970 So. 2d 727 (Miss. Ct. App. 2007) – CAC interview was testimonial hearsay.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Montson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318 So. 3d 1133 (Miss. Ct. App. 2020) – victim’s testimonial affidavit regarding prior domestic violence charges against defendant violated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Crawford</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Bufford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191 So. 3d 755 (Miss. Ct. App. 2015) – victim’s statements made to detective at hospital were testimonial.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Mississippi cases (cont.)</a:t>
            </a:r>
            <a:endParaRPr dirty="0"/>
          </a:p>
        </p:txBody>
      </p:sp>
    </p:spTree>
    <p:extLst>
      <p:ext uri="{BB962C8B-B14F-4D97-AF65-F5344CB8AC3E}">
        <p14:creationId xmlns:p14="http://schemas.microsoft.com/office/powerpoint/2010/main" val="276400145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marR="0" indent="0">
              <a:lnSpc>
                <a:spcPct val="107000"/>
              </a:lnSpc>
              <a:spcBef>
                <a:spcPts val="0"/>
              </a:spcBef>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Grim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102 So. 3d 1073 (Miss. 2012) – Technical review by laboratory supervisor is not prohibited surrogate testimony. </a:t>
            </a:r>
          </a:p>
          <a:p>
            <a:pPr marL="457200" lvl="1" indent="0">
              <a:lnSpc>
                <a:spcPct val="107000"/>
              </a:lnSpc>
              <a:spcAft>
                <a:spcPts val="800"/>
              </a:spcAft>
              <a:buNone/>
            </a:pPr>
            <a:r>
              <a:rPr lang="en-US" sz="2050" dirty="0">
                <a:latin typeface="Calibri" panose="020F0502020204030204" pitchFamily="34" charset="0"/>
                <a:ea typeface="Calibri" panose="020F0502020204030204" pitchFamily="34" charset="0"/>
                <a:cs typeface="Times New Roman" panose="02020603050405020304" pitchFamily="18" charset="0"/>
              </a:rPr>
              <a:t>“We hold that a supervisor, reviewer, or other analyst involved may testify in place of the primary analyst where that person was ‘actively involved in the production of the report and had intimate knowledge of analyses even though [he or] she did not perform the tests firsthand”</a:t>
            </a:r>
            <a:endParaRPr lang="en-US" sz="205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Mississippi cases (cont.)</a:t>
            </a:r>
            <a:endParaRPr dirty="0"/>
          </a:p>
        </p:txBody>
      </p:sp>
    </p:spTree>
    <p:extLst>
      <p:ext uri="{BB962C8B-B14F-4D97-AF65-F5344CB8AC3E}">
        <p14:creationId xmlns:p14="http://schemas.microsoft.com/office/powerpoint/2010/main" val="21350146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36"/>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Matthies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85 So. 3d 872 (Miss. Ct. App. 2011) – Intoxilyzer calibration records were non-testimonial. </a:t>
            </a:r>
          </a:p>
          <a:p>
            <a:pPr marL="0" indent="0">
              <a:buNone/>
            </a:pPr>
            <a:endParaRPr lang="en-US" sz="18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Williams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970 So. 2d 727 (Miss. Ct. App. 2007) – CAC interview was testimonial hearsay.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Montson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318 So. 3d 1133 (Miss. Ct. App. 2020) – victim’s testimonial affidavit regarding prior domestic violence charges against defendant violated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Crawford</a:t>
            </a:r>
            <a:r>
              <a:rPr lang="en-US" sz="18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Bufford v. State</a:t>
            </a:r>
            <a:r>
              <a:rPr lang="en-US" sz="1800" dirty="0">
                <a:effectLst/>
                <a:latin typeface="Calibri" panose="020F0502020204030204" pitchFamily="34" charset="0"/>
                <a:ea typeface="Calibri" panose="020F0502020204030204" pitchFamily="34" charset="0"/>
                <a:cs typeface="Times New Roman" panose="02020603050405020304" pitchFamily="18" charset="0"/>
              </a:rPr>
              <a:t>, 191 So. 3d 755 (Miss. Ct. App. 2015) – victim’s statements made to detective at hospital were testimonial. </a:t>
            </a: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dirty="0"/>
          </a:p>
        </p:txBody>
      </p:sp>
      <p:sp>
        <p:nvSpPr>
          <p:cNvPr id="200" name="Google Shape;200;p36"/>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Mississippi cases (cont.)</a:t>
            </a:r>
            <a:endParaRPr dirty="0"/>
          </a:p>
        </p:txBody>
      </p:sp>
    </p:spTree>
    <p:extLst>
      <p:ext uri="{BB962C8B-B14F-4D97-AF65-F5344CB8AC3E}">
        <p14:creationId xmlns:p14="http://schemas.microsoft.com/office/powerpoint/2010/main" val="269930698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98">
          <a:extLst>
            <a:ext uri="{FF2B5EF4-FFF2-40B4-BE49-F238E27FC236}">
              <a16:creationId xmlns:a16="http://schemas.microsoft.com/office/drawing/2014/main" id="{A7249DC3-55D2-1377-11E8-5A813F42DF02}"/>
            </a:ext>
          </a:extLst>
        </p:cNvPr>
        <p:cNvGrpSpPr/>
        <p:nvPr/>
      </p:nvGrpSpPr>
      <p:grpSpPr>
        <a:xfrm>
          <a:off x="0" y="0"/>
          <a:ext cx="0" cy="0"/>
          <a:chOff x="0" y="0"/>
          <a:chExt cx="0" cy="0"/>
        </a:xfrm>
      </p:grpSpPr>
      <p:sp>
        <p:nvSpPr>
          <p:cNvPr id="199" name="Google Shape;199;p36">
            <a:extLst>
              <a:ext uri="{FF2B5EF4-FFF2-40B4-BE49-F238E27FC236}">
                <a16:creationId xmlns:a16="http://schemas.microsoft.com/office/drawing/2014/main" id="{9FF063FA-29F4-3C3E-A551-9BC54A08907A}"/>
              </a:ext>
            </a:extLst>
          </p:cNvPr>
          <p:cNvSpPr txBox="1">
            <a:spLocks noGrp="1"/>
          </p:cNvSpPr>
          <p:nvPr>
            <p:ph type="body" idx="1"/>
          </p:nvPr>
        </p:nvSpPr>
        <p:spPr>
          <a:xfrm>
            <a:off x="700800" y="1281725"/>
            <a:ext cx="6823800" cy="3284700"/>
          </a:xfrm>
          <a:prstGeom prst="rect">
            <a:avLst/>
          </a:prstGeom>
        </p:spPr>
        <p:txBody>
          <a:bodyPr spcFirstLastPara="1" wrap="square" lIns="91425" tIns="91425" rIns="91425" bIns="91425" anchor="t" anchorCtr="0">
            <a:noAutofit/>
          </a:bodyPr>
          <a:lstStyle/>
          <a:p>
            <a:pPr marL="0" indent="0">
              <a:buNone/>
            </a:pPr>
            <a:r>
              <a:rPr lang="en-US" sz="1800" i="1" dirty="0">
                <a:latin typeface="Calibri" panose="020F0502020204030204" pitchFamily="34" charset="0"/>
                <a:ea typeface="Calibri" panose="020F0502020204030204" pitchFamily="34" charset="0"/>
                <a:cs typeface="Times New Roman" panose="02020603050405020304" pitchFamily="18" charset="0"/>
              </a:rPr>
              <a:t>Littleton v. State</a:t>
            </a:r>
            <a:r>
              <a:rPr lang="en-US" sz="1800" dirty="0">
                <a:latin typeface="Calibri" panose="020F0502020204030204" pitchFamily="34" charset="0"/>
                <a:ea typeface="Calibri" panose="020F0502020204030204" pitchFamily="34" charset="0"/>
                <a:cs typeface="Times New Roman" panose="02020603050405020304" pitchFamily="18" charset="0"/>
              </a:rPr>
              <a:t>, 390 So. 3d 516 (Miss. Ct. App. 2024) – admission of a recorded statement of a witness who did not testify violated </a:t>
            </a:r>
            <a:r>
              <a:rPr lang="en-US" sz="1800" i="1" dirty="0">
                <a:latin typeface="Calibri" panose="020F0502020204030204" pitchFamily="34" charset="0"/>
                <a:ea typeface="Calibri" panose="020F0502020204030204" pitchFamily="34" charset="0"/>
                <a:cs typeface="Times New Roman" panose="02020603050405020304" pitchFamily="18" charset="0"/>
              </a:rPr>
              <a:t>Crawford</a:t>
            </a:r>
            <a:r>
              <a:rPr lang="en-US" sz="1800" dirty="0">
                <a:latin typeface="Calibri" panose="020F0502020204030204" pitchFamily="34" charset="0"/>
                <a:ea typeface="Calibri" panose="020F0502020204030204" pitchFamily="34" charset="0"/>
                <a:cs typeface="Times New Roman" panose="02020603050405020304" pitchFamily="18" charset="0"/>
              </a:rPr>
              <a:t>. </a:t>
            </a:r>
            <a:endParaRPr lang="en-US" sz="18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dirty="0"/>
          </a:p>
        </p:txBody>
      </p:sp>
      <p:sp>
        <p:nvSpPr>
          <p:cNvPr id="200" name="Google Shape;200;p36">
            <a:extLst>
              <a:ext uri="{FF2B5EF4-FFF2-40B4-BE49-F238E27FC236}">
                <a16:creationId xmlns:a16="http://schemas.microsoft.com/office/drawing/2014/main" id="{025DBC29-89AF-627A-D57B-C9F694743DD9}"/>
              </a:ext>
            </a:extLst>
          </p:cNvPr>
          <p:cNvSpPr txBox="1">
            <a:spLocks noGrp="1"/>
          </p:cNvSpPr>
          <p:nvPr>
            <p:ph type="title"/>
          </p:nvPr>
        </p:nvSpPr>
        <p:spPr>
          <a:xfrm>
            <a:off x="700800" y="491825"/>
            <a:ext cx="7742400" cy="65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Mississippi cases (cont.)</a:t>
            </a:r>
            <a:endParaRPr dirty="0"/>
          </a:p>
        </p:txBody>
      </p:sp>
    </p:spTree>
    <p:extLst>
      <p:ext uri="{BB962C8B-B14F-4D97-AF65-F5344CB8AC3E}">
        <p14:creationId xmlns:p14="http://schemas.microsoft.com/office/powerpoint/2010/main" val="3274863880"/>
      </p:ext>
    </p:extLst>
  </p:cSld>
  <p:clrMapOvr>
    <a:masterClrMapping/>
  </p:clrMapOvr>
</p:sld>
</file>

<file path=ppt/theme/theme1.xml><?xml version="1.0" encoding="utf-8"?>
<a:theme xmlns:a="http://schemas.openxmlformats.org/drawingml/2006/main" name="Darkle Slideshow by Slidesgo">
  <a:themeElements>
    <a:clrScheme name="Simple Light">
      <a:dk1>
        <a:srgbClr val="FFFFFF"/>
      </a:dk1>
      <a:lt1>
        <a:srgbClr val="000000"/>
      </a:lt1>
      <a:dk2>
        <a:srgbClr val="434343"/>
      </a:dk2>
      <a:lt2>
        <a:srgbClr val="FFFFFF"/>
      </a:lt2>
      <a:accent1>
        <a:srgbClr val="A3896F"/>
      </a:accent1>
      <a:accent2>
        <a:srgbClr val="C9B18E"/>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26067</TotalTime>
  <Words>3562</Words>
  <Application>Microsoft Office PowerPoint</Application>
  <PresentationFormat>On-screen Show (16:9)</PresentationFormat>
  <Paragraphs>389</Paragraphs>
  <Slides>56</Slides>
  <Notes>56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56</vt:i4>
      </vt:variant>
    </vt:vector>
  </HeadingPairs>
  <TitlesOfParts>
    <vt:vector size="63" baseType="lpstr">
      <vt:lpstr>Didact Gothic</vt:lpstr>
      <vt:lpstr>Calibri</vt:lpstr>
      <vt:lpstr>Roboto</vt:lpstr>
      <vt:lpstr>DM Serif Display</vt:lpstr>
      <vt:lpstr>Muli</vt:lpstr>
      <vt:lpstr>Arial</vt:lpstr>
      <vt:lpstr>Darkle Slideshow by Slidesgo</vt:lpstr>
      <vt:lpstr>Navigating Crawford  Testimonial Hearsay and the Right to Confront</vt:lpstr>
      <vt:lpstr>Justin T. Cook</vt:lpstr>
      <vt:lpstr>Hearsay</vt:lpstr>
      <vt:lpstr>Hearsay defined</vt:lpstr>
      <vt:lpstr>Text</vt:lpstr>
      <vt:lpstr>Note:</vt:lpstr>
      <vt:lpstr>The Sixth Amdedment:</vt:lpstr>
      <vt:lpstr>Art. 3 Sec. 26:</vt:lpstr>
      <vt:lpstr>History</vt:lpstr>
      <vt:lpstr>The Romans</vt:lpstr>
      <vt:lpstr>—Sir Walter Raleigh</vt:lpstr>
      <vt:lpstr>Sir Walter Raleigh</vt:lpstr>
      <vt:lpstr>Raleigh (cont.) </vt:lpstr>
      <vt:lpstr>Legal History</vt:lpstr>
      <vt:lpstr>This nebulous language was the law for around 25 years:</vt:lpstr>
      <vt:lpstr>Roberts</vt:lpstr>
      <vt:lpstr>Roberts</vt:lpstr>
      <vt:lpstr>Crawford</vt:lpstr>
      <vt:lpstr>Established a clean and easy test for assessing confrontation clause claims:</vt:lpstr>
      <vt:lpstr>Crawford</vt:lpstr>
      <vt:lpstr>Crawford </vt:lpstr>
      <vt:lpstr>The Crawford Test</vt:lpstr>
      <vt:lpstr>So, what is “testimonial?” </vt:lpstr>
      <vt:lpstr>Subsequent Caselaw </vt:lpstr>
      <vt:lpstr>Concerns statements given to 911</vt:lpstr>
      <vt:lpstr>Companion case to Davis</vt:lpstr>
      <vt:lpstr>Hammon</vt:lpstr>
      <vt:lpstr>Hammon</vt:lpstr>
      <vt:lpstr>Davis/Hammon Analysis</vt:lpstr>
      <vt:lpstr>Bryant   (It gets complicated)</vt:lpstr>
      <vt:lpstr>Michgican v. Bryant (2011). </vt:lpstr>
      <vt:lpstr>Bryant</vt:lpstr>
      <vt:lpstr>Bryant</vt:lpstr>
      <vt:lpstr>Certificates of analysis </vt:lpstr>
      <vt:lpstr>Melendez-Diaz</vt:lpstr>
      <vt:lpstr>Melendez-Diaz </vt:lpstr>
      <vt:lpstr>Melendez-Diaz</vt:lpstr>
      <vt:lpstr> </vt:lpstr>
      <vt:lpstr>Bullcoming</vt:lpstr>
      <vt:lpstr>Bullcoming </vt:lpstr>
      <vt:lpstr> </vt:lpstr>
      <vt:lpstr>Clark</vt:lpstr>
      <vt:lpstr>Clark</vt:lpstr>
      <vt:lpstr>Clark</vt:lpstr>
      <vt:lpstr> </vt:lpstr>
      <vt:lpstr>Smith</vt:lpstr>
      <vt:lpstr>Smith</vt:lpstr>
      <vt:lpstr>Forfeiture</vt:lpstr>
      <vt:lpstr>Giles v. Calif., 554 U.S. 353 (2008)</vt:lpstr>
      <vt:lpstr>Giles</vt:lpstr>
      <vt:lpstr>Mississippi Caselaw </vt:lpstr>
      <vt:lpstr>Mississippi Cases - a quick look. </vt:lpstr>
      <vt:lpstr>Mississippi cases (cont.)</vt:lpstr>
      <vt:lpstr>Mississippi cases (cont.)</vt:lpstr>
      <vt:lpstr>Mississippi cases (cont.)</vt:lpstr>
      <vt:lpstr>Mississippi cases (cont.)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Confrontation Clause</dc:title>
  <dc:creator>Justin Cook</dc:creator>
  <cp:lastModifiedBy>Justin  Cook</cp:lastModifiedBy>
  <cp:revision>8</cp:revision>
  <dcterms:modified xsi:type="dcterms:W3CDTF">2025-10-01T15:09:49Z</dcterms:modified>
</cp:coreProperties>
</file>