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8"/>
  </p:notesMasterIdLst>
  <p:sldIdLst>
    <p:sldId id="256" r:id="rId3"/>
    <p:sldId id="806" r:id="rId4"/>
    <p:sldId id="890" r:id="rId5"/>
    <p:sldId id="854" r:id="rId6"/>
    <p:sldId id="892" r:id="rId7"/>
    <p:sldId id="893" r:id="rId8"/>
    <p:sldId id="896" r:id="rId9"/>
    <p:sldId id="863" r:id="rId10"/>
    <p:sldId id="864" r:id="rId11"/>
    <p:sldId id="891" r:id="rId12"/>
    <p:sldId id="897" r:id="rId13"/>
    <p:sldId id="895" r:id="rId14"/>
    <p:sldId id="838" r:id="rId15"/>
    <p:sldId id="880" r:id="rId16"/>
    <p:sldId id="848" r:id="rId17"/>
    <p:sldId id="849" r:id="rId18"/>
    <p:sldId id="850" r:id="rId19"/>
    <p:sldId id="851" r:id="rId20"/>
    <p:sldId id="883" r:id="rId21"/>
    <p:sldId id="882" r:id="rId22"/>
    <p:sldId id="881" r:id="rId23"/>
    <p:sldId id="884" r:id="rId24"/>
    <p:sldId id="844" r:id="rId25"/>
    <p:sldId id="898" r:id="rId26"/>
    <p:sldId id="841" r:id="rId27"/>
    <p:sldId id="842" r:id="rId28"/>
    <p:sldId id="843" r:id="rId29"/>
    <p:sldId id="825" r:id="rId30"/>
    <p:sldId id="889" r:id="rId31"/>
    <p:sldId id="823" r:id="rId32"/>
    <p:sldId id="827" r:id="rId33"/>
    <p:sldId id="899" r:id="rId34"/>
    <p:sldId id="847" r:id="rId35"/>
    <p:sldId id="902" r:id="rId36"/>
    <p:sldId id="901" r:id="rId37"/>
    <p:sldId id="865" r:id="rId38"/>
    <p:sldId id="904" r:id="rId39"/>
    <p:sldId id="906" r:id="rId40"/>
    <p:sldId id="267" r:id="rId41"/>
    <p:sldId id="268" r:id="rId42"/>
    <p:sldId id="323" r:id="rId43"/>
    <p:sldId id="324" r:id="rId44"/>
    <p:sldId id="310" r:id="rId45"/>
    <p:sldId id="325" r:id="rId46"/>
    <p:sldId id="326" r:id="rId47"/>
    <p:sldId id="908" r:id="rId48"/>
    <p:sldId id="907" r:id="rId49"/>
    <p:sldId id="837" r:id="rId50"/>
    <p:sldId id="909" r:id="rId51"/>
    <p:sldId id="910" r:id="rId52"/>
    <p:sldId id="867" r:id="rId53"/>
    <p:sldId id="868" r:id="rId54"/>
    <p:sldId id="869" r:id="rId55"/>
    <p:sldId id="870" r:id="rId56"/>
    <p:sldId id="871" r:id="rId57"/>
    <p:sldId id="872" r:id="rId58"/>
    <p:sldId id="874" r:id="rId59"/>
    <p:sldId id="875" r:id="rId60"/>
    <p:sldId id="873" r:id="rId61"/>
    <p:sldId id="859" r:id="rId62"/>
    <p:sldId id="846" r:id="rId63"/>
    <p:sldId id="822" r:id="rId64"/>
    <p:sldId id="877" r:id="rId65"/>
    <p:sldId id="876" r:id="rId66"/>
    <p:sldId id="879"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052" autoAdjust="0"/>
    <p:restoredTop sz="94660"/>
  </p:normalViewPr>
  <p:slideViewPr>
    <p:cSldViewPr snapToGrid="0">
      <p:cViewPr varScale="1">
        <p:scale>
          <a:sx n="80" d="100"/>
          <a:sy n="80" d="100"/>
        </p:scale>
        <p:origin x="56" y="9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53BA29-A253-4C5D-A55C-F07567B46C73}" type="datetimeFigureOut">
              <a:rPr lang="en-US" smtClean="0"/>
              <a:t>12/5/2024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1D0EC1-773C-4B47-9B11-B344F9F22B21}" type="slidenum">
              <a:rPr lang="en-US" smtClean="0"/>
              <a:t>‹#›</a:t>
            </a:fld>
            <a:endParaRPr lang="en-US"/>
          </a:p>
        </p:txBody>
      </p:sp>
    </p:spTree>
    <p:extLst>
      <p:ext uri="{BB962C8B-B14F-4D97-AF65-F5344CB8AC3E}">
        <p14:creationId xmlns:p14="http://schemas.microsoft.com/office/powerpoint/2010/main" val="2778759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12D4798-1970-49E5-973F-EB8F84A65AC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8826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12D4798-1970-49E5-973F-EB8F84A65AC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4782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12D4798-1970-49E5-973F-EB8F84A65AC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3388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12D4798-1970-49E5-973F-EB8F84A65AC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0658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12D4798-1970-49E5-973F-EB8F84A65AC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636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12D4798-1970-49E5-973F-EB8F84A65AC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8090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12D4798-1970-49E5-973F-EB8F84A65AC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5462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8EC6F-74CE-291F-3CB9-FD88ECD488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F6A820-E620-728B-AD3D-83B00DABF3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87CBC12-5E05-27E4-49F2-103C4EEC3D82}"/>
              </a:ext>
            </a:extLst>
          </p:cNvPr>
          <p:cNvSpPr>
            <a:spLocks noGrp="1"/>
          </p:cNvSpPr>
          <p:nvPr>
            <p:ph type="dt" sz="half" idx="10"/>
          </p:nvPr>
        </p:nvSpPr>
        <p:spPr/>
        <p:txBody>
          <a:bodyPr/>
          <a:lstStyle/>
          <a:p>
            <a:fld id="{ECCA24C0-1019-4A61-865D-48AA6918C1D5}" type="datetimeFigureOut">
              <a:rPr lang="en-US" smtClean="0"/>
              <a:t>12/5/2024</a:t>
            </a:fld>
            <a:endParaRPr lang="en-US"/>
          </a:p>
        </p:txBody>
      </p:sp>
      <p:sp>
        <p:nvSpPr>
          <p:cNvPr id="5" name="Footer Placeholder 4">
            <a:extLst>
              <a:ext uri="{FF2B5EF4-FFF2-40B4-BE49-F238E27FC236}">
                <a16:creationId xmlns:a16="http://schemas.microsoft.com/office/drawing/2014/main" id="{1EC15E01-D9AB-27FF-FC52-4A27B0CECF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F15E78-1FE8-6474-7594-6A85776890E4}"/>
              </a:ext>
            </a:extLst>
          </p:cNvPr>
          <p:cNvSpPr>
            <a:spLocks noGrp="1"/>
          </p:cNvSpPr>
          <p:nvPr>
            <p:ph type="sldNum" sz="quarter" idx="12"/>
          </p:nvPr>
        </p:nvSpPr>
        <p:spPr/>
        <p:txBody>
          <a:bodyPr/>
          <a:lstStyle/>
          <a:p>
            <a:fld id="{140047F7-5C7A-4699-9117-E63E676AF3D1}" type="slidenum">
              <a:rPr lang="en-US" smtClean="0"/>
              <a:t>‹#›</a:t>
            </a:fld>
            <a:endParaRPr lang="en-US"/>
          </a:p>
        </p:txBody>
      </p:sp>
    </p:spTree>
    <p:extLst>
      <p:ext uri="{BB962C8B-B14F-4D97-AF65-F5344CB8AC3E}">
        <p14:creationId xmlns:p14="http://schemas.microsoft.com/office/powerpoint/2010/main" val="3432810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127D9-9331-B3EF-B0B6-715EE4DCA2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ED0B83-9877-6D56-1B16-0F1D57D151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830284-F84E-9A21-B2AF-AC5FCAB41F50}"/>
              </a:ext>
            </a:extLst>
          </p:cNvPr>
          <p:cNvSpPr>
            <a:spLocks noGrp="1"/>
          </p:cNvSpPr>
          <p:nvPr>
            <p:ph type="dt" sz="half" idx="10"/>
          </p:nvPr>
        </p:nvSpPr>
        <p:spPr/>
        <p:txBody>
          <a:bodyPr/>
          <a:lstStyle/>
          <a:p>
            <a:fld id="{ECCA24C0-1019-4A61-865D-48AA6918C1D5}" type="datetimeFigureOut">
              <a:rPr lang="en-US" smtClean="0"/>
              <a:t>12/5/2024</a:t>
            </a:fld>
            <a:endParaRPr lang="en-US"/>
          </a:p>
        </p:txBody>
      </p:sp>
      <p:sp>
        <p:nvSpPr>
          <p:cNvPr id="5" name="Footer Placeholder 4">
            <a:extLst>
              <a:ext uri="{FF2B5EF4-FFF2-40B4-BE49-F238E27FC236}">
                <a16:creationId xmlns:a16="http://schemas.microsoft.com/office/drawing/2014/main" id="{281D2674-74EB-DE5E-F4EF-D87F9B53D3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08B627-C3E5-3388-E904-8F55476571F4}"/>
              </a:ext>
            </a:extLst>
          </p:cNvPr>
          <p:cNvSpPr>
            <a:spLocks noGrp="1"/>
          </p:cNvSpPr>
          <p:nvPr>
            <p:ph type="sldNum" sz="quarter" idx="12"/>
          </p:nvPr>
        </p:nvSpPr>
        <p:spPr/>
        <p:txBody>
          <a:bodyPr/>
          <a:lstStyle/>
          <a:p>
            <a:fld id="{140047F7-5C7A-4699-9117-E63E676AF3D1}" type="slidenum">
              <a:rPr lang="en-US" smtClean="0"/>
              <a:t>‹#›</a:t>
            </a:fld>
            <a:endParaRPr lang="en-US"/>
          </a:p>
        </p:txBody>
      </p:sp>
    </p:spTree>
    <p:extLst>
      <p:ext uri="{BB962C8B-B14F-4D97-AF65-F5344CB8AC3E}">
        <p14:creationId xmlns:p14="http://schemas.microsoft.com/office/powerpoint/2010/main" val="4138354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67148-929E-16B4-D8F9-73DE506D6A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E083CB7-179E-F1AD-C5C5-220B9AC110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735146C-49F9-D31B-3E9D-EFF2A396C6FF}"/>
              </a:ext>
            </a:extLst>
          </p:cNvPr>
          <p:cNvSpPr>
            <a:spLocks noGrp="1"/>
          </p:cNvSpPr>
          <p:nvPr>
            <p:ph type="dt" sz="half" idx="10"/>
          </p:nvPr>
        </p:nvSpPr>
        <p:spPr/>
        <p:txBody>
          <a:bodyPr/>
          <a:lstStyle/>
          <a:p>
            <a:fld id="{ECCA24C0-1019-4A61-865D-48AA6918C1D5}" type="datetimeFigureOut">
              <a:rPr lang="en-US" smtClean="0"/>
              <a:t>12/5/2024</a:t>
            </a:fld>
            <a:endParaRPr lang="en-US"/>
          </a:p>
        </p:txBody>
      </p:sp>
      <p:sp>
        <p:nvSpPr>
          <p:cNvPr id="5" name="Footer Placeholder 4">
            <a:extLst>
              <a:ext uri="{FF2B5EF4-FFF2-40B4-BE49-F238E27FC236}">
                <a16:creationId xmlns:a16="http://schemas.microsoft.com/office/drawing/2014/main" id="{DC96CD89-0D1F-853E-8105-2258DC519C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1528E2-2977-A24E-ED2C-5407BE8E1AE3}"/>
              </a:ext>
            </a:extLst>
          </p:cNvPr>
          <p:cNvSpPr>
            <a:spLocks noGrp="1"/>
          </p:cNvSpPr>
          <p:nvPr>
            <p:ph type="sldNum" sz="quarter" idx="12"/>
          </p:nvPr>
        </p:nvSpPr>
        <p:spPr/>
        <p:txBody>
          <a:bodyPr/>
          <a:lstStyle/>
          <a:p>
            <a:fld id="{140047F7-5C7A-4699-9117-E63E676AF3D1}" type="slidenum">
              <a:rPr lang="en-US" smtClean="0"/>
              <a:t>‹#›</a:t>
            </a:fld>
            <a:endParaRPr lang="en-US"/>
          </a:p>
        </p:txBody>
      </p:sp>
    </p:spTree>
    <p:extLst>
      <p:ext uri="{BB962C8B-B14F-4D97-AF65-F5344CB8AC3E}">
        <p14:creationId xmlns:p14="http://schemas.microsoft.com/office/powerpoint/2010/main" val="2016968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8B52-4F85-3870-8A54-9AD1E563E8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D97F44-5C7F-E8A3-63E7-ADAE9903F6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414FF2-6CDB-A9B3-479D-0A5A4997DB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6D487D1-1AA8-20BC-20DE-F5366C4B5CB0}"/>
              </a:ext>
            </a:extLst>
          </p:cNvPr>
          <p:cNvSpPr>
            <a:spLocks noGrp="1"/>
          </p:cNvSpPr>
          <p:nvPr>
            <p:ph type="dt" sz="half" idx="10"/>
          </p:nvPr>
        </p:nvSpPr>
        <p:spPr/>
        <p:txBody>
          <a:bodyPr/>
          <a:lstStyle/>
          <a:p>
            <a:fld id="{ECCA24C0-1019-4A61-865D-48AA6918C1D5}" type="datetimeFigureOut">
              <a:rPr lang="en-US" smtClean="0"/>
              <a:t>12/5/2024</a:t>
            </a:fld>
            <a:endParaRPr lang="en-US"/>
          </a:p>
        </p:txBody>
      </p:sp>
      <p:sp>
        <p:nvSpPr>
          <p:cNvPr id="6" name="Footer Placeholder 5">
            <a:extLst>
              <a:ext uri="{FF2B5EF4-FFF2-40B4-BE49-F238E27FC236}">
                <a16:creationId xmlns:a16="http://schemas.microsoft.com/office/drawing/2014/main" id="{CAA662AC-E0BF-6D55-2D4B-ABC7A6F76F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75C898-67F7-7039-C4FA-485202FFA750}"/>
              </a:ext>
            </a:extLst>
          </p:cNvPr>
          <p:cNvSpPr>
            <a:spLocks noGrp="1"/>
          </p:cNvSpPr>
          <p:nvPr>
            <p:ph type="sldNum" sz="quarter" idx="12"/>
          </p:nvPr>
        </p:nvSpPr>
        <p:spPr/>
        <p:txBody>
          <a:bodyPr/>
          <a:lstStyle/>
          <a:p>
            <a:fld id="{140047F7-5C7A-4699-9117-E63E676AF3D1}" type="slidenum">
              <a:rPr lang="en-US" smtClean="0"/>
              <a:t>‹#›</a:t>
            </a:fld>
            <a:endParaRPr lang="en-US"/>
          </a:p>
        </p:txBody>
      </p:sp>
    </p:spTree>
    <p:extLst>
      <p:ext uri="{BB962C8B-B14F-4D97-AF65-F5344CB8AC3E}">
        <p14:creationId xmlns:p14="http://schemas.microsoft.com/office/powerpoint/2010/main" val="158767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F4A3F-9BB5-9F8F-0066-B718F240DD5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B4D65B-0C06-59CC-FBD2-AB75953B2D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8242B3-9985-5DDC-8765-578B92792AF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2B487EB-73F2-BF10-F2C8-98140154A9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025D78-6203-B301-A468-30D89B8134C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CE35B2B-53C9-42B1-1984-7CCAA98B9878}"/>
              </a:ext>
            </a:extLst>
          </p:cNvPr>
          <p:cNvSpPr>
            <a:spLocks noGrp="1"/>
          </p:cNvSpPr>
          <p:nvPr>
            <p:ph type="dt" sz="half" idx="10"/>
          </p:nvPr>
        </p:nvSpPr>
        <p:spPr/>
        <p:txBody>
          <a:bodyPr/>
          <a:lstStyle/>
          <a:p>
            <a:fld id="{ECCA24C0-1019-4A61-865D-48AA6918C1D5}" type="datetimeFigureOut">
              <a:rPr lang="en-US" smtClean="0"/>
              <a:t>12/5/2024</a:t>
            </a:fld>
            <a:endParaRPr lang="en-US"/>
          </a:p>
        </p:txBody>
      </p:sp>
      <p:sp>
        <p:nvSpPr>
          <p:cNvPr id="8" name="Footer Placeholder 7">
            <a:extLst>
              <a:ext uri="{FF2B5EF4-FFF2-40B4-BE49-F238E27FC236}">
                <a16:creationId xmlns:a16="http://schemas.microsoft.com/office/drawing/2014/main" id="{20695871-3185-3F83-105A-B03ED088D1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D4F6EA5-2C8D-1552-029C-B538248F7E08}"/>
              </a:ext>
            </a:extLst>
          </p:cNvPr>
          <p:cNvSpPr>
            <a:spLocks noGrp="1"/>
          </p:cNvSpPr>
          <p:nvPr>
            <p:ph type="sldNum" sz="quarter" idx="12"/>
          </p:nvPr>
        </p:nvSpPr>
        <p:spPr/>
        <p:txBody>
          <a:bodyPr/>
          <a:lstStyle/>
          <a:p>
            <a:fld id="{140047F7-5C7A-4699-9117-E63E676AF3D1}" type="slidenum">
              <a:rPr lang="en-US" smtClean="0"/>
              <a:t>‹#›</a:t>
            </a:fld>
            <a:endParaRPr lang="en-US"/>
          </a:p>
        </p:txBody>
      </p:sp>
    </p:spTree>
    <p:extLst>
      <p:ext uri="{BB962C8B-B14F-4D97-AF65-F5344CB8AC3E}">
        <p14:creationId xmlns:p14="http://schemas.microsoft.com/office/powerpoint/2010/main" val="4143070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535D0-5DB0-C678-3D9B-532518E3FB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162B5A-2024-BB62-E618-60CDE454A56B}"/>
              </a:ext>
            </a:extLst>
          </p:cNvPr>
          <p:cNvSpPr>
            <a:spLocks noGrp="1"/>
          </p:cNvSpPr>
          <p:nvPr>
            <p:ph type="dt" sz="half" idx="10"/>
          </p:nvPr>
        </p:nvSpPr>
        <p:spPr/>
        <p:txBody>
          <a:bodyPr/>
          <a:lstStyle/>
          <a:p>
            <a:fld id="{ECCA24C0-1019-4A61-865D-48AA6918C1D5}" type="datetimeFigureOut">
              <a:rPr lang="en-US" smtClean="0"/>
              <a:t>12/5/2024</a:t>
            </a:fld>
            <a:endParaRPr lang="en-US"/>
          </a:p>
        </p:txBody>
      </p:sp>
      <p:sp>
        <p:nvSpPr>
          <p:cNvPr id="4" name="Footer Placeholder 3">
            <a:extLst>
              <a:ext uri="{FF2B5EF4-FFF2-40B4-BE49-F238E27FC236}">
                <a16:creationId xmlns:a16="http://schemas.microsoft.com/office/drawing/2014/main" id="{6859D967-5C14-B392-DF3A-BA512B18802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BE2D53-232B-38D0-E990-381368739329}"/>
              </a:ext>
            </a:extLst>
          </p:cNvPr>
          <p:cNvSpPr>
            <a:spLocks noGrp="1"/>
          </p:cNvSpPr>
          <p:nvPr>
            <p:ph type="sldNum" sz="quarter" idx="12"/>
          </p:nvPr>
        </p:nvSpPr>
        <p:spPr/>
        <p:txBody>
          <a:bodyPr/>
          <a:lstStyle/>
          <a:p>
            <a:fld id="{140047F7-5C7A-4699-9117-E63E676AF3D1}" type="slidenum">
              <a:rPr lang="en-US" smtClean="0"/>
              <a:t>‹#›</a:t>
            </a:fld>
            <a:endParaRPr lang="en-US"/>
          </a:p>
        </p:txBody>
      </p:sp>
    </p:spTree>
    <p:extLst>
      <p:ext uri="{BB962C8B-B14F-4D97-AF65-F5344CB8AC3E}">
        <p14:creationId xmlns:p14="http://schemas.microsoft.com/office/powerpoint/2010/main" val="299871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896905-DC5D-7C18-5563-879205AB7851}"/>
              </a:ext>
            </a:extLst>
          </p:cNvPr>
          <p:cNvSpPr>
            <a:spLocks noGrp="1"/>
          </p:cNvSpPr>
          <p:nvPr>
            <p:ph type="dt" sz="half" idx="10"/>
          </p:nvPr>
        </p:nvSpPr>
        <p:spPr/>
        <p:txBody>
          <a:bodyPr/>
          <a:lstStyle/>
          <a:p>
            <a:fld id="{ECCA24C0-1019-4A61-865D-48AA6918C1D5}" type="datetimeFigureOut">
              <a:rPr lang="en-US" smtClean="0"/>
              <a:t>12/5/2024</a:t>
            </a:fld>
            <a:endParaRPr lang="en-US"/>
          </a:p>
        </p:txBody>
      </p:sp>
      <p:sp>
        <p:nvSpPr>
          <p:cNvPr id="3" name="Footer Placeholder 2">
            <a:extLst>
              <a:ext uri="{FF2B5EF4-FFF2-40B4-BE49-F238E27FC236}">
                <a16:creationId xmlns:a16="http://schemas.microsoft.com/office/drawing/2014/main" id="{D886A579-8255-F3F9-BF40-8983F77775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A170F8-1F95-7901-E70D-5129C56802F2}"/>
              </a:ext>
            </a:extLst>
          </p:cNvPr>
          <p:cNvSpPr>
            <a:spLocks noGrp="1"/>
          </p:cNvSpPr>
          <p:nvPr>
            <p:ph type="sldNum" sz="quarter" idx="12"/>
          </p:nvPr>
        </p:nvSpPr>
        <p:spPr/>
        <p:txBody>
          <a:bodyPr/>
          <a:lstStyle/>
          <a:p>
            <a:fld id="{140047F7-5C7A-4699-9117-E63E676AF3D1}" type="slidenum">
              <a:rPr lang="en-US" smtClean="0"/>
              <a:t>‹#›</a:t>
            </a:fld>
            <a:endParaRPr lang="en-US"/>
          </a:p>
        </p:txBody>
      </p:sp>
    </p:spTree>
    <p:extLst>
      <p:ext uri="{BB962C8B-B14F-4D97-AF65-F5344CB8AC3E}">
        <p14:creationId xmlns:p14="http://schemas.microsoft.com/office/powerpoint/2010/main" val="3429835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6FDB2-A641-1350-D30D-D680546CFD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900A6B3-51DD-B2BB-F893-23E405C0FE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0A8D97-D9DC-7D89-204D-F062C1D49B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95C1F7-E538-27A0-FACB-35D2C36F7289}"/>
              </a:ext>
            </a:extLst>
          </p:cNvPr>
          <p:cNvSpPr>
            <a:spLocks noGrp="1"/>
          </p:cNvSpPr>
          <p:nvPr>
            <p:ph type="dt" sz="half" idx="10"/>
          </p:nvPr>
        </p:nvSpPr>
        <p:spPr/>
        <p:txBody>
          <a:bodyPr/>
          <a:lstStyle/>
          <a:p>
            <a:fld id="{ECCA24C0-1019-4A61-865D-48AA6918C1D5}" type="datetimeFigureOut">
              <a:rPr lang="en-US" smtClean="0"/>
              <a:t>12/5/2024</a:t>
            </a:fld>
            <a:endParaRPr lang="en-US"/>
          </a:p>
        </p:txBody>
      </p:sp>
      <p:sp>
        <p:nvSpPr>
          <p:cNvPr id="6" name="Footer Placeholder 5">
            <a:extLst>
              <a:ext uri="{FF2B5EF4-FFF2-40B4-BE49-F238E27FC236}">
                <a16:creationId xmlns:a16="http://schemas.microsoft.com/office/drawing/2014/main" id="{BBCABAA4-5F55-9EF5-530D-F3E5125A6F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3FAF75-7335-3462-0CA3-69FA7456AA5F}"/>
              </a:ext>
            </a:extLst>
          </p:cNvPr>
          <p:cNvSpPr>
            <a:spLocks noGrp="1"/>
          </p:cNvSpPr>
          <p:nvPr>
            <p:ph type="sldNum" sz="quarter" idx="12"/>
          </p:nvPr>
        </p:nvSpPr>
        <p:spPr/>
        <p:txBody>
          <a:bodyPr/>
          <a:lstStyle/>
          <a:p>
            <a:fld id="{140047F7-5C7A-4699-9117-E63E676AF3D1}" type="slidenum">
              <a:rPr lang="en-US" smtClean="0"/>
              <a:t>‹#›</a:t>
            </a:fld>
            <a:endParaRPr lang="en-US"/>
          </a:p>
        </p:txBody>
      </p:sp>
    </p:spTree>
    <p:extLst>
      <p:ext uri="{BB962C8B-B14F-4D97-AF65-F5344CB8AC3E}">
        <p14:creationId xmlns:p14="http://schemas.microsoft.com/office/powerpoint/2010/main" val="258779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ACC6E-4DFF-EE29-0F64-7C352B5A22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1375E6-BD2F-F959-91C1-B85DB02CB4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084021-0407-FC3A-395E-8D8FAB0B60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03D172-BC30-40BD-77E7-76070CD91E6D}"/>
              </a:ext>
            </a:extLst>
          </p:cNvPr>
          <p:cNvSpPr>
            <a:spLocks noGrp="1"/>
          </p:cNvSpPr>
          <p:nvPr>
            <p:ph type="dt" sz="half" idx="10"/>
          </p:nvPr>
        </p:nvSpPr>
        <p:spPr/>
        <p:txBody>
          <a:bodyPr/>
          <a:lstStyle/>
          <a:p>
            <a:fld id="{ECCA24C0-1019-4A61-865D-48AA6918C1D5}" type="datetimeFigureOut">
              <a:rPr lang="en-US" smtClean="0"/>
              <a:t>12/5/2024</a:t>
            </a:fld>
            <a:endParaRPr lang="en-US"/>
          </a:p>
        </p:txBody>
      </p:sp>
      <p:sp>
        <p:nvSpPr>
          <p:cNvPr id="6" name="Footer Placeholder 5">
            <a:extLst>
              <a:ext uri="{FF2B5EF4-FFF2-40B4-BE49-F238E27FC236}">
                <a16:creationId xmlns:a16="http://schemas.microsoft.com/office/drawing/2014/main" id="{826B0145-ED95-DB90-59BC-6F3FCCE924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B27612-5DA1-7084-77DD-200B5C3C3CDB}"/>
              </a:ext>
            </a:extLst>
          </p:cNvPr>
          <p:cNvSpPr>
            <a:spLocks noGrp="1"/>
          </p:cNvSpPr>
          <p:nvPr>
            <p:ph type="sldNum" sz="quarter" idx="12"/>
          </p:nvPr>
        </p:nvSpPr>
        <p:spPr/>
        <p:txBody>
          <a:bodyPr/>
          <a:lstStyle/>
          <a:p>
            <a:fld id="{140047F7-5C7A-4699-9117-E63E676AF3D1}" type="slidenum">
              <a:rPr lang="en-US" smtClean="0"/>
              <a:t>‹#›</a:t>
            </a:fld>
            <a:endParaRPr lang="en-US"/>
          </a:p>
        </p:txBody>
      </p:sp>
    </p:spTree>
    <p:extLst>
      <p:ext uri="{BB962C8B-B14F-4D97-AF65-F5344CB8AC3E}">
        <p14:creationId xmlns:p14="http://schemas.microsoft.com/office/powerpoint/2010/main" val="1919360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9BE0F-39AD-CA80-752D-18953AF87E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7ADB66-2084-92D0-30EE-F9AB7C6FAE3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16D61D-BBE7-F606-21CA-A8DD068AD151}"/>
              </a:ext>
            </a:extLst>
          </p:cNvPr>
          <p:cNvSpPr>
            <a:spLocks noGrp="1"/>
          </p:cNvSpPr>
          <p:nvPr>
            <p:ph type="dt" sz="half" idx="10"/>
          </p:nvPr>
        </p:nvSpPr>
        <p:spPr/>
        <p:txBody>
          <a:bodyPr/>
          <a:lstStyle/>
          <a:p>
            <a:fld id="{ECCA24C0-1019-4A61-865D-48AA6918C1D5}" type="datetimeFigureOut">
              <a:rPr lang="en-US" smtClean="0"/>
              <a:t>12/5/2024</a:t>
            </a:fld>
            <a:endParaRPr lang="en-US"/>
          </a:p>
        </p:txBody>
      </p:sp>
      <p:sp>
        <p:nvSpPr>
          <p:cNvPr id="5" name="Footer Placeholder 4">
            <a:extLst>
              <a:ext uri="{FF2B5EF4-FFF2-40B4-BE49-F238E27FC236}">
                <a16:creationId xmlns:a16="http://schemas.microsoft.com/office/drawing/2014/main" id="{BBC176C7-88E1-8719-F5AB-83DD53BE40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0192D8-7EEE-573D-7AD2-5F3B9C328B0C}"/>
              </a:ext>
            </a:extLst>
          </p:cNvPr>
          <p:cNvSpPr>
            <a:spLocks noGrp="1"/>
          </p:cNvSpPr>
          <p:nvPr>
            <p:ph type="sldNum" sz="quarter" idx="12"/>
          </p:nvPr>
        </p:nvSpPr>
        <p:spPr/>
        <p:txBody>
          <a:bodyPr/>
          <a:lstStyle/>
          <a:p>
            <a:fld id="{140047F7-5C7A-4699-9117-E63E676AF3D1}" type="slidenum">
              <a:rPr lang="en-US" smtClean="0"/>
              <a:t>‹#›</a:t>
            </a:fld>
            <a:endParaRPr lang="en-US"/>
          </a:p>
        </p:txBody>
      </p:sp>
    </p:spTree>
    <p:extLst>
      <p:ext uri="{BB962C8B-B14F-4D97-AF65-F5344CB8AC3E}">
        <p14:creationId xmlns:p14="http://schemas.microsoft.com/office/powerpoint/2010/main" val="3161686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27ACF4-FDF9-844F-53DD-8CBD715F119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0E649D-80F2-6715-D3D2-309C012C62D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3FB358-28B3-18DA-0B45-DF44673E8FBD}"/>
              </a:ext>
            </a:extLst>
          </p:cNvPr>
          <p:cNvSpPr>
            <a:spLocks noGrp="1"/>
          </p:cNvSpPr>
          <p:nvPr>
            <p:ph type="dt" sz="half" idx="10"/>
          </p:nvPr>
        </p:nvSpPr>
        <p:spPr/>
        <p:txBody>
          <a:bodyPr/>
          <a:lstStyle/>
          <a:p>
            <a:fld id="{ECCA24C0-1019-4A61-865D-48AA6918C1D5}" type="datetimeFigureOut">
              <a:rPr lang="en-US" smtClean="0"/>
              <a:t>12/5/2024</a:t>
            </a:fld>
            <a:endParaRPr lang="en-US"/>
          </a:p>
        </p:txBody>
      </p:sp>
      <p:sp>
        <p:nvSpPr>
          <p:cNvPr id="5" name="Footer Placeholder 4">
            <a:extLst>
              <a:ext uri="{FF2B5EF4-FFF2-40B4-BE49-F238E27FC236}">
                <a16:creationId xmlns:a16="http://schemas.microsoft.com/office/drawing/2014/main" id="{DB52A19D-E9FD-39F1-87F3-1469BDB7ED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06E9C8-0504-537F-F58F-152FC193B45F}"/>
              </a:ext>
            </a:extLst>
          </p:cNvPr>
          <p:cNvSpPr>
            <a:spLocks noGrp="1"/>
          </p:cNvSpPr>
          <p:nvPr>
            <p:ph type="sldNum" sz="quarter" idx="12"/>
          </p:nvPr>
        </p:nvSpPr>
        <p:spPr/>
        <p:txBody>
          <a:bodyPr/>
          <a:lstStyle/>
          <a:p>
            <a:fld id="{140047F7-5C7A-4699-9117-E63E676AF3D1}" type="slidenum">
              <a:rPr lang="en-US" smtClean="0"/>
              <a:t>‹#›</a:t>
            </a:fld>
            <a:endParaRPr lang="en-US"/>
          </a:p>
        </p:txBody>
      </p:sp>
    </p:spTree>
    <p:extLst>
      <p:ext uri="{BB962C8B-B14F-4D97-AF65-F5344CB8AC3E}">
        <p14:creationId xmlns:p14="http://schemas.microsoft.com/office/powerpoint/2010/main" val="2801658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C51BF77-FEE4-4F72-B7FF-E572C522A2EE}"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9FBCE-2CC1-49A2-8E0E-B0EB44726F14}" type="slidenum">
              <a:rPr lang="en-US" smtClean="0"/>
              <a:t>‹#›</a:t>
            </a:fld>
            <a:endParaRPr lang="en-US"/>
          </a:p>
        </p:txBody>
      </p:sp>
    </p:spTree>
    <p:extLst>
      <p:ext uri="{BB962C8B-B14F-4D97-AF65-F5344CB8AC3E}">
        <p14:creationId xmlns:p14="http://schemas.microsoft.com/office/powerpoint/2010/main" val="24949318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51BF77-FEE4-4F72-B7FF-E572C522A2EE}"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9FBCE-2CC1-49A2-8E0E-B0EB44726F14}" type="slidenum">
              <a:rPr lang="en-US" smtClean="0"/>
              <a:t>‹#›</a:t>
            </a:fld>
            <a:endParaRPr lang="en-US"/>
          </a:p>
        </p:txBody>
      </p:sp>
    </p:spTree>
    <p:extLst>
      <p:ext uri="{BB962C8B-B14F-4D97-AF65-F5344CB8AC3E}">
        <p14:creationId xmlns:p14="http://schemas.microsoft.com/office/powerpoint/2010/main" val="583537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51BF77-FEE4-4F72-B7FF-E572C522A2EE}"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9FBCE-2CC1-49A2-8E0E-B0EB44726F14}" type="slidenum">
              <a:rPr lang="en-US" smtClean="0"/>
              <a:t>‹#›</a:t>
            </a:fld>
            <a:endParaRPr lang="en-US"/>
          </a:p>
        </p:txBody>
      </p:sp>
    </p:spTree>
    <p:extLst>
      <p:ext uri="{BB962C8B-B14F-4D97-AF65-F5344CB8AC3E}">
        <p14:creationId xmlns:p14="http://schemas.microsoft.com/office/powerpoint/2010/main" val="22826428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C51BF77-FEE4-4F72-B7FF-E572C522A2EE}"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69FBCE-2CC1-49A2-8E0E-B0EB44726F14}" type="slidenum">
              <a:rPr lang="en-US" smtClean="0"/>
              <a:t>‹#›</a:t>
            </a:fld>
            <a:endParaRPr lang="en-US"/>
          </a:p>
        </p:txBody>
      </p:sp>
    </p:spTree>
    <p:extLst>
      <p:ext uri="{BB962C8B-B14F-4D97-AF65-F5344CB8AC3E}">
        <p14:creationId xmlns:p14="http://schemas.microsoft.com/office/powerpoint/2010/main" val="15697047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C51BF77-FEE4-4F72-B7FF-E572C522A2EE}" type="datetimeFigureOut">
              <a:rPr lang="en-US" smtClean="0"/>
              <a:t>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69FBCE-2CC1-49A2-8E0E-B0EB44726F14}" type="slidenum">
              <a:rPr lang="en-US" smtClean="0"/>
              <a:t>‹#›</a:t>
            </a:fld>
            <a:endParaRPr lang="en-US"/>
          </a:p>
        </p:txBody>
      </p:sp>
    </p:spTree>
    <p:extLst>
      <p:ext uri="{BB962C8B-B14F-4D97-AF65-F5344CB8AC3E}">
        <p14:creationId xmlns:p14="http://schemas.microsoft.com/office/powerpoint/2010/main" val="33053903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9C51BF77-FEE4-4F72-B7FF-E572C522A2EE}" type="datetimeFigureOut">
              <a:rPr lang="en-US" smtClean="0"/>
              <a:t>12/5/2024</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9C69FBCE-2CC1-49A2-8E0E-B0EB44726F14}" type="slidenum">
              <a:rPr lang="en-US" smtClean="0"/>
              <a:t>‹#›</a:t>
            </a:fld>
            <a:endParaRPr lang="en-US"/>
          </a:p>
        </p:txBody>
      </p:sp>
    </p:spTree>
    <p:extLst>
      <p:ext uri="{BB962C8B-B14F-4D97-AF65-F5344CB8AC3E}">
        <p14:creationId xmlns:p14="http://schemas.microsoft.com/office/powerpoint/2010/main" val="22109822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C51BF77-FEE4-4F72-B7FF-E572C522A2EE}" type="datetimeFigureOut">
              <a:rPr lang="en-US" smtClean="0"/>
              <a:t>12/5/2024</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9C69FBCE-2CC1-49A2-8E0E-B0EB44726F14}" type="slidenum">
              <a:rPr lang="en-US" smtClean="0"/>
              <a:t>‹#›</a:t>
            </a:fld>
            <a:endParaRPr lang="en-US"/>
          </a:p>
        </p:txBody>
      </p:sp>
    </p:spTree>
    <p:extLst>
      <p:ext uri="{BB962C8B-B14F-4D97-AF65-F5344CB8AC3E}">
        <p14:creationId xmlns:p14="http://schemas.microsoft.com/office/powerpoint/2010/main" val="26166723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9C51BF77-FEE4-4F72-B7FF-E572C522A2EE}" type="datetimeFigureOut">
              <a:rPr lang="en-US" smtClean="0"/>
              <a:t>12/5/2024</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9C69FBCE-2CC1-49A2-8E0E-B0EB44726F14}" type="slidenum">
              <a:rPr lang="en-US" smtClean="0"/>
              <a:t>‹#›</a:t>
            </a:fld>
            <a:endParaRPr lang="en-US"/>
          </a:p>
        </p:txBody>
      </p:sp>
    </p:spTree>
    <p:extLst>
      <p:ext uri="{BB962C8B-B14F-4D97-AF65-F5344CB8AC3E}">
        <p14:creationId xmlns:p14="http://schemas.microsoft.com/office/powerpoint/2010/main" val="15606273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51BF77-FEE4-4F72-B7FF-E572C522A2EE}"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69FBCE-2CC1-49A2-8E0E-B0EB44726F14}" type="slidenum">
              <a:rPr lang="en-US" smtClean="0"/>
              <a:t>‹#›</a:t>
            </a:fld>
            <a:endParaRPr lang="en-US"/>
          </a:p>
        </p:txBody>
      </p:sp>
    </p:spTree>
    <p:extLst>
      <p:ext uri="{BB962C8B-B14F-4D97-AF65-F5344CB8AC3E}">
        <p14:creationId xmlns:p14="http://schemas.microsoft.com/office/powerpoint/2010/main" val="1066052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51BF77-FEE4-4F72-B7FF-E572C522A2EE}" type="datetimeFigureOut">
              <a:rPr lang="en-US" smtClean="0"/>
              <a:t>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69FBCE-2CC1-49A2-8E0E-B0EB44726F14}" type="slidenum">
              <a:rPr lang="en-US" smtClean="0"/>
              <a:t>‹#›</a:t>
            </a:fld>
            <a:endParaRPr lang="en-US"/>
          </a:p>
        </p:txBody>
      </p:sp>
    </p:spTree>
    <p:extLst>
      <p:ext uri="{BB962C8B-B14F-4D97-AF65-F5344CB8AC3E}">
        <p14:creationId xmlns:p14="http://schemas.microsoft.com/office/powerpoint/2010/main" val="2904759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C51BF77-FEE4-4F72-B7FF-E572C522A2EE}"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9FBCE-2CC1-49A2-8E0E-B0EB44726F14}" type="slidenum">
              <a:rPr lang="en-US" smtClean="0"/>
              <a:t>‹#›</a:t>
            </a:fld>
            <a:endParaRPr lang="en-US"/>
          </a:p>
        </p:txBody>
      </p:sp>
    </p:spTree>
    <p:extLst>
      <p:ext uri="{BB962C8B-B14F-4D97-AF65-F5344CB8AC3E}">
        <p14:creationId xmlns:p14="http://schemas.microsoft.com/office/powerpoint/2010/main" val="35760054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C51BF77-FEE4-4F72-B7FF-E572C522A2EE}"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9FBCE-2CC1-49A2-8E0E-B0EB44726F14}" type="slidenum">
              <a:rPr lang="en-US" smtClean="0"/>
              <a:t>‹#›</a:t>
            </a:fld>
            <a:endParaRPr lang="en-US"/>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2367366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51BF77-FEE4-4F72-B7FF-E572C522A2EE}"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9FBCE-2CC1-49A2-8E0E-B0EB44726F14}" type="slidenum">
              <a:rPr lang="en-US" smtClean="0"/>
              <a:t>‹#›</a:t>
            </a:fld>
            <a:endParaRPr lang="en-US"/>
          </a:p>
        </p:txBody>
      </p:sp>
    </p:spTree>
    <p:extLst>
      <p:ext uri="{BB962C8B-B14F-4D97-AF65-F5344CB8AC3E}">
        <p14:creationId xmlns:p14="http://schemas.microsoft.com/office/powerpoint/2010/main" val="12110183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C51BF77-FEE4-4F72-B7FF-E572C522A2EE}" type="datetimeFigureOut">
              <a:rPr lang="en-US" smtClean="0"/>
              <a:t>12/5/2024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9FBCE-2CC1-49A2-8E0E-B0EB44726F14}" type="slidenum">
              <a:rPr lang="en-US" smtClean="0"/>
              <a:t>‹#›</a:t>
            </a:fld>
            <a:endParaRPr lang="en-US"/>
          </a:p>
        </p:txBody>
      </p:sp>
    </p:spTree>
    <p:extLst>
      <p:ext uri="{BB962C8B-B14F-4D97-AF65-F5344CB8AC3E}">
        <p14:creationId xmlns:p14="http://schemas.microsoft.com/office/powerpoint/2010/main" val="15529086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C51BF77-FEE4-4F72-B7FF-E572C522A2EE}" type="datetimeFigureOut">
              <a:rPr lang="en-US" smtClean="0"/>
              <a:t>12/5/2024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9FBCE-2CC1-49A2-8E0E-B0EB44726F14}" type="slidenum">
              <a:rPr lang="en-US" smtClean="0"/>
              <a:t>‹#›</a:t>
            </a:fld>
            <a:endParaRPr lang="en-US"/>
          </a:p>
        </p:txBody>
      </p:sp>
    </p:spTree>
    <p:extLst>
      <p:ext uri="{BB962C8B-B14F-4D97-AF65-F5344CB8AC3E}">
        <p14:creationId xmlns:p14="http://schemas.microsoft.com/office/powerpoint/2010/main" val="8924862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51BF77-FEE4-4F72-B7FF-E572C522A2EE}"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9FBCE-2CC1-49A2-8E0E-B0EB44726F14}" type="slidenum">
              <a:rPr lang="en-US" smtClean="0"/>
              <a:t>‹#›</a:t>
            </a:fld>
            <a:endParaRPr lang="en-US"/>
          </a:p>
        </p:txBody>
      </p:sp>
    </p:spTree>
    <p:extLst>
      <p:ext uri="{BB962C8B-B14F-4D97-AF65-F5344CB8AC3E}">
        <p14:creationId xmlns:p14="http://schemas.microsoft.com/office/powerpoint/2010/main" val="19051752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51BF77-FEE4-4F72-B7FF-E572C522A2EE}" type="datetimeFigureOut">
              <a:rPr lang="en-US" smtClean="0"/>
              <a:t>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69FBCE-2CC1-49A2-8E0E-B0EB44726F14}" type="slidenum">
              <a:rPr lang="en-US" smtClean="0"/>
              <a:t>‹#›</a:t>
            </a:fld>
            <a:endParaRPr lang="en-US"/>
          </a:p>
        </p:txBody>
      </p:sp>
    </p:spTree>
    <p:extLst>
      <p:ext uri="{BB962C8B-B14F-4D97-AF65-F5344CB8AC3E}">
        <p14:creationId xmlns:p14="http://schemas.microsoft.com/office/powerpoint/2010/main" val="493850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image" Target="../media/image4.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2.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44AAE8-90A4-E4B7-6F90-E3650C4C3C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49E323-6242-F502-A70C-A13DF357E7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52FDEC-80AF-1F9F-6978-A205426CDC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CA24C0-1019-4A61-865D-48AA6918C1D5}" type="datetimeFigureOut">
              <a:rPr lang="en-US" smtClean="0"/>
              <a:t>12/5/2024</a:t>
            </a:fld>
            <a:endParaRPr lang="en-US"/>
          </a:p>
        </p:txBody>
      </p:sp>
      <p:sp>
        <p:nvSpPr>
          <p:cNvPr id="5" name="Footer Placeholder 4">
            <a:extLst>
              <a:ext uri="{FF2B5EF4-FFF2-40B4-BE49-F238E27FC236}">
                <a16:creationId xmlns:a16="http://schemas.microsoft.com/office/drawing/2014/main" id="{4663E31A-C05F-B65B-A0F7-874B44741D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DE38A19-384D-DF5D-13D1-E7323AC85E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0047F7-5C7A-4699-9117-E63E676AF3D1}" type="slidenum">
              <a:rPr lang="en-US" smtClean="0"/>
              <a:t>‹#›</a:t>
            </a:fld>
            <a:endParaRPr lang="en-US"/>
          </a:p>
        </p:txBody>
      </p:sp>
    </p:spTree>
    <p:extLst>
      <p:ext uri="{BB962C8B-B14F-4D97-AF65-F5344CB8AC3E}">
        <p14:creationId xmlns:p14="http://schemas.microsoft.com/office/powerpoint/2010/main" val="2729507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C51BF77-FEE4-4F72-B7FF-E572C522A2EE}" type="datetimeFigureOut">
              <a:rPr lang="en-US" smtClean="0"/>
              <a:t>12/5/2024</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9C69FBCE-2CC1-49A2-8E0E-B0EB44726F14}" type="slidenum">
              <a:rPr lang="en-US" smtClean="0"/>
              <a:t>‹#›</a:t>
            </a:fld>
            <a:endParaRPr lang="en-US"/>
          </a:p>
        </p:txBody>
      </p:sp>
    </p:spTree>
    <p:extLst>
      <p:ext uri="{BB962C8B-B14F-4D97-AF65-F5344CB8AC3E}">
        <p14:creationId xmlns:p14="http://schemas.microsoft.com/office/powerpoint/2010/main" val="77166663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40.gif"/><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9.png"/><Relationship Id="rId1" Type="http://schemas.openxmlformats.org/officeDocument/2006/relationships/slideLayout" Target="../slideLayouts/slideLayout1.xml"/><Relationship Id="rId5" Type="http://schemas.openxmlformats.org/officeDocument/2006/relationships/image" Target="../media/image54.png"/><Relationship Id="rId4" Type="http://schemas.openxmlformats.org/officeDocument/2006/relationships/image" Target="../media/image53.png"/></Relationships>
</file>

<file path=ppt/slides/_rels/slide3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6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61.xml.rels><?xml version="1.0" encoding="UTF-8" standalone="yes"?>
<Relationships xmlns="http://schemas.openxmlformats.org/package/2006/relationships"><Relationship Id="rId2" Type="http://schemas.openxmlformats.org/officeDocument/2006/relationships/image" Target="../media/image80.gi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6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80A6A-F761-A895-7C30-8C7090FD3DFC}"/>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9EF52764-2512-5D02-4882-BE46AA9C077C}"/>
              </a:ext>
            </a:extLst>
          </p:cNvPr>
          <p:cNvSpPr>
            <a:spLocks noGrp="1"/>
          </p:cNvSpPr>
          <p:nvPr>
            <p:ph type="subTitle" idx="1"/>
          </p:nvPr>
        </p:nvSpPr>
        <p:spPr/>
        <p:txBody>
          <a:bodyPr/>
          <a:lstStyle/>
          <a:p>
            <a:endParaRPr lang="en-US"/>
          </a:p>
        </p:txBody>
      </p:sp>
      <p:pic>
        <p:nvPicPr>
          <p:cNvPr id="1030" name="Picture 6">
            <a:extLst>
              <a:ext uri="{FF2B5EF4-FFF2-40B4-BE49-F238E27FC236}">
                <a16:creationId xmlns:a16="http://schemas.microsoft.com/office/drawing/2014/main" id="{4724B83D-1EFD-F5CB-7B5C-D98D7F4691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263"/>
            <a:ext cx="12192000" cy="6719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2815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80A6A-F761-A895-7C30-8C7090FD3DFC}"/>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9EF52764-2512-5D02-4882-BE46AA9C077C}"/>
              </a:ext>
            </a:extLst>
          </p:cNvPr>
          <p:cNvSpPr>
            <a:spLocks noGrp="1"/>
          </p:cNvSpPr>
          <p:nvPr>
            <p:ph type="subTitle" idx="1"/>
          </p:nvPr>
        </p:nvSpPr>
        <p:spPr/>
        <p:txBody>
          <a:bodyPr/>
          <a:lstStyle/>
          <a:p>
            <a:endParaRPr lang="en-US"/>
          </a:p>
        </p:txBody>
      </p:sp>
      <p:pic>
        <p:nvPicPr>
          <p:cNvPr id="2052" name="Picture 4" descr="Man speaking to three justices ">
            <a:extLst>
              <a:ext uri="{FF2B5EF4-FFF2-40B4-BE49-F238E27FC236}">
                <a16:creationId xmlns:a16="http://schemas.microsoft.com/office/drawing/2014/main" id="{1F7674B5-0229-1A3E-0527-2A840C9FA6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5057" y="1600200"/>
            <a:ext cx="5946643" cy="334994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Woman speaking to all nine justices in front of a crowd of listeners and journalists">
            <a:extLst>
              <a:ext uri="{FF2B5EF4-FFF2-40B4-BE49-F238E27FC236}">
                <a16:creationId xmlns:a16="http://schemas.microsoft.com/office/drawing/2014/main" id="{DA173FA3-8250-08CF-8CC4-CC58EFBFA9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300" y="185945"/>
            <a:ext cx="5435699" cy="341609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3C41114-F3A5-CC35-2D37-AB3C549BFF6F}"/>
              </a:ext>
            </a:extLst>
          </p:cNvPr>
          <p:cNvPicPr>
            <a:picLocks noChangeAspect="1"/>
          </p:cNvPicPr>
          <p:nvPr/>
        </p:nvPicPr>
        <p:blipFill>
          <a:blip r:embed="rId4"/>
          <a:stretch>
            <a:fillRect/>
          </a:stretch>
        </p:blipFill>
        <p:spPr>
          <a:xfrm>
            <a:off x="486047" y="5349875"/>
            <a:ext cx="10933611" cy="652307"/>
          </a:xfrm>
          <a:prstGeom prst="rect">
            <a:avLst/>
          </a:prstGeom>
        </p:spPr>
      </p:pic>
    </p:spTree>
    <p:extLst>
      <p:ext uri="{BB962C8B-B14F-4D97-AF65-F5344CB8AC3E}">
        <p14:creationId xmlns:p14="http://schemas.microsoft.com/office/powerpoint/2010/main" val="2524881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A person holding an object&#10;&#10;Description automatically generated">
            <a:extLst>
              <a:ext uri="{FF2B5EF4-FFF2-40B4-BE49-F238E27FC236}">
                <a16:creationId xmlns:a16="http://schemas.microsoft.com/office/drawing/2014/main" id="{09A9DE16-CA27-2A57-3151-1C80E8092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5033" y="269421"/>
            <a:ext cx="4267712" cy="6098721"/>
          </a:xfrm>
          <a:prstGeom prst="rect">
            <a:avLst/>
          </a:prstGeom>
        </p:spPr>
      </p:pic>
    </p:spTree>
    <p:extLst>
      <p:ext uri="{BB962C8B-B14F-4D97-AF65-F5344CB8AC3E}">
        <p14:creationId xmlns:p14="http://schemas.microsoft.com/office/powerpoint/2010/main" val="3687647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EF52764-2512-5D02-4882-BE46AA9C077C}"/>
              </a:ext>
            </a:extLst>
          </p:cNvPr>
          <p:cNvSpPr>
            <a:spLocks noGrp="1"/>
          </p:cNvSpPr>
          <p:nvPr>
            <p:ph type="subTitle" idx="1"/>
          </p:nvPr>
        </p:nvSpPr>
        <p:spPr>
          <a:xfrm>
            <a:off x="788691" y="1451492"/>
            <a:ext cx="10373951" cy="4312381"/>
          </a:xfrm>
        </p:spPr>
        <p:txBody>
          <a:bodyPr>
            <a:normAutofit/>
          </a:bodyPr>
          <a:lstStyle/>
          <a:p>
            <a:pPr marL="342900" indent="-342900" algn="l">
              <a:buFont typeface="Arial" panose="020B0604020202020204" pitchFamily="34" charset="0"/>
              <a:buChar char="•"/>
            </a:pPr>
            <a:r>
              <a:rPr lang="en-US" sz="6000" i="1" dirty="0">
                <a:solidFill>
                  <a:schemeClr val="bg2"/>
                </a:solidFill>
              </a:rPr>
              <a:t>Heller</a:t>
            </a:r>
            <a:r>
              <a:rPr lang="en-US" sz="6000" dirty="0">
                <a:solidFill>
                  <a:schemeClr val="bg2"/>
                </a:solidFill>
              </a:rPr>
              <a:t>’s House Rule</a:t>
            </a:r>
            <a:endParaRPr lang="en-US" sz="6000" i="1" dirty="0">
              <a:solidFill>
                <a:schemeClr val="bg2"/>
              </a:solidFill>
            </a:endParaRPr>
          </a:p>
          <a:p>
            <a:pPr marL="342900" indent="-342900" algn="l">
              <a:buFont typeface="Arial" panose="020B0604020202020204" pitchFamily="34" charset="0"/>
              <a:buChar char="•"/>
            </a:pPr>
            <a:r>
              <a:rPr lang="en-US" sz="6000" i="1" dirty="0" err="1">
                <a:solidFill>
                  <a:schemeClr val="bg2"/>
                </a:solidFill>
              </a:rPr>
              <a:t>Bruen</a:t>
            </a:r>
            <a:r>
              <a:rPr lang="en-US" sz="6000" dirty="0" err="1">
                <a:solidFill>
                  <a:schemeClr val="bg2"/>
                </a:solidFill>
              </a:rPr>
              <a:t>’s</a:t>
            </a:r>
            <a:r>
              <a:rPr lang="en-US" sz="6000" dirty="0">
                <a:solidFill>
                  <a:schemeClr val="bg2"/>
                </a:solidFill>
              </a:rPr>
              <a:t> Breakthrough</a:t>
            </a:r>
            <a:endParaRPr lang="en-US" sz="6000" i="1" dirty="0">
              <a:solidFill>
                <a:schemeClr val="bg2"/>
              </a:solidFill>
            </a:endParaRPr>
          </a:p>
          <a:p>
            <a:pPr marL="342900" indent="-342900" algn="l">
              <a:buFont typeface="Arial" panose="020B0604020202020204" pitchFamily="34" charset="0"/>
              <a:buChar char="•"/>
            </a:pPr>
            <a:r>
              <a:rPr lang="en-US" sz="6000" i="1" dirty="0">
                <a:solidFill>
                  <a:schemeClr val="bg2"/>
                </a:solidFill>
              </a:rPr>
              <a:t>Rahimi’s</a:t>
            </a:r>
            <a:r>
              <a:rPr lang="en-US" sz="6000" dirty="0">
                <a:solidFill>
                  <a:schemeClr val="bg2"/>
                </a:solidFill>
              </a:rPr>
              <a:t> Retreat</a:t>
            </a:r>
          </a:p>
          <a:p>
            <a:pPr marL="342900" indent="-342900" algn="l">
              <a:buFont typeface="Arial" panose="020B0604020202020204" pitchFamily="34" charset="0"/>
              <a:buChar char="•"/>
            </a:pPr>
            <a:r>
              <a:rPr lang="en-US" sz="6000" dirty="0">
                <a:solidFill>
                  <a:schemeClr val="bg2"/>
                </a:solidFill>
              </a:rPr>
              <a:t>__________’s _________</a:t>
            </a:r>
          </a:p>
          <a:p>
            <a:pPr marL="342900" indent="-342900" algn="l">
              <a:buFont typeface="Arial" panose="020B0604020202020204" pitchFamily="34" charset="0"/>
              <a:buChar char="•"/>
            </a:pPr>
            <a:endParaRPr lang="en-US" dirty="0">
              <a:solidFill>
                <a:schemeClr val="bg2"/>
              </a:solidFill>
            </a:endParaRPr>
          </a:p>
        </p:txBody>
      </p:sp>
    </p:spTree>
    <p:extLst>
      <p:ext uri="{BB962C8B-B14F-4D97-AF65-F5344CB8AC3E}">
        <p14:creationId xmlns:p14="http://schemas.microsoft.com/office/powerpoint/2010/main" val="3177480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8BC5345-E22E-CEFC-F9F3-062256CEAF44}"/>
              </a:ext>
            </a:extLst>
          </p:cNvPr>
          <p:cNvSpPr txBox="1">
            <a:spLocks/>
          </p:cNvSpPr>
          <p:nvPr/>
        </p:nvSpPr>
        <p:spPr>
          <a:xfrm>
            <a:off x="0" y="1859281"/>
            <a:ext cx="1180338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dirty="0">
              <a:solidFill>
                <a:schemeClr val="bg2"/>
              </a:solidFill>
              <a:latin typeface="+mn-lt"/>
            </a:endParaRPr>
          </a:p>
        </p:txBody>
      </p:sp>
      <p:sp>
        <p:nvSpPr>
          <p:cNvPr id="6" name="Title 5">
            <a:extLst>
              <a:ext uri="{FF2B5EF4-FFF2-40B4-BE49-F238E27FC236}">
                <a16:creationId xmlns:a16="http://schemas.microsoft.com/office/drawing/2014/main" id="{5CEBC065-084F-1DDA-579E-9989250F45DA}"/>
              </a:ext>
            </a:extLst>
          </p:cNvPr>
          <p:cNvSpPr>
            <a:spLocks noGrp="1"/>
          </p:cNvSpPr>
          <p:nvPr>
            <p:ph type="ctrTitle"/>
          </p:nvPr>
        </p:nvSpPr>
        <p:spPr/>
        <p:txBody>
          <a:bodyPr/>
          <a:lstStyle/>
          <a:p>
            <a:endParaRPr lang="en-US"/>
          </a:p>
        </p:txBody>
      </p:sp>
      <p:pic>
        <p:nvPicPr>
          <p:cNvPr id="8" name="Picture 7">
            <a:extLst>
              <a:ext uri="{FF2B5EF4-FFF2-40B4-BE49-F238E27FC236}">
                <a16:creationId xmlns:a16="http://schemas.microsoft.com/office/drawing/2014/main" id="{1C40DA54-7758-5D61-F0D5-96DE2F775593}"/>
              </a:ext>
            </a:extLst>
          </p:cNvPr>
          <p:cNvPicPr>
            <a:picLocks noChangeAspect="1"/>
          </p:cNvPicPr>
          <p:nvPr/>
        </p:nvPicPr>
        <p:blipFill>
          <a:blip r:embed="rId2"/>
          <a:stretch>
            <a:fillRect/>
          </a:stretch>
        </p:blipFill>
        <p:spPr>
          <a:xfrm>
            <a:off x="1771087" y="154650"/>
            <a:ext cx="8362760" cy="2529972"/>
          </a:xfrm>
          <a:prstGeom prst="rect">
            <a:avLst/>
          </a:prstGeom>
        </p:spPr>
      </p:pic>
      <p:pic>
        <p:nvPicPr>
          <p:cNvPr id="12" name="Picture 11">
            <a:extLst>
              <a:ext uri="{FF2B5EF4-FFF2-40B4-BE49-F238E27FC236}">
                <a16:creationId xmlns:a16="http://schemas.microsoft.com/office/drawing/2014/main" id="{4B1F13D3-A438-F127-47EE-D1CE07B87CC1}"/>
              </a:ext>
            </a:extLst>
          </p:cNvPr>
          <p:cNvPicPr>
            <a:picLocks noChangeAspect="1"/>
          </p:cNvPicPr>
          <p:nvPr/>
        </p:nvPicPr>
        <p:blipFill>
          <a:blip r:embed="rId3"/>
          <a:stretch>
            <a:fillRect/>
          </a:stretch>
        </p:blipFill>
        <p:spPr>
          <a:xfrm>
            <a:off x="580362" y="3196853"/>
            <a:ext cx="4753638" cy="3057952"/>
          </a:xfrm>
          <a:prstGeom prst="rect">
            <a:avLst/>
          </a:prstGeom>
        </p:spPr>
      </p:pic>
      <p:pic>
        <p:nvPicPr>
          <p:cNvPr id="14" name="Picture 13">
            <a:extLst>
              <a:ext uri="{FF2B5EF4-FFF2-40B4-BE49-F238E27FC236}">
                <a16:creationId xmlns:a16="http://schemas.microsoft.com/office/drawing/2014/main" id="{1634990E-7FD4-68BD-8DB4-D7DB2520ED61}"/>
              </a:ext>
            </a:extLst>
          </p:cNvPr>
          <p:cNvPicPr>
            <a:picLocks noChangeAspect="1"/>
          </p:cNvPicPr>
          <p:nvPr/>
        </p:nvPicPr>
        <p:blipFill>
          <a:blip r:embed="rId4"/>
          <a:stretch>
            <a:fillRect/>
          </a:stretch>
        </p:blipFill>
        <p:spPr>
          <a:xfrm>
            <a:off x="6096000" y="3196853"/>
            <a:ext cx="4982270" cy="3210373"/>
          </a:xfrm>
          <a:prstGeom prst="rect">
            <a:avLst/>
          </a:prstGeom>
        </p:spPr>
      </p:pic>
    </p:spTree>
    <p:extLst>
      <p:ext uri="{BB962C8B-B14F-4D97-AF65-F5344CB8AC3E}">
        <p14:creationId xmlns:p14="http://schemas.microsoft.com/office/powerpoint/2010/main" val="1152052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8BC5345-E22E-CEFC-F9F3-062256CEAF44}"/>
              </a:ext>
            </a:extLst>
          </p:cNvPr>
          <p:cNvSpPr txBox="1">
            <a:spLocks/>
          </p:cNvSpPr>
          <p:nvPr/>
        </p:nvSpPr>
        <p:spPr>
          <a:xfrm>
            <a:off x="0" y="1859281"/>
            <a:ext cx="1180338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dirty="0">
              <a:solidFill>
                <a:schemeClr val="bg2"/>
              </a:solidFill>
              <a:latin typeface="+mn-lt"/>
            </a:endParaRPr>
          </a:p>
        </p:txBody>
      </p:sp>
      <p:sp>
        <p:nvSpPr>
          <p:cNvPr id="6" name="Title 5">
            <a:extLst>
              <a:ext uri="{FF2B5EF4-FFF2-40B4-BE49-F238E27FC236}">
                <a16:creationId xmlns:a16="http://schemas.microsoft.com/office/drawing/2014/main" id="{5CEBC065-084F-1DDA-579E-9989250F45DA}"/>
              </a:ext>
            </a:extLst>
          </p:cNvPr>
          <p:cNvSpPr>
            <a:spLocks noGrp="1"/>
          </p:cNvSpPr>
          <p:nvPr>
            <p:ph type="ctrTitle"/>
          </p:nvPr>
        </p:nvSpPr>
        <p:spPr/>
        <p:txBody>
          <a:bodyPr/>
          <a:lstStyle/>
          <a:p>
            <a:endParaRPr lang="en-US" dirty="0"/>
          </a:p>
        </p:txBody>
      </p:sp>
      <p:pic>
        <p:nvPicPr>
          <p:cNvPr id="3" name="Picture 2">
            <a:extLst>
              <a:ext uri="{FF2B5EF4-FFF2-40B4-BE49-F238E27FC236}">
                <a16:creationId xmlns:a16="http://schemas.microsoft.com/office/drawing/2014/main" id="{B2D559ED-0381-D2F4-B65B-E4BAECAC6CC9}"/>
              </a:ext>
            </a:extLst>
          </p:cNvPr>
          <p:cNvPicPr>
            <a:picLocks noChangeAspect="1"/>
          </p:cNvPicPr>
          <p:nvPr/>
        </p:nvPicPr>
        <p:blipFill>
          <a:blip r:embed="rId2"/>
          <a:stretch>
            <a:fillRect/>
          </a:stretch>
        </p:blipFill>
        <p:spPr>
          <a:xfrm>
            <a:off x="150419" y="351995"/>
            <a:ext cx="3386741" cy="4281477"/>
          </a:xfrm>
          <a:prstGeom prst="rect">
            <a:avLst/>
          </a:prstGeom>
        </p:spPr>
      </p:pic>
      <p:pic>
        <p:nvPicPr>
          <p:cNvPr id="7" name="Picture 6">
            <a:extLst>
              <a:ext uri="{FF2B5EF4-FFF2-40B4-BE49-F238E27FC236}">
                <a16:creationId xmlns:a16="http://schemas.microsoft.com/office/drawing/2014/main" id="{27CB35C1-01E3-41EB-A4BF-2996170AEFAC}"/>
              </a:ext>
            </a:extLst>
          </p:cNvPr>
          <p:cNvPicPr>
            <a:picLocks noChangeAspect="1"/>
          </p:cNvPicPr>
          <p:nvPr/>
        </p:nvPicPr>
        <p:blipFill>
          <a:blip r:embed="rId3"/>
          <a:stretch>
            <a:fillRect/>
          </a:stretch>
        </p:blipFill>
        <p:spPr>
          <a:xfrm>
            <a:off x="3193303" y="2388488"/>
            <a:ext cx="8610077" cy="4117516"/>
          </a:xfrm>
          <a:prstGeom prst="rect">
            <a:avLst/>
          </a:prstGeom>
        </p:spPr>
      </p:pic>
      <p:pic>
        <p:nvPicPr>
          <p:cNvPr id="10" name="Picture 9">
            <a:extLst>
              <a:ext uri="{FF2B5EF4-FFF2-40B4-BE49-F238E27FC236}">
                <a16:creationId xmlns:a16="http://schemas.microsoft.com/office/drawing/2014/main" id="{1C0C06D6-8654-FE16-938B-FBAA86F0B106}"/>
              </a:ext>
            </a:extLst>
          </p:cNvPr>
          <p:cNvPicPr>
            <a:picLocks noChangeAspect="1"/>
          </p:cNvPicPr>
          <p:nvPr/>
        </p:nvPicPr>
        <p:blipFill>
          <a:blip r:embed="rId4"/>
          <a:stretch>
            <a:fillRect/>
          </a:stretch>
        </p:blipFill>
        <p:spPr>
          <a:xfrm>
            <a:off x="3355327" y="174541"/>
            <a:ext cx="5092726" cy="2118075"/>
          </a:xfrm>
          <a:prstGeom prst="rect">
            <a:avLst/>
          </a:prstGeom>
        </p:spPr>
      </p:pic>
      <p:pic>
        <p:nvPicPr>
          <p:cNvPr id="13" name="Picture 12">
            <a:extLst>
              <a:ext uri="{FF2B5EF4-FFF2-40B4-BE49-F238E27FC236}">
                <a16:creationId xmlns:a16="http://schemas.microsoft.com/office/drawing/2014/main" id="{DB959B09-A002-0354-F494-4A70FEAD15BC}"/>
              </a:ext>
            </a:extLst>
          </p:cNvPr>
          <p:cNvPicPr>
            <a:picLocks noChangeAspect="1"/>
          </p:cNvPicPr>
          <p:nvPr/>
        </p:nvPicPr>
        <p:blipFill>
          <a:blip r:embed="rId5"/>
          <a:stretch>
            <a:fillRect/>
          </a:stretch>
        </p:blipFill>
        <p:spPr>
          <a:xfrm>
            <a:off x="5642094" y="1019694"/>
            <a:ext cx="6276421" cy="1227746"/>
          </a:xfrm>
          <a:prstGeom prst="rect">
            <a:avLst/>
          </a:prstGeom>
        </p:spPr>
      </p:pic>
    </p:spTree>
    <p:extLst>
      <p:ext uri="{BB962C8B-B14F-4D97-AF65-F5344CB8AC3E}">
        <p14:creationId xmlns:p14="http://schemas.microsoft.com/office/powerpoint/2010/main" val="1717418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94C94-92DF-A948-5649-73E4F6EE897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2B85599-5597-F3A6-EAF1-02BC53A99FC6}"/>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18DBF5C-07F6-1828-74E2-3C844F5ED7D2}"/>
              </a:ext>
            </a:extLst>
          </p:cNvPr>
          <p:cNvPicPr>
            <a:picLocks noChangeAspect="1"/>
          </p:cNvPicPr>
          <p:nvPr/>
        </p:nvPicPr>
        <p:blipFill>
          <a:blip r:embed="rId2"/>
          <a:stretch>
            <a:fillRect/>
          </a:stretch>
        </p:blipFill>
        <p:spPr>
          <a:xfrm>
            <a:off x="3695365" y="523469"/>
            <a:ext cx="4801270" cy="5811061"/>
          </a:xfrm>
          <a:prstGeom prst="rect">
            <a:avLst/>
          </a:prstGeom>
        </p:spPr>
      </p:pic>
    </p:spTree>
    <p:extLst>
      <p:ext uri="{BB962C8B-B14F-4D97-AF65-F5344CB8AC3E}">
        <p14:creationId xmlns:p14="http://schemas.microsoft.com/office/powerpoint/2010/main" val="1533057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80A6A-F761-A895-7C30-8C7090FD3DFC}"/>
              </a:ext>
            </a:extLst>
          </p:cNvPr>
          <p:cNvSpPr>
            <a:spLocks noGrp="1"/>
          </p:cNvSpPr>
          <p:nvPr>
            <p:ph type="ctrTitle"/>
          </p:nvPr>
        </p:nvSpPr>
        <p:spPr>
          <a:xfrm>
            <a:off x="1504948" y="90013"/>
            <a:ext cx="9128760" cy="997902"/>
          </a:xfrm>
        </p:spPr>
        <p:txBody>
          <a:bodyPr>
            <a:normAutofit/>
          </a:bodyPr>
          <a:lstStyle/>
          <a:p>
            <a:r>
              <a:rPr lang="en-US" sz="4800" b="1" i="1" dirty="0">
                <a:solidFill>
                  <a:schemeClr val="bg2"/>
                </a:solidFill>
                <a:latin typeface="+mn-lt"/>
              </a:rPr>
              <a:t>“Felon” in Possession</a:t>
            </a:r>
            <a:endParaRPr lang="en-US" sz="4800" b="1" dirty="0">
              <a:solidFill>
                <a:schemeClr val="bg2"/>
              </a:solidFill>
              <a:latin typeface="+mn-lt"/>
            </a:endParaRPr>
          </a:p>
        </p:txBody>
      </p:sp>
      <p:sp>
        <p:nvSpPr>
          <p:cNvPr id="4" name="Title 1">
            <a:extLst>
              <a:ext uri="{FF2B5EF4-FFF2-40B4-BE49-F238E27FC236}">
                <a16:creationId xmlns:a16="http://schemas.microsoft.com/office/drawing/2014/main" id="{E8BC5345-E22E-CEFC-F9F3-062256CEAF44}"/>
              </a:ext>
            </a:extLst>
          </p:cNvPr>
          <p:cNvSpPr txBox="1">
            <a:spLocks/>
          </p:cNvSpPr>
          <p:nvPr/>
        </p:nvSpPr>
        <p:spPr>
          <a:xfrm>
            <a:off x="0" y="1859281"/>
            <a:ext cx="1180338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dirty="0">
              <a:solidFill>
                <a:schemeClr val="bg2"/>
              </a:solidFill>
              <a:latin typeface="+mn-lt"/>
            </a:endParaRPr>
          </a:p>
        </p:txBody>
      </p:sp>
      <p:sp>
        <p:nvSpPr>
          <p:cNvPr id="5" name="Subtitle 2">
            <a:extLst>
              <a:ext uri="{FF2B5EF4-FFF2-40B4-BE49-F238E27FC236}">
                <a16:creationId xmlns:a16="http://schemas.microsoft.com/office/drawing/2014/main" id="{93064B6F-7607-DD0E-B223-C61BF003F054}"/>
              </a:ext>
            </a:extLst>
          </p:cNvPr>
          <p:cNvSpPr txBox="1">
            <a:spLocks/>
          </p:cNvSpPr>
          <p:nvPr/>
        </p:nvSpPr>
        <p:spPr>
          <a:xfrm>
            <a:off x="760094" y="1132714"/>
            <a:ext cx="11043286" cy="57252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200" b="1" dirty="0">
                <a:solidFill>
                  <a:schemeClr val="bg2"/>
                </a:solidFill>
              </a:rPr>
              <a:t>18 U.S.C. § 922(g)(1):</a:t>
            </a:r>
          </a:p>
          <a:p>
            <a:pPr algn="l"/>
            <a:r>
              <a:rPr lang="en-US" sz="3200" dirty="0">
                <a:solidFill>
                  <a:schemeClr val="bg2"/>
                </a:solidFill>
              </a:rPr>
              <a:t>“It shall be unlawful for any person—(1) who has been convicted in any court of, a crime punishable by imprisonment for a term exceeding one year . . .”</a:t>
            </a:r>
          </a:p>
          <a:p>
            <a:pPr algn="l"/>
            <a:r>
              <a:rPr lang="en-US" sz="3200" dirty="0">
                <a:solidFill>
                  <a:schemeClr val="bg2"/>
                </a:solidFill>
              </a:rPr>
              <a:t>to </a:t>
            </a:r>
          </a:p>
          <a:p>
            <a:pPr marL="800100" lvl="1" indent="-342900" algn="l">
              <a:buFont typeface="Arial" panose="020B0604020202020204" pitchFamily="34" charset="0"/>
              <a:buChar char="•"/>
            </a:pPr>
            <a:r>
              <a:rPr lang="en-US" sz="2800" dirty="0">
                <a:solidFill>
                  <a:schemeClr val="bg2"/>
                </a:solidFill>
              </a:rPr>
              <a:t>ship or transport in interstate or foreign commerce, </a:t>
            </a:r>
          </a:p>
          <a:p>
            <a:pPr marL="800100" lvl="1" indent="-342900" algn="l">
              <a:buFont typeface="Arial" panose="020B0604020202020204" pitchFamily="34" charset="0"/>
              <a:buChar char="•"/>
            </a:pPr>
            <a:r>
              <a:rPr lang="en-US" sz="2800" dirty="0">
                <a:solidFill>
                  <a:schemeClr val="bg2"/>
                </a:solidFill>
              </a:rPr>
              <a:t>or possess in or affecting commerce, </a:t>
            </a:r>
          </a:p>
          <a:p>
            <a:pPr algn="l"/>
            <a:r>
              <a:rPr lang="en-US" sz="2800" dirty="0">
                <a:solidFill>
                  <a:schemeClr val="bg2"/>
                </a:solidFill>
              </a:rPr>
              <a:t>any firearm or ammunition; </a:t>
            </a:r>
          </a:p>
          <a:p>
            <a:pPr algn="l"/>
            <a:r>
              <a:rPr lang="en-US" sz="3200" dirty="0">
                <a:solidFill>
                  <a:schemeClr val="bg2"/>
                </a:solidFill>
              </a:rPr>
              <a:t>or </a:t>
            </a:r>
          </a:p>
          <a:p>
            <a:pPr marL="800100" lvl="1" indent="-342900" algn="l">
              <a:buFont typeface="Arial" panose="020B0604020202020204" pitchFamily="34" charset="0"/>
              <a:buChar char="•"/>
            </a:pPr>
            <a:r>
              <a:rPr lang="en-US" sz="2800" dirty="0">
                <a:solidFill>
                  <a:schemeClr val="bg2"/>
                </a:solidFill>
              </a:rPr>
              <a:t>to receive any firearm or ammunition which has been shipped or transported in interstate or foreign commerce.</a:t>
            </a:r>
          </a:p>
        </p:txBody>
      </p:sp>
    </p:spTree>
    <p:extLst>
      <p:ext uri="{BB962C8B-B14F-4D97-AF65-F5344CB8AC3E}">
        <p14:creationId xmlns:p14="http://schemas.microsoft.com/office/powerpoint/2010/main" val="4243502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DEC103-4F6F-8532-9639-35C0BC5F9F62}"/>
              </a:ext>
            </a:extLst>
          </p:cNvPr>
          <p:cNvSpPr>
            <a:spLocks noGrp="1"/>
          </p:cNvSpPr>
          <p:nvPr>
            <p:ph idx="1"/>
          </p:nvPr>
        </p:nvSpPr>
        <p:spPr>
          <a:xfrm>
            <a:off x="956612" y="207335"/>
            <a:ext cx="10515600" cy="4351338"/>
          </a:xfrm>
        </p:spPr>
        <p:txBody>
          <a:bodyPr>
            <a:normAutofit/>
          </a:bodyPr>
          <a:lstStyle/>
          <a:p>
            <a:r>
              <a:rPr lang="en-US" sz="4400" dirty="0">
                <a:solidFill>
                  <a:schemeClr val="bg1"/>
                </a:solidFill>
              </a:rPr>
              <a:t>Punishable by up to 15 years in prison</a:t>
            </a:r>
          </a:p>
          <a:p>
            <a:r>
              <a:rPr lang="en-US" sz="4400" dirty="0">
                <a:solidFill>
                  <a:schemeClr val="bg1"/>
                </a:solidFill>
              </a:rPr>
              <a:t>If ACCA enhancement applies, 15 years to life in prison</a:t>
            </a:r>
          </a:p>
        </p:txBody>
      </p:sp>
      <p:pic>
        <p:nvPicPr>
          <p:cNvPr id="6" name="Picture 5">
            <a:extLst>
              <a:ext uri="{FF2B5EF4-FFF2-40B4-BE49-F238E27FC236}">
                <a16:creationId xmlns:a16="http://schemas.microsoft.com/office/drawing/2014/main" id="{DFFFBC49-1B25-8F16-3C9C-DA65E64861A0}"/>
              </a:ext>
            </a:extLst>
          </p:cNvPr>
          <p:cNvPicPr>
            <a:picLocks noChangeAspect="1"/>
          </p:cNvPicPr>
          <p:nvPr/>
        </p:nvPicPr>
        <p:blipFill>
          <a:blip r:embed="rId2"/>
          <a:stretch>
            <a:fillRect/>
          </a:stretch>
        </p:blipFill>
        <p:spPr>
          <a:xfrm>
            <a:off x="5375617" y="2520454"/>
            <a:ext cx="5973009" cy="3343742"/>
          </a:xfrm>
          <a:prstGeom prst="rect">
            <a:avLst/>
          </a:prstGeom>
        </p:spPr>
      </p:pic>
      <p:pic>
        <p:nvPicPr>
          <p:cNvPr id="8" name="Picture 7">
            <a:extLst>
              <a:ext uri="{FF2B5EF4-FFF2-40B4-BE49-F238E27FC236}">
                <a16:creationId xmlns:a16="http://schemas.microsoft.com/office/drawing/2014/main" id="{DCB27144-B64A-D3C8-B8E0-6C3B22292C40}"/>
              </a:ext>
            </a:extLst>
          </p:cNvPr>
          <p:cNvPicPr>
            <a:picLocks noChangeAspect="1"/>
          </p:cNvPicPr>
          <p:nvPr/>
        </p:nvPicPr>
        <p:blipFill>
          <a:blip r:embed="rId3"/>
          <a:stretch>
            <a:fillRect/>
          </a:stretch>
        </p:blipFill>
        <p:spPr>
          <a:xfrm>
            <a:off x="273116" y="3560590"/>
            <a:ext cx="4791744" cy="1486107"/>
          </a:xfrm>
          <a:prstGeom prst="rect">
            <a:avLst/>
          </a:prstGeom>
        </p:spPr>
      </p:pic>
    </p:spTree>
    <p:extLst>
      <p:ext uri="{BB962C8B-B14F-4D97-AF65-F5344CB8AC3E}">
        <p14:creationId xmlns:p14="http://schemas.microsoft.com/office/powerpoint/2010/main" val="998722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80A6A-F761-A895-7C30-8C7090FD3DFC}"/>
              </a:ext>
            </a:extLst>
          </p:cNvPr>
          <p:cNvSpPr>
            <a:spLocks noGrp="1"/>
          </p:cNvSpPr>
          <p:nvPr>
            <p:ph type="ctrTitle"/>
          </p:nvPr>
        </p:nvSpPr>
        <p:spPr>
          <a:xfrm>
            <a:off x="1504948" y="90013"/>
            <a:ext cx="9128760" cy="997902"/>
          </a:xfrm>
        </p:spPr>
        <p:txBody>
          <a:bodyPr>
            <a:normAutofit/>
          </a:bodyPr>
          <a:lstStyle/>
          <a:p>
            <a:r>
              <a:rPr lang="en-US" sz="4800" b="1" i="1" dirty="0">
                <a:solidFill>
                  <a:schemeClr val="bg2"/>
                </a:solidFill>
                <a:latin typeface="+mn-lt"/>
              </a:rPr>
              <a:t>Other Prohibited Person Categories</a:t>
            </a:r>
            <a:endParaRPr lang="en-US" sz="4800" b="1" dirty="0">
              <a:solidFill>
                <a:schemeClr val="bg2"/>
              </a:solidFill>
              <a:latin typeface="+mn-lt"/>
            </a:endParaRPr>
          </a:p>
        </p:txBody>
      </p:sp>
      <p:sp>
        <p:nvSpPr>
          <p:cNvPr id="4" name="Title 1">
            <a:extLst>
              <a:ext uri="{FF2B5EF4-FFF2-40B4-BE49-F238E27FC236}">
                <a16:creationId xmlns:a16="http://schemas.microsoft.com/office/drawing/2014/main" id="{E8BC5345-E22E-CEFC-F9F3-062256CEAF44}"/>
              </a:ext>
            </a:extLst>
          </p:cNvPr>
          <p:cNvSpPr txBox="1">
            <a:spLocks/>
          </p:cNvSpPr>
          <p:nvPr/>
        </p:nvSpPr>
        <p:spPr>
          <a:xfrm>
            <a:off x="0" y="1859281"/>
            <a:ext cx="1180338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dirty="0">
              <a:solidFill>
                <a:schemeClr val="bg2"/>
              </a:solidFill>
              <a:latin typeface="+mn-lt"/>
            </a:endParaRPr>
          </a:p>
        </p:txBody>
      </p:sp>
      <p:sp>
        <p:nvSpPr>
          <p:cNvPr id="5" name="Subtitle 2">
            <a:extLst>
              <a:ext uri="{FF2B5EF4-FFF2-40B4-BE49-F238E27FC236}">
                <a16:creationId xmlns:a16="http://schemas.microsoft.com/office/drawing/2014/main" id="{93064B6F-7607-DD0E-B223-C61BF003F054}"/>
              </a:ext>
            </a:extLst>
          </p:cNvPr>
          <p:cNvSpPr txBox="1">
            <a:spLocks/>
          </p:cNvSpPr>
          <p:nvPr/>
        </p:nvSpPr>
        <p:spPr>
          <a:xfrm>
            <a:off x="760094" y="1132714"/>
            <a:ext cx="11043286" cy="57252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200" b="1" dirty="0">
                <a:solidFill>
                  <a:schemeClr val="bg2"/>
                </a:solidFill>
              </a:rPr>
              <a:t>18 U.S.C. § 922…</a:t>
            </a:r>
          </a:p>
          <a:p>
            <a:pPr algn="l"/>
            <a:endParaRPr lang="en-US" sz="3200" b="1" dirty="0">
              <a:solidFill>
                <a:schemeClr val="bg2"/>
              </a:solidFill>
            </a:endParaRPr>
          </a:p>
          <a:p>
            <a:pPr algn="l"/>
            <a:r>
              <a:rPr lang="en-US" sz="3200" b="1" dirty="0">
                <a:solidFill>
                  <a:schemeClr val="bg2"/>
                </a:solidFill>
              </a:rPr>
              <a:t>(g)(3): </a:t>
            </a:r>
            <a:r>
              <a:rPr lang="en-US" sz="3200" dirty="0">
                <a:solidFill>
                  <a:schemeClr val="bg2"/>
                </a:solidFill>
              </a:rPr>
              <a:t>“who is an unlawful user of or addicted to any controlled substance…”</a:t>
            </a:r>
          </a:p>
          <a:p>
            <a:pPr algn="l"/>
            <a:endParaRPr lang="en-US" sz="3200" dirty="0">
              <a:solidFill>
                <a:schemeClr val="bg2"/>
              </a:solidFill>
            </a:endParaRPr>
          </a:p>
          <a:p>
            <a:pPr algn="l"/>
            <a:r>
              <a:rPr lang="en-US" sz="3200" b="1" dirty="0">
                <a:solidFill>
                  <a:schemeClr val="bg2"/>
                </a:solidFill>
              </a:rPr>
              <a:t>(g)(5):</a:t>
            </a:r>
            <a:r>
              <a:rPr lang="en-US" sz="3200" dirty="0">
                <a:solidFill>
                  <a:schemeClr val="bg2"/>
                </a:solidFill>
              </a:rPr>
              <a:t> “who, being an alien—</a:t>
            </a:r>
          </a:p>
          <a:p>
            <a:pPr algn="l"/>
            <a:endParaRPr lang="en-US" sz="3200" dirty="0">
              <a:solidFill>
                <a:schemeClr val="bg2"/>
              </a:solidFill>
            </a:endParaRPr>
          </a:p>
          <a:p>
            <a:pPr marL="971550" lvl="1" indent="-514350" algn="l">
              <a:buAutoNum type="alphaUcParenBoth"/>
            </a:pPr>
            <a:r>
              <a:rPr lang="en-US" sz="2800" dirty="0">
                <a:solidFill>
                  <a:schemeClr val="bg2"/>
                </a:solidFill>
              </a:rPr>
              <a:t>is illegally or unlawfully in the United States; or</a:t>
            </a:r>
          </a:p>
          <a:p>
            <a:pPr marL="971550" lvl="1" indent="-514350" algn="l">
              <a:buAutoNum type="alphaUcParenBoth"/>
            </a:pPr>
            <a:endParaRPr lang="en-US" sz="2800" dirty="0">
              <a:solidFill>
                <a:schemeClr val="bg2"/>
              </a:solidFill>
            </a:endParaRPr>
          </a:p>
          <a:p>
            <a:pPr lvl="1" algn="l"/>
            <a:r>
              <a:rPr lang="en-US" sz="2800" dirty="0">
                <a:solidFill>
                  <a:schemeClr val="bg2"/>
                </a:solidFill>
              </a:rPr>
              <a:t>(B) except as provided in subsection (y)(2), has been admitted to the United States under a nonimmigrant …”</a:t>
            </a:r>
          </a:p>
        </p:txBody>
      </p:sp>
    </p:spTree>
    <p:extLst>
      <p:ext uri="{BB962C8B-B14F-4D97-AF65-F5344CB8AC3E}">
        <p14:creationId xmlns:p14="http://schemas.microsoft.com/office/powerpoint/2010/main" val="2271120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8BC5345-E22E-CEFC-F9F3-062256CEAF44}"/>
              </a:ext>
            </a:extLst>
          </p:cNvPr>
          <p:cNvSpPr txBox="1">
            <a:spLocks/>
          </p:cNvSpPr>
          <p:nvPr/>
        </p:nvSpPr>
        <p:spPr>
          <a:xfrm>
            <a:off x="0" y="1859281"/>
            <a:ext cx="1180338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dirty="0">
              <a:solidFill>
                <a:schemeClr val="bg2"/>
              </a:solidFill>
              <a:latin typeface="+mn-lt"/>
            </a:endParaRPr>
          </a:p>
        </p:txBody>
      </p:sp>
      <p:sp>
        <p:nvSpPr>
          <p:cNvPr id="5" name="Subtitle 2">
            <a:extLst>
              <a:ext uri="{FF2B5EF4-FFF2-40B4-BE49-F238E27FC236}">
                <a16:creationId xmlns:a16="http://schemas.microsoft.com/office/drawing/2014/main" id="{93064B6F-7607-DD0E-B223-C61BF003F054}"/>
              </a:ext>
            </a:extLst>
          </p:cNvPr>
          <p:cNvSpPr txBox="1">
            <a:spLocks/>
          </p:cNvSpPr>
          <p:nvPr/>
        </p:nvSpPr>
        <p:spPr>
          <a:xfrm>
            <a:off x="121988" y="106481"/>
            <a:ext cx="11043286" cy="572528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800" b="1" dirty="0">
                <a:solidFill>
                  <a:schemeClr val="bg2"/>
                </a:solidFill>
              </a:rPr>
              <a:t>(g)(8): </a:t>
            </a:r>
            <a:r>
              <a:rPr lang="en-US" sz="2800" dirty="0">
                <a:solidFill>
                  <a:schemeClr val="bg2"/>
                </a:solidFill>
              </a:rPr>
              <a:t>“who is subject to a court order that—</a:t>
            </a:r>
          </a:p>
          <a:p>
            <a:pPr algn="l"/>
            <a:r>
              <a:rPr lang="en-US" sz="2800" dirty="0">
                <a:solidFill>
                  <a:schemeClr val="bg2"/>
                </a:solidFill>
              </a:rPr>
              <a:t>(A) was issued after a hearing of which such person received actual notice, and at which such person had an opportunity to participate;</a:t>
            </a:r>
          </a:p>
          <a:p>
            <a:pPr algn="l"/>
            <a:r>
              <a:rPr lang="en-US" sz="2800" dirty="0">
                <a:solidFill>
                  <a:schemeClr val="bg2"/>
                </a:solidFill>
              </a:rPr>
              <a:t>(B) restrains such person from harassing, stalking, or threatening an intimate partner of such person or child of such intimate partner or person, or engaging in other conduct that would place an intimate partner in reasonable fear of bodily injury to the partner or child; and</a:t>
            </a:r>
          </a:p>
          <a:p>
            <a:pPr algn="l"/>
            <a:r>
              <a:rPr lang="en-US" sz="2800" dirty="0">
                <a:solidFill>
                  <a:schemeClr val="bg2"/>
                </a:solidFill>
              </a:rPr>
              <a:t>(C)</a:t>
            </a:r>
          </a:p>
          <a:p>
            <a:pPr marL="1028700" lvl="1" indent="-571500" algn="l">
              <a:buAutoNum type="romanLcParenBoth"/>
            </a:pPr>
            <a:r>
              <a:rPr lang="en-US" sz="2800" dirty="0">
                <a:solidFill>
                  <a:schemeClr val="bg2"/>
                </a:solidFill>
              </a:rPr>
              <a:t>includes a finding that such person represents a credible threat to the physical safety of such intimate partner or child; or</a:t>
            </a:r>
          </a:p>
          <a:p>
            <a:pPr marL="1028700" lvl="1" indent="-571500" algn="l">
              <a:buAutoNum type="romanLcParenBoth"/>
            </a:pPr>
            <a:r>
              <a:rPr lang="en-US" sz="2800" dirty="0">
                <a:solidFill>
                  <a:schemeClr val="bg2"/>
                </a:solidFill>
              </a:rPr>
              <a:t>by its terms explicitly prohibits the use, attempted use, or threatened use of physical force against such intimate partner or child that would reasonably be expected to cause bodily injury…”</a:t>
            </a:r>
          </a:p>
        </p:txBody>
      </p:sp>
    </p:spTree>
    <p:extLst>
      <p:ext uri="{BB962C8B-B14F-4D97-AF65-F5344CB8AC3E}">
        <p14:creationId xmlns:p14="http://schemas.microsoft.com/office/powerpoint/2010/main" val="991357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EF52764-2512-5D02-4882-BE46AA9C077C}"/>
              </a:ext>
            </a:extLst>
          </p:cNvPr>
          <p:cNvSpPr>
            <a:spLocks noGrp="1"/>
          </p:cNvSpPr>
          <p:nvPr>
            <p:ph type="subTitle" idx="1"/>
          </p:nvPr>
        </p:nvSpPr>
        <p:spPr>
          <a:xfrm>
            <a:off x="1322749" y="513969"/>
            <a:ext cx="9144000" cy="5830061"/>
          </a:xfrm>
        </p:spPr>
        <p:txBody>
          <a:bodyPr>
            <a:normAutofit/>
          </a:bodyPr>
          <a:lstStyle/>
          <a:p>
            <a:pPr algn="l"/>
            <a:r>
              <a:rPr lang="en-US" sz="4800" b="1" dirty="0">
                <a:solidFill>
                  <a:schemeClr val="bg2"/>
                </a:solidFill>
              </a:rPr>
              <a:t>Sentenced in FY2018-FY2022</a:t>
            </a:r>
          </a:p>
          <a:p>
            <a:pPr algn="l"/>
            <a:endParaRPr lang="en-US" sz="4800" dirty="0">
              <a:solidFill>
                <a:schemeClr val="bg2"/>
              </a:solidFill>
            </a:endParaRPr>
          </a:p>
          <a:p>
            <a:pPr algn="l"/>
            <a:r>
              <a:rPr lang="en-US" sz="4800" dirty="0">
                <a:solidFill>
                  <a:schemeClr val="bg2"/>
                </a:solidFill>
              </a:rPr>
              <a:t>18 USC § 922(g)(1): 32,402</a:t>
            </a:r>
          </a:p>
          <a:p>
            <a:pPr algn="l"/>
            <a:endParaRPr lang="en-US" sz="4800" dirty="0">
              <a:solidFill>
                <a:schemeClr val="bg2"/>
              </a:solidFill>
            </a:endParaRPr>
          </a:p>
          <a:p>
            <a:pPr algn="l"/>
            <a:r>
              <a:rPr lang="en-US" sz="4800" dirty="0">
                <a:solidFill>
                  <a:schemeClr val="bg2"/>
                </a:solidFill>
              </a:rPr>
              <a:t>18 USC § 922(g)(8): 167 </a:t>
            </a:r>
          </a:p>
          <a:p>
            <a:pPr algn="l"/>
            <a:r>
              <a:rPr lang="en-US" sz="3200" dirty="0">
                <a:solidFill>
                  <a:schemeClr val="bg2"/>
                </a:solidFill>
              </a:rPr>
              <a:t>(including 19 who were also convicted under (g)(1))</a:t>
            </a:r>
          </a:p>
          <a:p>
            <a:pPr algn="l"/>
            <a:endParaRPr lang="en-US" sz="3200" dirty="0">
              <a:solidFill>
                <a:schemeClr val="bg2"/>
              </a:solidFill>
            </a:endParaRPr>
          </a:p>
          <a:p>
            <a:pPr algn="l"/>
            <a:r>
              <a:rPr lang="en-US" sz="2800" dirty="0">
                <a:solidFill>
                  <a:schemeClr val="bg2"/>
                </a:solidFill>
              </a:rPr>
              <a:t>Source: USSC Individual Datafiles</a:t>
            </a:r>
          </a:p>
        </p:txBody>
      </p:sp>
    </p:spTree>
    <p:extLst>
      <p:ext uri="{BB962C8B-B14F-4D97-AF65-F5344CB8AC3E}">
        <p14:creationId xmlns:p14="http://schemas.microsoft.com/office/powerpoint/2010/main" val="1638289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7DB3A3A-6BD0-4685-CAE8-0B82380C3044}"/>
              </a:ext>
            </a:extLst>
          </p:cNvPr>
          <p:cNvSpPr txBox="1"/>
          <p:nvPr/>
        </p:nvSpPr>
        <p:spPr>
          <a:xfrm>
            <a:off x="1102724" y="1490008"/>
            <a:ext cx="10251076" cy="1938992"/>
          </a:xfrm>
          <a:prstGeom prst="rect">
            <a:avLst/>
          </a:prstGeom>
          <a:noFill/>
        </p:spPr>
        <p:txBody>
          <a:bodyPr wrap="square">
            <a:spAutoFit/>
          </a:bodyPr>
          <a:lstStyle/>
          <a:p>
            <a:pPr algn="just"/>
            <a:r>
              <a:rPr lang="en-US" sz="4000" b="0" i="0" u="none" strike="noStrike" baseline="0" dirty="0">
                <a:solidFill>
                  <a:schemeClr val="bg1"/>
                </a:solidFill>
              </a:rPr>
              <a:t>“A well regulated Militia, being necessary to the security of a free State, the right of the people to keep and bear Arms, shall not be infringed.” </a:t>
            </a:r>
            <a:endParaRPr lang="en-US" sz="4000" dirty="0">
              <a:solidFill>
                <a:schemeClr val="bg1"/>
              </a:solidFill>
            </a:endParaRPr>
          </a:p>
        </p:txBody>
      </p:sp>
    </p:spTree>
    <p:extLst>
      <p:ext uri="{BB962C8B-B14F-4D97-AF65-F5344CB8AC3E}">
        <p14:creationId xmlns:p14="http://schemas.microsoft.com/office/powerpoint/2010/main" val="18527460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EF52764-2512-5D02-4882-BE46AA9C077C}"/>
              </a:ext>
            </a:extLst>
          </p:cNvPr>
          <p:cNvSpPr>
            <a:spLocks noGrp="1"/>
          </p:cNvSpPr>
          <p:nvPr>
            <p:ph type="subTitle" idx="1"/>
          </p:nvPr>
        </p:nvSpPr>
        <p:spPr>
          <a:xfrm>
            <a:off x="788691" y="1451492"/>
            <a:ext cx="10373951" cy="4312381"/>
          </a:xfrm>
        </p:spPr>
        <p:txBody>
          <a:bodyPr>
            <a:normAutofit/>
          </a:bodyPr>
          <a:lstStyle/>
          <a:p>
            <a:pPr marL="342900" indent="-342900" algn="l">
              <a:buFont typeface="Arial" panose="020B0604020202020204" pitchFamily="34" charset="0"/>
              <a:buChar char="•"/>
            </a:pPr>
            <a:r>
              <a:rPr lang="en-US" sz="6000" b="1" i="1" dirty="0">
                <a:solidFill>
                  <a:schemeClr val="bg2"/>
                </a:solidFill>
                <a:highlight>
                  <a:srgbClr val="008000"/>
                </a:highlight>
              </a:rPr>
              <a:t>Heller</a:t>
            </a:r>
            <a:r>
              <a:rPr lang="en-US" sz="6000" b="1" dirty="0">
                <a:solidFill>
                  <a:schemeClr val="bg2"/>
                </a:solidFill>
                <a:highlight>
                  <a:srgbClr val="008000"/>
                </a:highlight>
              </a:rPr>
              <a:t>’s House Rule</a:t>
            </a:r>
            <a:endParaRPr lang="en-US" sz="6000" b="1" i="1" dirty="0">
              <a:solidFill>
                <a:schemeClr val="bg2"/>
              </a:solidFill>
              <a:highlight>
                <a:srgbClr val="008000"/>
              </a:highlight>
            </a:endParaRPr>
          </a:p>
          <a:p>
            <a:pPr marL="342900" indent="-342900" algn="l">
              <a:buFont typeface="Arial" panose="020B0604020202020204" pitchFamily="34" charset="0"/>
              <a:buChar char="•"/>
            </a:pPr>
            <a:r>
              <a:rPr lang="en-US" sz="6000" i="1" dirty="0" err="1">
                <a:solidFill>
                  <a:schemeClr val="bg2"/>
                </a:solidFill>
              </a:rPr>
              <a:t>Bruen</a:t>
            </a:r>
            <a:r>
              <a:rPr lang="en-US" sz="6000" dirty="0" err="1">
                <a:solidFill>
                  <a:schemeClr val="bg2"/>
                </a:solidFill>
              </a:rPr>
              <a:t>’s</a:t>
            </a:r>
            <a:r>
              <a:rPr lang="en-US" sz="6000" dirty="0">
                <a:solidFill>
                  <a:schemeClr val="bg2"/>
                </a:solidFill>
              </a:rPr>
              <a:t> Breakthrough</a:t>
            </a:r>
            <a:endParaRPr lang="en-US" sz="6000" i="1" dirty="0">
              <a:solidFill>
                <a:schemeClr val="bg2"/>
              </a:solidFill>
            </a:endParaRPr>
          </a:p>
          <a:p>
            <a:pPr marL="342900" indent="-342900" algn="l">
              <a:buFont typeface="Arial" panose="020B0604020202020204" pitchFamily="34" charset="0"/>
              <a:buChar char="•"/>
            </a:pPr>
            <a:r>
              <a:rPr lang="en-US" sz="6000" i="1" dirty="0">
                <a:solidFill>
                  <a:schemeClr val="bg2"/>
                </a:solidFill>
              </a:rPr>
              <a:t>Rahimi’s</a:t>
            </a:r>
            <a:r>
              <a:rPr lang="en-US" sz="6000" dirty="0">
                <a:solidFill>
                  <a:schemeClr val="bg2"/>
                </a:solidFill>
              </a:rPr>
              <a:t> Retreat</a:t>
            </a:r>
          </a:p>
          <a:p>
            <a:pPr marL="342900" indent="-342900" algn="l">
              <a:buFont typeface="Arial" panose="020B0604020202020204" pitchFamily="34" charset="0"/>
              <a:buChar char="•"/>
            </a:pPr>
            <a:r>
              <a:rPr lang="en-US" sz="6000" dirty="0">
                <a:solidFill>
                  <a:schemeClr val="bg2"/>
                </a:solidFill>
              </a:rPr>
              <a:t>__________’s _________</a:t>
            </a:r>
          </a:p>
          <a:p>
            <a:pPr marL="342900" indent="-342900" algn="l">
              <a:buFont typeface="Arial" panose="020B0604020202020204" pitchFamily="34" charset="0"/>
              <a:buChar char="•"/>
            </a:pPr>
            <a:endParaRPr lang="en-US" dirty="0">
              <a:solidFill>
                <a:schemeClr val="bg2"/>
              </a:solidFill>
            </a:endParaRPr>
          </a:p>
        </p:txBody>
      </p:sp>
    </p:spTree>
    <p:extLst>
      <p:ext uri="{BB962C8B-B14F-4D97-AF65-F5344CB8AC3E}">
        <p14:creationId xmlns:p14="http://schemas.microsoft.com/office/powerpoint/2010/main" val="2664122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AutoShape 2" descr="Picture 1 of 1">
            <a:extLst>
              <a:ext uri="{FF2B5EF4-FFF2-40B4-BE49-F238E27FC236}">
                <a16:creationId xmlns:a16="http://schemas.microsoft.com/office/drawing/2014/main" id="{394CFD46-8612-BA3D-2985-E66DEEC006C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a:extLst>
              <a:ext uri="{FF2B5EF4-FFF2-40B4-BE49-F238E27FC236}">
                <a16:creationId xmlns:a16="http://schemas.microsoft.com/office/drawing/2014/main" id="{A8E3FCCF-7796-064D-54EA-6473C33F3385}"/>
              </a:ext>
            </a:extLst>
          </p:cNvPr>
          <p:cNvPicPr>
            <a:picLocks noChangeAspect="1"/>
          </p:cNvPicPr>
          <p:nvPr/>
        </p:nvPicPr>
        <p:blipFill>
          <a:blip r:embed="rId2"/>
          <a:stretch>
            <a:fillRect/>
          </a:stretch>
        </p:blipFill>
        <p:spPr>
          <a:xfrm>
            <a:off x="5386450" y="0"/>
            <a:ext cx="6736450" cy="6858000"/>
          </a:xfrm>
          <a:prstGeom prst="rect">
            <a:avLst/>
          </a:prstGeom>
        </p:spPr>
      </p:pic>
    </p:spTree>
    <p:extLst>
      <p:ext uri="{BB962C8B-B14F-4D97-AF65-F5344CB8AC3E}">
        <p14:creationId xmlns:p14="http://schemas.microsoft.com/office/powerpoint/2010/main" val="2659544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AutoShape 2" descr="Picture 1 of 1">
            <a:extLst>
              <a:ext uri="{FF2B5EF4-FFF2-40B4-BE49-F238E27FC236}">
                <a16:creationId xmlns:a16="http://schemas.microsoft.com/office/drawing/2014/main" id="{394CFD46-8612-BA3D-2985-E66DEEC006C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a:extLst>
              <a:ext uri="{FF2B5EF4-FFF2-40B4-BE49-F238E27FC236}">
                <a16:creationId xmlns:a16="http://schemas.microsoft.com/office/drawing/2014/main" id="{A8E3FCCF-7796-064D-54EA-6473C33F3385}"/>
              </a:ext>
            </a:extLst>
          </p:cNvPr>
          <p:cNvPicPr>
            <a:picLocks noChangeAspect="1"/>
          </p:cNvPicPr>
          <p:nvPr/>
        </p:nvPicPr>
        <p:blipFill>
          <a:blip r:embed="rId2"/>
          <a:stretch>
            <a:fillRect/>
          </a:stretch>
        </p:blipFill>
        <p:spPr>
          <a:xfrm>
            <a:off x="5386450" y="0"/>
            <a:ext cx="6736450" cy="6858000"/>
          </a:xfrm>
          <a:prstGeom prst="rect">
            <a:avLst/>
          </a:prstGeom>
        </p:spPr>
      </p:pic>
      <p:sp>
        <p:nvSpPr>
          <p:cNvPr id="3" name="Arrow: Right 2">
            <a:extLst>
              <a:ext uri="{FF2B5EF4-FFF2-40B4-BE49-F238E27FC236}">
                <a16:creationId xmlns:a16="http://schemas.microsoft.com/office/drawing/2014/main" id="{D0DA00F2-B7BF-A2BD-1632-D6F1E626EDA2}"/>
              </a:ext>
            </a:extLst>
          </p:cNvPr>
          <p:cNvSpPr/>
          <p:nvPr/>
        </p:nvSpPr>
        <p:spPr>
          <a:xfrm>
            <a:off x="3279227" y="163962"/>
            <a:ext cx="2295460" cy="107205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What are the Monopoly Rules for Free Parking When Playing the Board Game? -  Thrillist">
            <a:extLst>
              <a:ext uri="{FF2B5EF4-FFF2-40B4-BE49-F238E27FC236}">
                <a16:creationId xmlns:a16="http://schemas.microsoft.com/office/drawing/2014/main" id="{4CE1A525-3E64-6A69-73D5-9D1DBC206A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286" y="1356359"/>
            <a:ext cx="5212978" cy="3840479"/>
          </a:xfrm>
          <a:prstGeom prst="rect">
            <a:avLst/>
          </a:prstGeom>
          <a:noFill/>
          <a:extLst>
            <a:ext uri="{909E8E84-426E-40DD-AFC4-6F175D3DCCD1}">
              <a14:hiddenFill xmlns:a14="http://schemas.microsoft.com/office/drawing/2010/main">
                <a:solidFill>
                  <a:srgbClr val="FFFFFF"/>
                </a:solidFill>
              </a14:hiddenFill>
            </a:ext>
          </a:extLst>
        </p:spPr>
      </p:pic>
      <p:sp>
        <p:nvSpPr>
          <p:cNvPr id="5" name="Arrow: Down 4">
            <a:extLst>
              <a:ext uri="{FF2B5EF4-FFF2-40B4-BE49-F238E27FC236}">
                <a16:creationId xmlns:a16="http://schemas.microsoft.com/office/drawing/2014/main" id="{B7D75573-5C3A-3BB1-49B3-02E66D81CB1B}"/>
              </a:ext>
            </a:extLst>
          </p:cNvPr>
          <p:cNvSpPr/>
          <p:nvPr/>
        </p:nvSpPr>
        <p:spPr>
          <a:xfrm rot="9365349">
            <a:off x="2705363" y="4266673"/>
            <a:ext cx="1147730" cy="186033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310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DF8EC-617D-A3CA-C910-DA7EF70811A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83169AD-A4CA-9277-894C-060114E89DC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8EE318F-438C-8A0D-FD09-91469F858001}"/>
              </a:ext>
            </a:extLst>
          </p:cNvPr>
          <p:cNvPicPr>
            <a:picLocks noChangeAspect="1"/>
          </p:cNvPicPr>
          <p:nvPr/>
        </p:nvPicPr>
        <p:blipFill>
          <a:blip r:embed="rId2"/>
          <a:stretch>
            <a:fillRect/>
          </a:stretch>
        </p:blipFill>
        <p:spPr>
          <a:xfrm>
            <a:off x="2021149" y="3306896"/>
            <a:ext cx="9013286" cy="1388796"/>
          </a:xfrm>
          <a:prstGeom prst="rect">
            <a:avLst/>
          </a:prstGeom>
        </p:spPr>
      </p:pic>
      <p:pic>
        <p:nvPicPr>
          <p:cNvPr id="7" name="Picture 6">
            <a:extLst>
              <a:ext uri="{FF2B5EF4-FFF2-40B4-BE49-F238E27FC236}">
                <a16:creationId xmlns:a16="http://schemas.microsoft.com/office/drawing/2014/main" id="{7929504F-E1FD-EC26-97E4-46B35B13D78F}"/>
              </a:ext>
            </a:extLst>
          </p:cNvPr>
          <p:cNvPicPr>
            <a:picLocks noChangeAspect="1"/>
          </p:cNvPicPr>
          <p:nvPr/>
        </p:nvPicPr>
        <p:blipFill>
          <a:blip r:embed="rId3"/>
          <a:stretch>
            <a:fillRect/>
          </a:stretch>
        </p:blipFill>
        <p:spPr>
          <a:xfrm>
            <a:off x="1065275" y="365125"/>
            <a:ext cx="6373114" cy="2353003"/>
          </a:xfrm>
          <a:prstGeom prst="rect">
            <a:avLst/>
          </a:prstGeom>
        </p:spPr>
      </p:pic>
    </p:spTree>
    <p:extLst>
      <p:ext uri="{BB962C8B-B14F-4D97-AF65-F5344CB8AC3E}">
        <p14:creationId xmlns:p14="http://schemas.microsoft.com/office/powerpoint/2010/main" val="3047330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63225F-E703-91FC-B429-B37EA111F4CD}"/>
              </a:ext>
            </a:extLst>
          </p:cNvPr>
          <p:cNvPicPr>
            <a:picLocks noChangeAspect="1"/>
          </p:cNvPicPr>
          <p:nvPr/>
        </p:nvPicPr>
        <p:blipFill>
          <a:blip r:embed="rId2"/>
          <a:stretch>
            <a:fillRect/>
          </a:stretch>
        </p:blipFill>
        <p:spPr>
          <a:xfrm>
            <a:off x="213925" y="237796"/>
            <a:ext cx="5553850" cy="4706007"/>
          </a:xfrm>
          <a:prstGeom prst="rect">
            <a:avLst/>
          </a:prstGeom>
        </p:spPr>
      </p:pic>
      <p:pic>
        <p:nvPicPr>
          <p:cNvPr id="3" name="Picture 2">
            <a:extLst>
              <a:ext uri="{FF2B5EF4-FFF2-40B4-BE49-F238E27FC236}">
                <a16:creationId xmlns:a16="http://schemas.microsoft.com/office/drawing/2014/main" id="{7A9638AE-A383-25E6-5702-B080AE5F9750}"/>
              </a:ext>
            </a:extLst>
          </p:cNvPr>
          <p:cNvPicPr>
            <a:picLocks noChangeAspect="1"/>
          </p:cNvPicPr>
          <p:nvPr/>
        </p:nvPicPr>
        <p:blipFill>
          <a:blip r:embed="rId3"/>
          <a:stretch>
            <a:fillRect/>
          </a:stretch>
        </p:blipFill>
        <p:spPr>
          <a:xfrm>
            <a:off x="5926614" y="237795"/>
            <a:ext cx="5099973" cy="4741509"/>
          </a:xfrm>
          <a:prstGeom prst="rect">
            <a:avLst/>
          </a:prstGeom>
        </p:spPr>
      </p:pic>
      <p:pic>
        <p:nvPicPr>
          <p:cNvPr id="9" name="Picture 8">
            <a:extLst>
              <a:ext uri="{FF2B5EF4-FFF2-40B4-BE49-F238E27FC236}">
                <a16:creationId xmlns:a16="http://schemas.microsoft.com/office/drawing/2014/main" id="{9C53FB2C-AA05-4909-76AC-A6A9AB842ACD}"/>
              </a:ext>
            </a:extLst>
          </p:cNvPr>
          <p:cNvPicPr>
            <a:picLocks noChangeAspect="1"/>
          </p:cNvPicPr>
          <p:nvPr/>
        </p:nvPicPr>
        <p:blipFill>
          <a:blip r:embed="rId4"/>
          <a:stretch>
            <a:fillRect/>
          </a:stretch>
        </p:blipFill>
        <p:spPr>
          <a:xfrm>
            <a:off x="5926614" y="5134768"/>
            <a:ext cx="5430008" cy="676369"/>
          </a:xfrm>
          <a:prstGeom prst="rect">
            <a:avLst/>
          </a:prstGeom>
        </p:spPr>
      </p:pic>
    </p:spTree>
    <p:extLst>
      <p:ext uri="{BB962C8B-B14F-4D97-AF65-F5344CB8AC3E}">
        <p14:creationId xmlns:p14="http://schemas.microsoft.com/office/powerpoint/2010/main" val="8589964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E4E8C5-B494-94CD-B625-2A493BBC487D}"/>
              </a:ext>
            </a:extLst>
          </p:cNvPr>
          <p:cNvPicPr>
            <a:picLocks noChangeAspect="1"/>
          </p:cNvPicPr>
          <p:nvPr/>
        </p:nvPicPr>
        <p:blipFill>
          <a:blip r:embed="rId2"/>
          <a:stretch>
            <a:fillRect/>
          </a:stretch>
        </p:blipFill>
        <p:spPr>
          <a:xfrm>
            <a:off x="6449466" y="69155"/>
            <a:ext cx="4195654" cy="6596743"/>
          </a:xfrm>
          <a:prstGeom prst="rect">
            <a:avLst/>
          </a:prstGeom>
        </p:spPr>
      </p:pic>
      <p:pic>
        <p:nvPicPr>
          <p:cNvPr id="9" name="Picture 8">
            <a:extLst>
              <a:ext uri="{FF2B5EF4-FFF2-40B4-BE49-F238E27FC236}">
                <a16:creationId xmlns:a16="http://schemas.microsoft.com/office/drawing/2014/main" id="{DBF9637A-6BE3-563F-9022-B02C112CA8B5}"/>
              </a:ext>
            </a:extLst>
          </p:cNvPr>
          <p:cNvPicPr>
            <a:picLocks noChangeAspect="1"/>
          </p:cNvPicPr>
          <p:nvPr/>
        </p:nvPicPr>
        <p:blipFill>
          <a:blip r:embed="rId3"/>
          <a:stretch>
            <a:fillRect/>
          </a:stretch>
        </p:blipFill>
        <p:spPr>
          <a:xfrm>
            <a:off x="1819478" y="4625326"/>
            <a:ext cx="4629988" cy="2040572"/>
          </a:xfrm>
          <a:prstGeom prst="rect">
            <a:avLst/>
          </a:prstGeom>
        </p:spPr>
      </p:pic>
      <p:pic>
        <p:nvPicPr>
          <p:cNvPr id="12" name="Picture 11">
            <a:extLst>
              <a:ext uri="{FF2B5EF4-FFF2-40B4-BE49-F238E27FC236}">
                <a16:creationId xmlns:a16="http://schemas.microsoft.com/office/drawing/2014/main" id="{5B7F9FD8-BEF6-0944-FA5F-6FD30668D119}"/>
              </a:ext>
            </a:extLst>
          </p:cNvPr>
          <p:cNvPicPr>
            <a:picLocks noChangeAspect="1"/>
          </p:cNvPicPr>
          <p:nvPr/>
        </p:nvPicPr>
        <p:blipFill>
          <a:blip r:embed="rId4"/>
          <a:stretch>
            <a:fillRect/>
          </a:stretch>
        </p:blipFill>
        <p:spPr>
          <a:xfrm>
            <a:off x="2972651" y="318658"/>
            <a:ext cx="2704523" cy="4104653"/>
          </a:xfrm>
          <a:prstGeom prst="rect">
            <a:avLst/>
          </a:prstGeom>
        </p:spPr>
      </p:pic>
    </p:spTree>
    <p:extLst>
      <p:ext uri="{BB962C8B-B14F-4D97-AF65-F5344CB8AC3E}">
        <p14:creationId xmlns:p14="http://schemas.microsoft.com/office/powerpoint/2010/main" val="41667842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8841CD-D28C-8DE2-82B5-0C233A5FA47A}"/>
              </a:ext>
            </a:extLst>
          </p:cNvPr>
          <p:cNvPicPr>
            <a:picLocks noChangeAspect="1"/>
          </p:cNvPicPr>
          <p:nvPr/>
        </p:nvPicPr>
        <p:blipFill>
          <a:blip r:embed="rId2"/>
          <a:stretch>
            <a:fillRect/>
          </a:stretch>
        </p:blipFill>
        <p:spPr>
          <a:xfrm>
            <a:off x="1137264" y="431621"/>
            <a:ext cx="9804799" cy="4419437"/>
          </a:xfrm>
          <a:prstGeom prst="rect">
            <a:avLst/>
          </a:prstGeom>
        </p:spPr>
      </p:pic>
      <p:pic>
        <p:nvPicPr>
          <p:cNvPr id="9" name="Picture 8">
            <a:extLst>
              <a:ext uri="{FF2B5EF4-FFF2-40B4-BE49-F238E27FC236}">
                <a16:creationId xmlns:a16="http://schemas.microsoft.com/office/drawing/2014/main" id="{F1A8D3C3-AD92-81BE-76C0-8555FAB38D0C}"/>
              </a:ext>
            </a:extLst>
          </p:cNvPr>
          <p:cNvPicPr>
            <a:picLocks noChangeAspect="1"/>
          </p:cNvPicPr>
          <p:nvPr/>
        </p:nvPicPr>
        <p:blipFill>
          <a:blip r:embed="rId3"/>
          <a:stretch>
            <a:fillRect/>
          </a:stretch>
        </p:blipFill>
        <p:spPr>
          <a:xfrm>
            <a:off x="410821" y="4795878"/>
            <a:ext cx="11735441" cy="986171"/>
          </a:xfrm>
          <a:prstGeom prst="rect">
            <a:avLst/>
          </a:prstGeom>
        </p:spPr>
      </p:pic>
    </p:spTree>
    <p:extLst>
      <p:ext uri="{BB962C8B-B14F-4D97-AF65-F5344CB8AC3E}">
        <p14:creationId xmlns:p14="http://schemas.microsoft.com/office/powerpoint/2010/main" val="16088102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392EB5-6E1F-5B7D-DED0-AEC7C60BCDC8}"/>
              </a:ext>
            </a:extLst>
          </p:cNvPr>
          <p:cNvPicPr>
            <a:picLocks noChangeAspect="1"/>
          </p:cNvPicPr>
          <p:nvPr/>
        </p:nvPicPr>
        <p:blipFill>
          <a:blip r:embed="rId2"/>
          <a:stretch>
            <a:fillRect/>
          </a:stretch>
        </p:blipFill>
        <p:spPr>
          <a:xfrm>
            <a:off x="350699" y="3726756"/>
            <a:ext cx="4387559" cy="2064322"/>
          </a:xfrm>
          <a:prstGeom prst="rect">
            <a:avLst/>
          </a:prstGeom>
        </p:spPr>
      </p:pic>
      <p:pic>
        <p:nvPicPr>
          <p:cNvPr id="7" name="Picture 6">
            <a:extLst>
              <a:ext uri="{FF2B5EF4-FFF2-40B4-BE49-F238E27FC236}">
                <a16:creationId xmlns:a16="http://schemas.microsoft.com/office/drawing/2014/main" id="{3AA4B6CD-0391-A041-D482-2835EE7B8312}"/>
              </a:ext>
            </a:extLst>
          </p:cNvPr>
          <p:cNvPicPr>
            <a:picLocks noChangeAspect="1"/>
          </p:cNvPicPr>
          <p:nvPr/>
        </p:nvPicPr>
        <p:blipFill>
          <a:blip r:embed="rId3"/>
          <a:stretch>
            <a:fillRect/>
          </a:stretch>
        </p:blipFill>
        <p:spPr>
          <a:xfrm>
            <a:off x="350699" y="5710165"/>
            <a:ext cx="4862146" cy="733181"/>
          </a:xfrm>
          <a:prstGeom prst="rect">
            <a:avLst/>
          </a:prstGeom>
        </p:spPr>
      </p:pic>
      <p:pic>
        <p:nvPicPr>
          <p:cNvPr id="10" name="Picture 9">
            <a:extLst>
              <a:ext uri="{FF2B5EF4-FFF2-40B4-BE49-F238E27FC236}">
                <a16:creationId xmlns:a16="http://schemas.microsoft.com/office/drawing/2014/main" id="{E0E5A32B-4AE0-9897-2BBF-49D207383EE9}"/>
              </a:ext>
            </a:extLst>
          </p:cNvPr>
          <p:cNvPicPr>
            <a:picLocks noChangeAspect="1"/>
          </p:cNvPicPr>
          <p:nvPr/>
        </p:nvPicPr>
        <p:blipFill>
          <a:blip r:embed="rId4"/>
          <a:stretch>
            <a:fillRect/>
          </a:stretch>
        </p:blipFill>
        <p:spPr>
          <a:xfrm>
            <a:off x="2038662" y="521568"/>
            <a:ext cx="9018236" cy="3205188"/>
          </a:xfrm>
          <a:prstGeom prst="rect">
            <a:avLst/>
          </a:prstGeom>
        </p:spPr>
      </p:pic>
    </p:spTree>
    <p:extLst>
      <p:ext uri="{BB962C8B-B14F-4D97-AF65-F5344CB8AC3E}">
        <p14:creationId xmlns:p14="http://schemas.microsoft.com/office/powerpoint/2010/main" val="39445895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7DB3A3A-6BD0-4685-CAE8-0B82380C3044}"/>
              </a:ext>
            </a:extLst>
          </p:cNvPr>
          <p:cNvSpPr txBox="1"/>
          <p:nvPr/>
        </p:nvSpPr>
        <p:spPr>
          <a:xfrm>
            <a:off x="1832389" y="5533398"/>
            <a:ext cx="8107147" cy="954107"/>
          </a:xfrm>
          <a:prstGeom prst="rect">
            <a:avLst/>
          </a:prstGeom>
          <a:noFill/>
        </p:spPr>
        <p:txBody>
          <a:bodyPr wrap="square">
            <a:spAutoFit/>
          </a:bodyPr>
          <a:lstStyle/>
          <a:p>
            <a:pPr algn="just"/>
            <a:r>
              <a:rPr lang="en-US" sz="2800" b="0" i="0" u="none" strike="noStrike" baseline="0" dirty="0">
                <a:solidFill>
                  <a:schemeClr val="bg1"/>
                </a:solidFill>
              </a:rPr>
              <a:t>C. Kevin Marshall, </a:t>
            </a:r>
            <a:r>
              <a:rPr lang="en-US" sz="2800" b="0" i="1" u="none" strike="noStrike" baseline="0" dirty="0">
                <a:solidFill>
                  <a:schemeClr val="bg1"/>
                </a:solidFill>
              </a:rPr>
              <a:t>Why Can’t Martha Stewart Have a Gun?</a:t>
            </a:r>
            <a:r>
              <a:rPr lang="en-US" sz="2800" b="0" u="none" strike="noStrike" baseline="0" dirty="0">
                <a:solidFill>
                  <a:schemeClr val="bg1"/>
                </a:solidFill>
              </a:rPr>
              <a:t>, 32 Harv. J. L. &amp; Pub. </a:t>
            </a:r>
            <a:r>
              <a:rPr lang="en-US" sz="2800" b="0" u="none" strike="noStrike" baseline="0" dirty="0" err="1">
                <a:solidFill>
                  <a:schemeClr val="bg1"/>
                </a:solidFill>
              </a:rPr>
              <a:t>Pol’y</a:t>
            </a:r>
            <a:r>
              <a:rPr lang="en-US" sz="2800" b="0" u="none" strike="noStrike" baseline="0" dirty="0">
                <a:solidFill>
                  <a:schemeClr val="bg1"/>
                </a:solidFill>
              </a:rPr>
              <a:t> (2009)</a:t>
            </a:r>
            <a:endParaRPr lang="en-US" sz="2800" dirty="0">
              <a:solidFill>
                <a:schemeClr val="bg1"/>
              </a:solidFill>
            </a:endParaRPr>
          </a:p>
        </p:txBody>
      </p:sp>
      <p:pic>
        <p:nvPicPr>
          <p:cNvPr id="6" name="Picture 5">
            <a:extLst>
              <a:ext uri="{FF2B5EF4-FFF2-40B4-BE49-F238E27FC236}">
                <a16:creationId xmlns:a16="http://schemas.microsoft.com/office/drawing/2014/main" id="{269D486A-B7C3-5464-0BA1-EEC8877CEEBB}"/>
              </a:ext>
            </a:extLst>
          </p:cNvPr>
          <p:cNvPicPr>
            <a:picLocks noChangeAspect="1"/>
          </p:cNvPicPr>
          <p:nvPr/>
        </p:nvPicPr>
        <p:blipFill>
          <a:blip r:embed="rId2"/>
          <a:stretch>
            <a:fillRect/>
          </a:stretch>
        </p:blipFill>
        <p:spPr>
          <a:xfrm>
            <a:off x="2795127" y="0"/>
            <a:ext cx="6601746" cy="5430008"/>
          </a:xfrm>
          <a:prstGeom prst="rect">
            <a:avLst/>
          </a:prstGeom>
        </p:spPr>
      </p:pic>
    </p:spTree>
    <p:extLst>
      <p:ext uri="{BB962C8B-B14F-4D97-AF65-F5344CB8AC3E}">
        <p14:creationId xmlns:p14="http://schemas.microsoft.com/office/powerpoint/2010/main" val="41162722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3D299AD-45DA-3726-D679-84078278B169}"/>
              </a:ext>
            </a:extLst>
          </p:cNvPr>
          <p:cNvPicPr>
            <a:picLocks noChangeAspect="1"/>
          </p:cNvPicPr>
          <p:nvPr/>
        </p:nvPicPr>
        <p:blipFill>
          <a:blip r:embed="rId2"/>
          <a:stretch>
            <a:fillRect/>
          </a:stretch>
        </p:blipFill>
        <p:spPr>
          <a:xfrm>
            <a:off x="1547935" y="854924"/>
            <a:ext cx="8714942" cy="3717076"/>
          </a:xfrm>
          <a:prstGeom prst="rect">
            <a:avLst/>
          </a:prstGeom>
        </p:spPr>
      </p:pic>
    </p:spTree>
    <p:extLst>
      <p:ext uri="{BB962C8B-B14F-4D97-AF65-F5344CB8AC3E}">
        <p14:creationId xmlns:p14="http://schemas.microsoft.com/office/powerpoint/2010/main" val="1340127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63225F-E703-91FC-B429-B37EA111F4CD}"/>
              </a:ext>
            </a:extLst>
          </p:cNvPr>
          <p:cNvPicPr>
            <a:picLocks noChangeAspect="1"/>
          </p:cNvPicPr>
          <p:nvPr/>
        </p:nvPicPr>
        <p:blipFill>
          <a:blip r:embed="rId2"/>
          <a:stretch>
            <a:fillRect/>
          </a:stretch>
        </p:blipFill>
        <p:spPr>
          <a:xfrm>
            <a:off x="213925" y="237796"/>
            <a:ext cx="5553850" cy="4706007"/>
          </a:xfrm>
          <a:prstGeom prst="rect">
            <a:avLst/>
          </a:prstGeom>
        </p:spPr>
      </p:pic>
      <p:pic>
        <p:nvPicPr>
          <p:cNvPr id="3" name="Picture 2">
            <a:extLst>
              <a:ext uri="{FF2B5EF4-FFF2-40B4-BE49-F238E27FC236}">
                <a16:creationId xmlns:a16="http://schemas.microsoft.com/office/drawing/2014/main" id="{7A9638AE-A383-25E6-5702-B080AE5F9750}"/>
              </a:ext>
            </a:extLst>
          </p:cNvPr>
          <p:cNvPicPr>
            <a:picLocks noChangeAspect="1"/>
          </p:cNvPicPr>
          <p:nvPr/>
        </p:nvPicPr>
        <p:blipFill>
          <a:blip r:embed="rId3"/>
          <a:stretch>
            <a:fillRect/>
          </a:stretch>
        </p:blipFill>
        <p:spPr>
          <a:xfrm>
            <a:off x="5926614" y="237795"/>
            <a:ext cx="5099973" cy="4741509"/>
          </a:xfrm>
          <a:prstGeom prst="rect">
            <a:avLst/>
          </a:prstGeom>
        </p:spPr>
      </p:pic>
      <p:pic>
        <p:nvPicPr>
          <p:cNvPr id="9" name="Picture 8">
            <a:extLst>
              <a:ext uri="{FF2B5EF4-FFF2-40B4-BE49-F238E27FC236}">
                <a16:creationId xmlns:a16="http://schemas.microsoft.com/office/drawing/2014/main" id="{9C53FB2C-AA05-4909-76AC-A6A9AB842ACD}"/>
              </a:ext>
            </a:extLst>
          </p:cNvPr>
          <p:cNvPicPr>
            <a:picLocks noChangeAspect="1"/>
          </p:cNvPicPr>
          <p:nvPr/>
        </p:nvPicPr>
        <p:blipFill>
          <a:blip r:embed="rId4"/>
          <a:stretch>
            <a:fillRect/>
          </a:stretch>
        </p:blipFill>
        <p:spPr>
          <a:xfrm>
            <a:off x="5926614" y="5134768"/>
            <a:ext cx="5430008" cy="676369"/>
          </a:xfrm>
          <a:prstGeom prst="rect">
            <a:avLst/>
          </a:prstGeom>
        </p:spPr>
      </p:pic>
    </p:spTree>
    <p:extLst>
      <p:ext uri="{BB962C8B-B14F-4D97-AF65-F5344CB8AC3E}">
        <p14:creationId xmlns:p14="http://schemas.microsoft.com/office/powerpoint/2010/main" val="3705214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77238C-62AC-02E4-1592-BCFA99D05C5A}"/>
              </a:ext>
            </a:extLst>
          </p:cNvPr>
          <p:cNvPicPr>
            <a:picLocks noChangeAspect="1"/>
          </p:cNvPicPr>
          <p:nvPr/>
        </p:nvPicPr>
        <p:blipFill>
          <a:blip r:embed="rId2"/>
          <a:stretch>
            <a:fillRect/>
          </a:stretch>
        </p:blipFill>
        <p:spPr>
          <a:xfrm>
            <a:off x="366868" y="413598"/>
            <a:ext cx="7705977" cy="3872816"/>
          </a:xfrm>
          <a:prstGeom prst="rect">
            <a:avLst/>
          </a:prstGeom>
        </p:spPr>
      </p:pic>
      <p:pic>
        <p:nvPicPr>
          <p:cNvPr id="6" name="Picture 5">
            <a:extLst>
              <a:ext uri="{FF2B5EF4-FFF2-40B4-BE49-F238E27FC236}">
                <a16:creationId xmlns:a16="http://schemas.microsoft.com/office/drawing/2014/main" id="{FB890794-EA11-9918-20A2-0D1A40F3F2B2}"/>
              </a:ext>
            </a:extLst>
          </p:cNvPr>
          <p:cNvPicPr>
            <a:picLocks noChangeAspect="1"/>
          </p:cNvPicPr>
          <p:nvPr/>
        </p:nvPicPr>
        <p:blipFill>
          <a:blip r:embed="rId3"/>
          <a:stretch>
            <a:fillRect/>
          </a:stretch>
        </p:blipFill>
        <p:spPr>
          <a:xfrm>
            <a:off x="5280654" y="4139667"/>
            <a:ext cx="3982006" cy="485843"/>
          </a:xfrm>
          <a:prstGeom prst="rect">
            <a:avLst/>
          </a:prstGeom>
        </p:spPr>
      </p:pic>
    </p:spTree>
    <p:extLst>
      <p:ext uri="{BB962C8B-B14F-4D97-AF65-F5344CB8AC3E}">
        <p14:creationId xmlns:p14="http://schemas.microsoft.com/office/powerpoint/2010/main" val="31482984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Season 1 Nbc GIF by The Office">
            <a:extLst>
              <a:ext uri="{FF2B5EF4-FFF2-40B4-BE49-F238E27FC236}">
                <a16:creationId xmlns:a16="http://schemas.microsoft.com/office/drawing/2014/main" id="{CEBA95CA-9DF0-AF44-ADDF-80B2397A84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7925" y="2267493"/>
            <a:ext cx="4595949" cy="382995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ngry Season 1 GIF by The Office">
            <a:extLst>
              <a:ext uri="{FF2B5EF4-FFF2-40B4-BE49-F238E27FC236}">
                <a16:creationId xmlns:a16="http://schemas.microsoft.com/office/drawing/2014/main" id="{5992A62F-7B27-9DCB-9713-1B21BEF957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377" y="556259"/>
            <a:ext cx="4595948" cy="382995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DFB7E953-4D85-C0E4-5E8C-881FD4C59680}"/>
              </a:ext>
            </a:extLst>
          </p:cNvPr>
          <p:cNvPicPr>
            <a:picLocks noChangeAspect="1"/>
          </p:cNvPicPr>
          <p:nvPr/>
        </p:nvPicPr>
        <p:blipFill>
          <a:blip r:embed="rId4"/>
          <a:stretch>
            <a:fillRect/>
          </a:stretch>
        </p:blipFill>
        <p:spPr>
          <a:xfrm>
            <a:off x="5714293" y="760549"/>
            <a:ext cx="5430008" cy="714475"/>
          </a:xfrm>
          <a:prstGeom prst="rect">
            <a:avLst/>
          </a:prstGeom>
        </p:spPr>
      </p:pic>
    </p:spTree>
    <p:extLst>
      <p:ext uri="{BB962C8B-B14F-4D97-AF65-F5344CB8AC3E}">
        <p14:creationId xmlns:p14="http://schemas.microsoft.com/office/powerpoint/2010/main" val="39292990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1AB9074-AE4A-21A8-6EAA-866FB932F760}"/>
              </a:ext>
            </a:extLst>
          </p:cNvPr>
          <p:cNvPicPr>
            <a:picLocks noChangeAspect="1"/>
          </p:cNvPicPr>
          <p:nvPr/>
        </p:nvPicPr>
        <p:blipFill>
          <a:blip r:embed="rId2"/>
          <a:stretch>
            <a:fillRect/>
          </a:stretch>
        </p:blipFill>
        <p:spPr>
          <a:xfrm>
            <a:off x="4828814" y="290094"/>
            <a:ext cx="5163271" cy="5992061"/>
          </a:xfrm>
          <a:prstGeom prst="rect">
            <a:avLst/>
          </a:prstGeom>
        </p:spPr>
      </p:pic>
      <p:pic>
        <p:nvPicPr>
          <p:cNvPr id="7" name="Picture 6">
            <a:extLst>
              <a:ext uri="{FF2B5EF4-FFF2-40B4-BE49-F238E27FC236}">
                <a16:creationId xmlns:a16="http://schemas.microsoft.com/office/drawing/2014/main" id="{8B0B6376-F31B-93F6-9019-A631E17B2D2E}"/>
              </a:ext>
            </a:extLst>
          </p:cNvPr>
          <p:cNvPicPr>
            <a:picLocks noChangeAspect="1"/>
          </p:cNvPicPr>
          <p:nvPr/>
        </p:nvPicPr>
        <p:blipFill>
          <a:blip r:embed="rId3"/>
          <a:stretch>
            <a:fillRect/>
          </a:stretch>
        </p:blipFill>
        <p:spPr>
          <a:xfrm>
            <a:off x="580071" y="290094"/>
            <a:ext cx="4248743" cy="924054"/>
          </a:xfrm>
          <a:prstGeom prst="rect">
            <a:avLst/>
          </a:prstGeom>
        </p:spPr>
      </p:pic>
      <p:pic>
        <p:nvPicPr>
          <p:cNvPr id="9" name="Picture 8">
            <a:extLst>
              <a:ext uri="{FF2B5EF4-FFF2-40B4-BE49-F238E27FC236}">
                <a16:creationId xmlns:a16="http://schemas.microsoft.com/office/drawing/2014/main" id="{38DFBCFC-A7AB-86AF-D21A-B32756BED00A}"/>
              </a:ext>
            </a:extLst>
          </p:cNvPr>
          <p:cNvPicPr>
            <a:picLocks noChangeAspect="1"/>
          </p:cNvPicPr>
          <p:nvPr/>
        </p:nvPicPr>
        <p:blipFill>
          <a:blip r:embed="rId4"/>
          <a:stretch>
            <a:fillRect/>
          </a:stretch>
        </p:blipFill>
        <p:spPr>
          <a:xfrm>
            <a:off x="2500167" y="1214148"/>
            <a:ext cx="2086266" cy="352474"/>
          </a:xfrm>
          <a:prstGeom prst="rect">
            <a:avLst/>
          </a:prstGeom>
        </p:spPr>
      </p:pic>
    </p:spTree>
    <p:extLst>
      <p:ext uri="{BB962C8B-B14F-4D97-AF65-F5344CB8AC3E}">
        <p14:creationId xmlns:p14="http://schemas.microsoft.com/office/powerpoint/2010/main" val="4046835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8BC5345-E22E-CEFC-F9F3-062256CEAF44}"/>
              </a:ext>
            </a:extLst>
          </p:cNvPr>
          <p:cNvSpPr txBox="1">
            <a:spLocks/>
          </p:cNvSpPr>
          <p:nvPr/>
        </p:nvSpPr>
        <p:spPr>
          <a:xfrm>
            <a:off x="0" y="1859281"/>
            <a:ext cx="1180338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dirty="0">
              <a:solidFill>
                <a:schemeClr val="bg2"/>
              </a:solidFill>
              <a:latin typeface="+mn-lt"/>
            </a:endParaRPr>
          </a:p>
        </p:txBody>
      </p:sp>
      <p:sp>
        <p:nvSpPr>
          <p:cNvPr id="6" name="Title 5">
            <a:extLst>
              <a:ext uri="{FF2B5EF4-FFF2-40B4-BE49-F238E27FC236}">
                <a16:creationId xmlns:a16="http://schemas.microsoft.com/office/drawing/2014/main" id="{D7D32A99-86A7-4FB1-C8DA-75E5B6866B92}"/>
              </a:ext>
            </a:extLst>
          </p:cNvPr>
          <p:cNvSpPr>
            <a:spLocks noGrp="1"/>
          </p:cNvSpPr>
          <p:nvPr>
            <p:ph type="ctrTitle"/>
          </p:nvPr>
        </p:nvSpPr>
        <p:spPr/>
        <p:txBody>
          <a:bodyPr/>
          <a:lstStyle/>
          <a:p>
            <a:endParaRPr lang="en-US"/>
          </a:p>
        </p:txBody>
      </p:sp>
      <p:pic>
        <p:nvPicPr>
          <p:cNvPr id="10" name="Picture 9">
            <a:extLst>
              <a:ext uri="{FF2B5EF4-FFF2-40B4-BE49-F238E27FC236}">
                <a16:creationId xmlns:a16="http://schemas.microsoft.com/office/drawing/2014/main" id="{7AD836D2-4B1F-D063-D286-BEA0629EB4EF}"/>
              </a:ext>
            </a:extLst>
          </p:cNvPr>
          <p:cNvPicPr>
            <a:picLocks noChangeAspect="1"/>
          </p:cNvPicPr>
          <p:nvPr/>
        </p:nvPicPr>
        <p:blipFill>
          <a:blip r:embed="rId4"/>
          <a:stretch>
            <a:fillRect/>
          </a:stretch>
        </p:blipFill>
        <p:spPr>
          <a:xfrm>
            <a:off x="5653426" y="81801"/>
            <a:ext cx="5014574" cy="2387600"/>
          </a:xfrm>
          <a:prstGeom prst="rect">
            <a:avLst/>
          </a:prstGeom>
        </p:spPr>
      </p:pic>
      <p:pic>
        <p:nvPicPr>
          <p:cNvPr id="12" name="Picture 11">
            <a:extLst>
              <a:ext uri="{FF2B5EF4-FFF2-40B4-BE49-F238E27FC236}">
                <a16:creationId xmlns:a16="http://schemas.microsoft.com/office/drawing/2014/main" id="{FD1F2BCD-6274-7F66-86F5-A5F17BCF12C5}"/>
              </a:ext>
            </a:extLst>
          </p:cNvPr>
          <p:cNvPicPr>
            <a:picLocks noChangeAspect="1"/>
          </p:cNvPicPr>
          <p:nvPr/>
        </p:nvPicPr>
        <p:blipFill>
          <a:blip r:embed="rId5"/>
          <a:stretch>
            <a:fillRect/>
          </a:stretch>
        </p:blipFill>
        <p:spPr>
          <a:xfrm>
            <a:off x="5487400" y="2713767"/>
            <a:ext cx="5441857" cy="3861318"/>
          </a:xfrm>
          <a:prstGeom prst="rect">
            <a:avLst/>
          </a:prstGeom>
        </p:spPr>
      </p:pic>
      <p:pic>
        <p:nvPicPr>
          <p:cNvPr id="13" name="vlc-record-2024-05-30-12h14m48s-(20-843) New York State Rifle &amp; Pistol Assn. v. Bruen-">
            <a:hlinkClick r:id="" action="ppaction://media"/>
            <a:extLst>
              <a:ext uri="{FF2B5EF4-FFF2-40B4-BE49-F238E27FC236}">
                <a16:creationId xmlns:a16="http://schemas.microsoft.com/office/drawing/2014/main" id="{DCCC2398-F200-5C4E-3AE7-FA4841868E2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751241" y="5593877"/>
            <a:ext cx="406400" cy="406400"/>
          </a:xfrm>
          <a:prstGeom prst="rect">
            <a:avLst/>
          </a:prstGeom>
        </p:spPr>
      </p:pic>
    </p:spTree>
    <p:extLst>
      <p:ext uri="{BB962C8B-B14F-4D97-AF65-F5344CB8AC3E}">
        <p14:creationId xmlns:p14="http://schemas.microsoft.com/office/powerpoint/2010/main" val="3999280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584"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EF52764-2512-5D02-4882-BE46AA9C077C}"/>
              </a:ext>
            </a:extLst>
          </p:cNvPr>
          <p:cNvSpPr>
            <a:spLocks noGrp="1"/>
          </p:cNvSpPr>
          <p:nvPr>
            <p:ph type="subTitle" idx="1"/>
          </p:nvPr>
        </p:nvSpPr>
        <p:spPr>
          <a:xfrm>
            <a:off x="788691" y="1451492"/>
            <a:ext cx="10373951" cy="4312381"/>
          </a:xfrm>
        </p:spPr>
        <p:txBody>
          <a:bodyPr>
            <a:normAutofit/>
          </a:bodyPr>
          <a:lstStyle/>
          <a:p>
            <a:pPr marL="342900" indent="-342900" algn="l">
              <a:buFont typeface="Arial" panose="020B0604020202020204" pitchFamily="34" charset="0"/>
              <a:buChar char="•"/>
            </a:pPr>
            <a:r>
              <a:rPr lang="en-US" sz="6000" i="1" dirty="0">
                <a:solidFill>
                  <a:schemeClr val="bg2"/>
                </a:solidFill>
              </a:rPr>
              <a:t>Heller</a:t>
            </a:r>
            <a:r>
              <a:rPr lang="en-US" sz="6000" dirty="0">
                <a:solidFill>
                  <a:schemeClr val="bg2"/>
                </a:solidFill>
              </a:rPr>
              <a:t>’s House Rule</a:t>
            </a:r>
            <a:endParaRPr lang="en-US" sz="6000" i="1" dirty="0">
              <a:solidFill>
                <a:schemeClr val="bg2"/>
              </a:solidFill>
            </a:endParaRPr>
          </a:p>
          <a:p>
            <a:pPr marL="342900" indent="-342900" algn="l">
              <a:buFont typeface="Arial" panose="020B0604020202020204" pitchFamily="34" charset="0"/>
              <a:buChar char="•"/>
            </a:pPr>
            <a:r>
              <a:rPr lang="en-US" sz="6000" b="1" i="1" dirty="0" err="1">
                <a:solidFill>
                  <a:schemeClr val="bg2"/>
                </a:solidFill>
                <a:highlight>
                  <a:srgbClr val="008000"/>
                </a:highlight>
              </a:rPr>
              <a:t>Bruen</a:t>
            </a:r>
            <a:r>
              <a:rPr lang="en-US" sz="6000" b="1" dirty="0" err="1">
                <a:solidFill>
                  <a:schemeClr val="bg2"/>
                </a:solidFill>
                <a:highlight>
                  <a:srgbClr val="008000"/>
                </a:highlight>
              </a:rPr>
              <a:t>’s</a:t>
            </a:r>
            <a:r>
              <a:rPr lang="en-US" sz="6000" b="1" dirty="0">
                <a:solidFill>
                  <a:schemeClr val="bg2"/>
                </a:solidFill>
                <a:highlight>
                  <a:srgbClr val="008000"/>
                </a:highlight>
              </a:rPr>
              <a:t> Breakthrough</a:t>
            </a:r>
            <a:endParaRPr lang="en-US" sz="6000" b="1" i="1" dirty="0">
              <a:solidFill>
                <a:schemeClr val="bg2"/>
              </a:solidFill>
              <a:highlight>
                <a:srgbClr val="008000"/>
              </a:highlight>
            </a:endParaRPr>
          </a:p>
          <a:p>
            <a:pPr marL="342900" indent="-342900" algn="l">
              <a:buFont typeface="Arial" panose="020B0604020202020204" pitchFamily="34" charset="0"/>
              <a:buChar char="•"/>
            </a:pPr>
            <a:r>
              <a:rPr lang="en-US" sz="6000" i="1" dirty="0">
                <a:solidFill>
                  <a:schemeClr val="bg2"/>
                </a:solidFill>
              </a:rPr>
              <a:t>Rahimi’s</a:t>
            </a:r>
            <a:r>
              <a:rPr lang="en-US" sz="6000" dirty="0">
                <a:solidFill>
                  <a:schemeClr val="bg2"/>
                </a:solidFill>
              </a:rPr>
              <a:t> Retreat</a:t>
            </a:r>
          </a:p>
          <a:p>
            <a:pPr marL="342900" indent="-342900" algn="l">
              <a:buFont typeface="Arial" panose="020B0604020202020204" pitchFamily="34" charset="0"/>
              <a:buChar char="•"/>
            </a:pPr>
            <a:r>
              <a:rPr lang="en-US" sz="6000" dirty="0">
                <a:solidFill>
                  <a:schemeClr val="bg2"/>
                </a:solidFill>
              </a:rPr>
              <a:t>__________’s _________</a:t>
            </a:r>
          </a:p>
          <a:p>
            <a:pPr marL="342900" indent="-342900" algn="l">
              <a:buFont typeface="Arial" panose="020B0604020202020204" pitchFamily="34" charset="0"/>
              <a:buChar char="•"/>
            </a:pPr>
            <a:endParaRPr lang="en-US" dirty="0">
              <a:solidFill>
                <a:schemeClr val="bg2"/>
              </a:solidFill>
            </a:endParaRPr>
          </a:p>
        </p:txBody>
      </p:sp>
    </p:spTree>
    <p:extLst>
      <p:ext uri="{BB962C8B-B14F-4D97-AF65-F5344CB8AC3E}">
        <p14:creationId xmlns:p14="http://schemas.microsoft.com/office/powerpoint/2010/main" val="17863499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F64D4CE-70A6-F335-719D-A34543BE1042}"/>
              </a:ext>
            </a:extLst>
          </p:cNvPr>
          <p:cNvPicPr>
            <a:picLocks noChangeAspect="1"/>
          </p:cNvPicPr>
          <p:nvPr/>
        </p:nvPicPr>
        <p:blipFill>
          <a:blip r:embed="rId2"/>
          <a:stretch>
            <a:fillRect/>
          </a:stretch>
        </p:blipFill>
        <p:spPr>
          <a:xfrm>
            <a:off x="3328629" y="528595"/>
            <a:ext cx="5134692" cy="600159"/>
          </a:xfrm>
          <a:prstGeom prst="rect">
            <a:avLst/>
          </a:prstGeom>
        </p:spPr>
      </p:pic>
      <p:pic>
        <p:nvPicPr>
          <p:cNvPr id="11" name="Picture 10">
            <a:extLst>
              <a:ext uri="{FF2B5EF4-FFF2-40B4-BE49-F238E27FC236}">
                <a16:creationId xmlns:a16="http://schemas.microsoft.com/office/drawing/2014/main" id="{A356915A-EA5D-E515-47A7-17E1D26E76E3}"/>
              </a:ext>
            </a:extLst>
          </p:cNvPr>
          <p:cNvPicPr>
            <a:picLocks noChangeAspect="1"/>
          </p:cNvPicPr>
          <p:nvPr/>
        </p:nvPicPr>
        <p:blipFill>
          <a:blip r:embed="rId3"/>
          <a:stretch>
            <a:fillRect/>
          </a:stretch>
        </p:blipFill>
        <p:spPr>
          <a:xfrm>
            <a:off x="5895975" y="1294577"/>
            <a:ext cx="4404582" cy="5396823"/>
          </a:xfrm>
          <a:prstGeom prst="rect">
            <a:avLst/>
          </a:prstGeom>
        </p:spPr>
      </p:pic>
      <p:pic>
        <p:nvPicPr>
          <p:cNvPr id="15" name="Picture 14">
            <a:extLst>
              <a:ext uri="{FF2B5EF4-FFF2-40B4-BE49-F238E27FC236}">
                <a16:creationId xmlns:a16="http://schemas.microsoft.com/office/drawing/2014/main" id="{B55294BE-BEEA-0D59-A734-C30CDAB9CB62}"/>
              </a:ext>
            </a:extLst>
          </p:cNvPr>
          <p:cNvPicPr>
            <a:picLocks noChangeAspect="1"/>
          </p:cNvPicPr>
          <p:nvPr/>
        </p:nvPicPr>
        <p:blipFill>
          <a:blip r:embed="rId4"/>
          <a:stretch>
            <a:fillRect/>
          </a:stretch>
        </p:blipFill>
        <p:spPr>
          <a:xfrm>
            <a:off x="4445495" y="6329405"/>
            <a:ext cx="657317" cy="323895"/>
          </a:xfrm>
          <a:prstGeom prst="rect">
            <a:avLst/>
          </a:prstGeom>
        </p:spPr>
      </p:pic>
      <p:sp>
        <p:nvSpPr>
          <p:cNvPr id="17" name="TextBox 16">
            <a:extLst>
              <a:ext uri="{FF2B5EF4-FFF2-40B4-BE49-F238E27FC236}">
                <a16:creationId xmlns:a16="http://schemas.microsoft.com/office/drawing/2014/main" id="{E76DB649-960A-F9DD-2F12-D04F793C2439}"/>
              </a:ext>
            </a:extLst>
          </p:cNvPr>
          <p:cNvSpPr txBox="1"/>
          <p:nvPr/>
        </p:nvSpPr>
        <p:spPr>
          <a:xfrm>
            <a:off x="1213136" y="3042791"/>
            <a:ext cx="6096000" cy="1077218"/>
          </a:xfrm>
          <a:prstGeom prst="rect">
            <a:avLst/>
          </a:prstGeom>
          <a:noFill/>
        </p:spPr>
        <p:txBody>
          <a:bodyPr wrap="square">
            <a:spAutoFit/>
          </a:bodyPr>
          <a:lstStyle/>
          <a:p>
            <a:r>
              <a:rPr lang="en-US" sz="3200" b="1" i="1" dirty="0" err="1">
                <a:solidFill>
                  <a:schemeClr val="bg2"/>
                </a:solidFill>
                <a:latin typeface="+mn-lt"/>
              </a:rPr>
              <a:t>Bruen</a:t>
            </a:r>
            <a:r>
              <a:rPr lang="en-US" sz="3200" b="1" i="1" dirty="0">
                <a:solidFill>
                  <a:schemeClr val="bg2"/>
                </a:solidFill>
                <a:latin typeface="+mn-lt"/>
              </a:rPr>
              <a:t> </a:t>
            </a:r>
            <a:r>
              <a:rPr lang="en-US" sz="3200" b="1" dirty="0">
                <a:solidFill>
                  <a:schemeClr val="bg2"/>
                </a:solidFill>
                <a:latin typeface="+mn-lt"/>
              </a:rPr>
              <a:t>propounded a new framework:</a:t>
            </a:r>
            <a:endParaRPr lang="en-US" sz="3200" dirty="0"/>
          </a:p>
        </p:txBody>
      </p:sp>
    </p:spTree>
    <p:extLst>
      <p:ext uri="{BB962C8B-B14F-4D97-AF65-F5344CB8AC3E}">
        <p14:creationId xmlns:p14="http://schemas.microsoft.com/office/powerpoint/2010/main" val="36075058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F64D4CE-70A6-F335-719D-A34543BE1042}"/>
              </a:ext>
            </a:extLst>
          </p:cNvPr>
          <p:cNvPicPr>
            <a:picLocks noChangeAspect="1"/>
          </p:cNvPicPr>
          <p:nvPr/>
        </p:nvPicPr>
        <p:blipFill>
          <a:blip r:embed="rId2"/>
          <a:stretch>
            <a:fillRect/>
          </a:stretch>
        </p:blipFill>
        <p:spPr>
          <a:xfrm>
            <a:off x="99654" y="109495"/>
            <a:ext cx="5134692" cy="600159"/>
          </a:xfrm>
          <a:prstGeom prst="rect">
            <a:avLst/>
          </a:prstGeom>
        </p:spPr>
      </p:pic>
      <p:pic>
        <p:nvPicPr>
          <p:cNvPr id="3" name="Picture 2">
            <a:extLst>
              <a:ext uri="{FF2B5EF4-FFF2-40B4-BE49-F238E27FC236}">
                <a16:creationId xmlns:a16="http://schemas.microsoft.com/office/drawing/2014/main" id="{B2F2D921-3E8A-4516-5638-BF349CC67524}"/>
              </a:ext>
            </a:extLst>
          </p:cNvPr>
          <p:cNvPicPr>
            <a:picLocks noChangeAspect="1"/>
          </p:cNvPicPr>
          <p:nvPr/>
        </p:nvPicPr>
        <p:blipFill>
          <a:blip r:embed="rId3"/>
          <a:stretch>
            <a:fillRect/>
          </a:stretch>
        </p:blipFill>
        <p:spPr>
          <a:xfrm>
            <a:off x="99654" y="1028699"/>
            <a:ext cx="4879638" cy="5495925"/>
          </a:xfrm>
          <a:prstGeom prst="rect">
            <a:avLst/>
          </a:prstGeom>
        </p:spPr>
      </p:pic>
      <p:pic>
        <p:nvPicPr>
          <p:cNvPr id="5" name="Picture 4">
            <a:extLst>
              <a:ext uri="{FF2B5EF4-FFF2-40B4-BE49-F238E27FC236}">
                <a16:creationId xmlns:a16="http://schemas.microsoft.com/office/drawing/2014/main" id="{25AC5901-BC51-D48A-9766-FBB72578F002}"/>
              </a:ext>
            </a:extLst>
          </p:cNvPr>
          <p:cNvPicPr>
            <a:picLocks noChangeAspect="1"/>
          </p:cNvPicPr>
          <p:nvPr/>
        </p:nvPicPr>
        <p:blipFill>
          <a:blip r:embed="rId4"/>
          <a:stretch>
            <a:fillRect/>
          </a:stretch>
        </p:blipFill>
        <p:spPr>
          <a:xfrm>
            <a:off x="5234346" y="1028699"/>
            <a:ext cx="5325218" cy="3210373"/>
          </a:xfrm>
          <a:prstGeom prst="rect">
            <a:avLst/>
          </a:prstGeom>
        </p:spPr>
      </p:pic>
      <p:pic>
        <p:nvPicPr>
          <p:cNvPr id="8" name="Picture 7">
            <a:extLst>
              <a:ext uri="{FF2B5EF4-FFF2-40B4-BE49-F238E27FC236}">
                <a16:creationId xmlns:a16="http://schemas.microsoft.com/office/drawing/2014/main" id="{194C738E-D2F1-226C-4795-8C3CF9E85426}"/>
              </a:ext>
            </a:extLst>
          </p:cNvPr>
          <p:cNvPicPr>
            <a:picLocks noChangeAspect="1"/>
          </p:cNvPicPr>
          <p:nvPr/>
        </p:nvPicPr>
        <p:blipFill>
          <a:blip r:embed="rId5"/>
          <a:stretch>
            <a:fillRect/>
          </a:stretch>
        </p:blipFill>
        <p:spPr>
          <a:xfrm>
            <a:off x="7372291" y="5381577"/>
            <a:ext cx="838317" cy="685896"/>
          </a:xfrm>
          <a:prstGeom prst="rect">
            <a:avLst/>
          </a:prstGeom>
        </p:spPr>
      </p:pic>
    </p:spTree>
    <p:extLst>
      <p:ext uri="{BB962C8B-B14F-4D97-AF65-F5344CB8AC3E}">
        <p14:creationId xmlns:p14="http://schemas.microsoft.com/office/powerpoint/2010/main" val="34193345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77774-D1AF-CE9F-65D2-834C728A3EC4}"/>
              </a:ext>
            </a:extLst>
          </p:cNvPr>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8D222A5F-20D8-FA10-49F3-A9CA9D5E8E4D}"/>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1A885543-DA12-6E86-21DF-A7636DD80ECA}"/>
              </a:ext>
            </a:extLst>
          </p:cNvPr>
          <p:cNvPicPr>
            <a:picLocks noChangeAspect="1"/>
          </p:cNvPicPr>
          <p:nvPr/>
        </p:nvPicPr>
        <p:blipFill>
          <a:blip r:embed="rId2"/>
          <a:stretch>
            <a:fillRect/>
          </a:stretch>
        </p:blipFill>
        <p:spPr>
          <a:xfrm>
            <a:off x="1441843" y="443322"/>
            <a:ext cx="8505239" cy="5542349"/>
          </a:xfrm>
          <a:prstGeom prst="rect">
            <a:avLst/>
          </a:prstGeom>
        </p:spPr>
      </p:pic>
    </p:spTree>
    <p:extLst>
      <p:ext uri="{BB962C8B-B14F-4D97-AF65-F5344CB8AC3E}">
        <p14:creationId xmlns:p14="http://schemas.microsoft.com/office/powerpoint/2010/main" val="12465311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3171A9C-DEBD-40C8-A139-98E30829A4F6}"/>
              </a:ext>
            </a:extLst>
          </p:cNvPr>
          <p:cNvPicPr>
            <a:picLocks noChangeAspect="1"/>
          </p:cNvPicPr>
          <p:nvPr/>
        </p:nvPicPr>
        <p:blipFill>
          <a:blip r:embed="rId2"/>
          <a:stretch>
            <a:fillRect/>
          </a:stretch>
        </p:blipFill>
        <p:spPr>
          <a:xfrm>
            <a:off x="410195" y="1157422"/>
            <a:ext cx="5277587" cy="905001"/>
          </a:xfrm>
          <a:prstGeom prst="rect">
            <a:avLst/>
          </a:prstGeom>
        </p:spPr>
      </p:pic>
      <p:pic>
        <p:nvPicPr>
          <p:cNvPr id="3" name="Picture 2">
            <a:extLst>
              <a:ext uri="{FF2B5EF4-FFF2-40B4-BE49-F238E27FC236}">
                <a16:creationId xmlns:a16="http://schemas.microsoft.com/office/drawing/2014/main" id="{A0FEEFF3-7E5A-07A0-D2B9-5CFAADD765F2}"/>
              </a:ext>
            </a:extLst>
          </p:cNvPr>
          <p:cNvPicPr>
            <a:picLocks noChangeAspect="1"/>
          </p:cNvPicPr>
          <p:nvPr/>
        </p:nvPicPr>
        <p:blipFill>
          <a:blip r:embed="rId3"/>
          <a:stretch>
            <a:fillRect/>
          </a:stretch>
        </p:blipFill>
        <p:spPr>
          <a:xfrm>
            <a:off x="410195" y="2062423"/>
            <a:ext cx="4878841" cy="3746735"/>
          </a:xfrm>
          <a:prstGeom prst="rect">
            <a:avLst/>
          </a:prstGeom>
        </p:spPr>
      </p:pic>
      <p:pic>
        <p:nvPicPr>
          <p:cNvPr id="6" name="Picture 5">
            <a:extLst>
              <a:ext uri="{FF2B5EF4-FFF2-40B4-BE49-F238E27FC236}">
                <a16:creationId xmlns:a16="http://schemas.microsoft.com/office/drawing/2014/main" id="{41D2DBA1-F063-04C9-E6CF-AEB21AC5DDB4}"/>
              </a:ext>
            </a:extLst>
          </p:cNvPr>
          <p:cNvPicPr>
            <a:picLocks noChangeAspect="1"/>
          </p:cNvPicPr>
          <p:nvPr/>
        </p:nvPicPr>
        <p:blipFill>
          <a:blip r:embed="rId4"/>
          <a:stretch>
            <a:fillRect/>
          </a:stretch>
        </p:blipFill>
        <p:spPr>
          <a:xfrm>
            <a:off x="5836785" y="1760304"/>
            <a:ext cx="4299441" cy="3656996"/>
          </a:xfrm>
          <a:prstGeom prst="rect">
            <a:avLst/>
          </a:prstGeom>
        </p:spPr>
      </p:pic>
      <p:pic>
        <p:nvPicPr>
          <p:cNvPr id="10" name="Picture 9">
            <a:extLst>
              <a:ext uri="{FF2B5EF4-FFF2-40B4-BE49-F238E27FC236}">
                <a16:creationId xmlns:a16="http://schemas.microsoft.com/office/drawing/2014/main" id="{71680C5D-5039-011E-D129-9BC2D5E64DE0}"/>
              </a:ext>
            </a:extLst>
          </p:cNvPr>
          <p:cNvPicPr>
            <a:picLocks noChangeAspect="1"/>
          </p:cNvPicPr>
          <p:nvPr/>
        </p:nvPicPr>
        <p:blipFill>
          <a:blip r:embed="rId5"/>
          <a:stretch>
            <a:fillRect/>
          </a:stretch>
        </p:blipFill>
        <p:spPr>
          <a:xfrm>
            <a:off x="5836785" y="1360198"/>
            <a:ext cx="5144218" cy="400106"/>
          </a:xfrm>
          <a:prstGeom prst="rect">
            <a:avLst/>
          </a:prstGeom>
        </p:spPr>
      </p:pic>
      <p:pic>
        <p:nvPicPr>
          <p:cNvPr id="12" name="Picture 11">
            <a:extLst>
              <a:ext uri="{FF2B5EF4-FFF2-40B4-BE49-F238E27FC236}">
                <a16:creationId xmlns:a16="http://schemas.microsoft.com/office/drawing/2014/main" id="{FDFA5567-ED40-1F64-2585-AA1FC41ADCC3}"/>
              </a:ext>
            </a:extLst>
          </p:cNvPr>
          <p:cNvPicPr>
            <a:picLocks noChangeAspect="1"/>
          </p:cNvPicPr>
          <p:nvPr/>
        </p:nvPicPr>
        <p:blipFill>
          <a:blip r:embed="rId6"/>
          <a:stretch>
            <a:fillRect/>
          </a:stretch>
        </p:blipFill>
        <p:spPr>
          <a:xfrm>
            <a:off x="5836785" y="5420790"/>
            <a:ext cx="4297153" cy="813945"/>
          </a:xfrm>
          <a:prstGeom prst="rect">
            <a:avLst/>
          </a:prstGeom>
        </p:spPr>
      </p:pic>
    </p:spTree>
    <p:extLst>
      <p:ext uri="{BB962C8B-B14F-4D97-AF65-F5344CB8AC3E}">
        <p14:creationId xmlns:p14="http://schemas.microsoft.com/office/powerpoint/2010/main" val="5517917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EF52764-2512-5D02-4882-BE46AA9C077C}"/>
              </a:ext>
            </a:extLst>
          </p:cNvPr>
          <p:cNvSpPr>
            <a:spLocks noGrp="1"/>
          </p:cNvSpPr>
          <p:nvPr>
            <p:ph type="subTitle" idx="1"/>
          </p:nvPr>
        </p:nvSpPr>
        <p:spPr>
          <a:xfrm>
            <a:off x="788691" y="1451492"/>
            <a:ext cx="10373951" cy="4312381"/>
          </a:xfrm>
        </p:spPr>
        <p:txBody>
          <a:bodyPr>
            <a:normAutofit/>
          </a:bodyPr>
          <a:lstStyle/>
          <a:p>
            <a:pPr marL="342900" indent="-342900" algn="l">
              <a:buFont typeface="Arial" panose="020B0604020202020204" pitchFamily="34" charset="0"/>
              <a:buChar char="•"/>
            </a:pPr>
            <a:r>
              <a:rPr lang="en-US" sz="6000" i="1" dirty="0">
                <a:solidFill>
                  <a:schemeClr val="bg2"/>
                </a:solidFill>
              </a:rPr>
              <a:t>Heller</a:t>
            </a:r>
            <a:r>
              <a:rPr lang="en-US" sz="6000" dirty="0">
                <a:solidFill>
                  <a:schemeClr val="bg2"/>
                </a:solidFill>
              </a:rPr>
              <a:t>’s House Rule</a:t>
            </a:r>
            <a:endParaRPr lang="en-US" sz="6000" i="1" dirty="0">
              <a:solidFill>
                <a:schemeClr val="bg2"/>
              </a:solidFill>
            </a:endParaRPr>
          </a:p>
          <a:p>
            <a:pPr marL="342900" indent="-342900" algn="l">
              <a:buFont typeface="Arial" panose="020B0604020202020204" pitchFamily="34" charset="0"/>
              <a:buChar char="•"/>
            </a:pPr>
            <a:r>
              <a:rPr lang="en-US" sz="6000" i="1" dirty="0" err="1">
                <a:solidFill>
                  <a:schemeClr val="bg2"/>
                </a:solidFill>
              </a:rPr>
              <a:t>Bruen</a:t>
            </a:r>
            <a:r>
              <a:rPr lang="en-US" sz="6000" dirty="0" err="1">
                <a:solidFill>
                  <a:schemeClr val="bg2"/>
                </a:solidFill>
              </a:rPr>
              <a:t>’s</a:t>
            </a:r>
            <a:r>
              <a:rPr lang="en-US" sz="6000" dirty="0">
                <a:solidFill>
                  <a:schemeClr val="bg2"/>
                </a:solidFill>
              </a:rPr>
              <a:t> Breakthrough</a:t>
            </a:r>
            <a:endParaRPr lang="en-US" sz="6000" i="1" dirty="0">
              <a:solidFill>
                <a:schemeClr val="bg2"/>
              </a:solidFill>
            </a:endParaRPr>
          </a:p>
          <a:p>
            <a:pPr marL="342900" indent="-342900" algn="l">
              <a:buFont typeface="Arial" panose="020B0604020202020204" pitchFamily="34" charset="0"/>
              <a:buChar char="•"/>
            </a:pPr>
            <a:r>
              <a:rPr lang="en-US" sz="6000" b="1" i="1" dirty="0">
                <a:solidFill>
                  <a:schemeClr val="bg2"/>
                </a:solidFill>
                <a:highlight>
                  <a:srgbClr val="008000"/>
                </a:highlight>
              </a:rPr>
              <a:t>Rahimi’s</a:t>
            </a:r>
            <a:r>
              <a:rPr lang="en-US" sz="6000" b="1" dirty="0">
                <a:solidFill>
                  <a:schemeClr val="bg2"/>
                </a:solidFill>
                <a:highlight>
                  <a:srgbClr val="008000"/>
                </a:highlight>
              </a:rPr>
              <a:t> Retreat</a:t>
            </a:r>
          </a:p>
          <a:p>
            <a:pPr marL="342900" indent="-342900" algn="l">
              <a:buFont typeface="Arial" panose="020B0604020202020204" pitchFamily="34" charset="0"/>
              <a:buChar char="•"/>
            </a:pPr>
            <a:r>
              <a:rPr lang="en-US" sz="6000" b="1" dirty="0">
                <a:solidFill>
                  <a:schemeClr val="bg2"/>
                </a:solidFill>
              </a:rPr>
              <a:t>__________</a:t>
            </a:r>
            <a:r>
              <a:rPr lang="en-US" sz="6000" dirty="0">
                <a:solidFill>
                  <a:schemeClr val="bg2"/>
                </a:solidFill>
              </a:rPr>
              <a:t>’s _________</a:t>
            </a:r>
          </a:p>
          <a:p>
            <a:pPr marL="342900" indent="-342900" algn="l">
              <a:buFont typeface="Arial" panose="020B0604020202020204" pitchFamily="34" charset="0"/>
              <a:buChar char="•"/>
            </a:pPr>
            <a:endParaRPr lang="en-US" dirty="0">
              <a:solidFill>
                <a:schemeClr val="bg2"/>
              </a:solidFill>
            </a:endParaRPr>
          </a:p>
        </p:txBody>
      </p:sp>
    </p:spTree>
    <p:extLst>
      <p:ext uri="{BB962C8B-B14F-4D97-AF65-F5344CB8AC3E}">
        <p14:creationId xmlns:p14="http://schemas.microsoft.com/office/powerpoint/2010/main" val="35943991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0BF1F7A-747F-44AF-0909-82CA18D61504}"/>
              </a:ext>
            </a:extLst>
          </p:cNvPr>
          <p:cNvSpPr txBox="1"/>
          <p:nvPr/>
        </p:nvSpPr>
        <p:spPr>
          <a:xfrm>
            <a:off x="738426" y="1254596"/>
            <a:ext cx="10938264" cy="3354765"/>
          </a:xfrm>
          <a:prstGeom prst="rect">
            <a:avLst/>
          </a:prstGeom>
          <a:noFill/>
        </p:spPr>
        <p:txBody>
          <a:bodyPr wrap="square">
            <a:spAutoFit/>
          </a:bodyPr>
          <a:lstStyle/>
          <a:p>
            <a:pPr marL="342900" marR="0" lvl="0" indent="-342900" algn="l" defTabSz="457200" rtl="0" eaLnBrk="1" fontAlgn="auto" latinLnBrk="0" hangingPunct="1">
              <a:lnSpc>
                <a:spcPct val="100000"/>
              </a:lnSpc>
              <a:spcBef>
                <a:spcPts val="1200"/>
              </a:spcBef>
              <a:spcAft>
                <a:spcPts val="1200"/>
              </a:spcAft>
              <a:buClr>
                <a:srgbClr val="ACD433"/>
              </a:buClr>
              <a:buSzPct val="80000"/>
              <a:buFont typeface="Wingdings 3" charset="2"/>
              <a:buChar char=""/>
              <a:tabLst/>
              <a:defRPr/>
            </a:pPr>
            <a:r>
              <a:rPr lang="en-US" sz="3200" dirty="0">
                <a:solidFill>
                  <a:schemeClr val="bg2"/>
                </a:solidFill>
                <a:latin typeface="+mn-lt"/>
              </a:rPr>
              <a:t>On the basis of </a:t>
            </a:r>
            <a:r>
              <a:rPr lang="en-US" sz="3200" i="1" dirty="0" err="1">
                <a:solidFill>
                  <a:schemeClr val="bg2"/>
                </a:solidFill>
                <a:latin typeface="+mn-lt"/>
              </a:rPr>
              <a:t>Bruen</a:t>
            </a:r>
            <a:r>
              <a:rPr lang="en-US" sz="3200" dirty="0">
                <a:solidFill>
                  <a:schemeClr val="bg2"/>
                </a:solidFill>
                <a:latin typeface="+mn-lt"/>
              </a:rPr>
              <a:t>, the Fifth Circuit held that 18 U.S.C. § 922(g)(8) – criminalizing possession of a firearm by a person under a domestic-violence restraining order – was unconstitutional under the Second Amendment (</a:t>
            </a:r>
            <a:r>
              <a:rPr lang="en-US" sz="3200" i="1" dirty="0">
                <a:solidFill>
                  <a:schemeClr val="bg2"/>
                </a:solidFill>
                <a:latin typeface="+mn-lt"/>
              </a:rPr>
              <a:t>United States v. Rahimi,</a:t>
            </a:r>
            <a:r>
              <a:rPr lang="en-US" sz="3200" dirty="0">
                <a:solidFill>
                  <a:schemeClr val="bg2"/>
                </a:solidFill>
                <a:latin typeface="+mn-lt"/>
              </a:rPr>
              <a:t> 61 F.4th 443 (5th Cir. 2023))</a:t>
            </a:r>
          </a:p>
          <a:p>
            <a:pPr marL="342900" marR="0" lvl="0" indent="-342900" algn="l" defTabSz="457200" rtl="0" eaLnBrk="1" fontAlgn="auto" latinLnBrk="0" hangingPunct="1">
              <a:lnSpc>
                <a:spcPct val="100000"/>
              </a:lnSpc>
              <a:spcBef>
                <a:spcPts val="1200"/>
              </a:spcBef>
              <a:spcAft>
                <a:spcPts val="1200"/>
              </a:spcAft>
              <a:buClr>
                <a:srgbClr val="ACD433"/>
              </a:buClr>
              <a:buSzPct val="80000"/>
              <a:buFont typeface="Wingdings 3" charset="2"/>
              <a:buChar char=""/>
              <a:tabLst/>
              <a:defRPr/>
            </a:pPr>
            <a:r>
              <a:rPr lang="en-US" sz="3200" dirty="0">
                <a:solidFill>
                  <a:schemeClr val="bg2"/>
                </a:solidFill>
                <a:latin typeface="+mn-lt"/>
              </a:rPr>
              <a:t>SCOTUS granted the Government’s petition for cert. </a:t>
            </a:r>
          </a:p>
        </p:txBody>
      </p:sp>
    </p:spTree>
    <p:extLst>
      <p:ext uri="{BB962C8B-B14F-4D97-AF65-F5344CB8AC3E}">
        <p14:creationId xmlns:p14="http://schemas.microsoft.com/office/powerpoint/2010/main" val="6946921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533B4-ABB4-0F9E-682B-CC1DA7B301D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DE28A6F-7891-1CB7-B2E1-F0F8B82569F5}"/>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789B81FA-A92E-3227-3ECB-0E77243765FA}"/>
              </a:ext>
            </a:extLst>
          </p:cNvPr>
          <p:cNvPicPr>
            <a:picLocks noChangeAspect="1"/>
          </p:cNvPicPr>
          <p:nvPr/>
        </p:nvPicPr>
        <p:blipFill>
          <a:blip r:embed="rId2"/>
          <a:stretch>
            <a:fillRect/>
          </a:stretch>
        </p:blipFill>
        <p:spPr>
          <a:xfrm>
            <a:off x="1100634" y="1027905"/>
            <a:ext cx="9113974" cy="3991835"/>
          </a:xfrm>
          <a:prstGeom prst="rect">
            <a:avLst/>
          </a:prstGeom>
        </p:spPr>
      </p:pic>
    </p:spTree>
    <p:extLst>
      <p:ext uri="{BB962C8B-B14F-4D97-AF65-F5344CB8AC3E}">
        <p14:creationId xmlns:p14="http://schemas.microsoft.com/office/powerpoint/2010/main" val="32355344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AE912FD-235B-29F2-9FBA-CF7956059940}"/>
              </a:ext>
            </a:extLst>
          </p:cNvPr>
          <p:cNvSpPr txBox="1">
            <a:spLocks/>
          </p:cNvSpPr>
          <p:nvPr/>
        </p:nvSpPr>
        <p:spPr>
          <a:xfrm>
            <a:off x="630949" y="1045462"/>
            <a:ext cx="10747368" cy="53394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indent="-461963">
              <a:lnSpc>
                <a:spcPct val="107000"/>
              </a:lnSpc>
              <a:spcBef>
                <a:spcPts val="0"/>
              </a:spcBef>
              <a:spcAft>
                <a:spcPts val="800"/>
              </a:spcAft>
            </a:pPr>
            <a:r>
              <a:rPr lang="en-US" dirty="0">
                <a:solidFill>
                  <a:schemeClr val="bg2"/>
                </a:solidFill>
              </a:rPr>
              <a:t>18 U.S.C. § 922(g)(8) is constitutional “as applied to the facts of Rahimi’s own case” because “the Second Amendment permits the disarmament of individuals who pose a credible threat to the physical safety of others.”</a:t>
            </a:r>
          </a:p>
          <a:p>
            <a:pPr marL="914400" indent="-461963">
              <a:lnSpc>
                <a:spcPct val="107000"/>
              </a:lnSpc>
              <a:spcBef>
                <a:spcPts val="0"/>
              </a:spcBef>
              <a:spcAft>
                <a:spcPts val="800"/>
              </a:spcAft>
            </a:pPr>
            <a:r>
              <a:rPr lang="en-US" dirty="0">
                <a:solidFill>
                  <a:schemeClr val="bg2"/>
                </a:solidFill>
              </a:rPr>
              <a:t>A modern firearm regulation must “comport with the principles underlying the Second Amendment,” but need not be a “dead ringer” for a Founding-era law. Founding-era surety and “going armed” laws “targeted the misuse of firearms,” and § 922(g)(8) “fits neatly within the tradition the surety and going armed laws represent.”</a:t>
            </a:r>
          </a:p>
        </p:txBody>
      </p:sp>
    </p:spTree>
    <p:extLst>
      <p:ext uri="{BB962C8B-B14F-4D97-AF65-F5344CB8AC3E}">
        <p14:creationId xmlns:p14="http://schemas.microsoft.com/office/powerpoint/2010/main" val="38668553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EF52764-2512-5D02-4882-BE46AA9C077C}"/>
              </a:ext>
            </a:extLst>
          </p:cNvPr>
          <p:cNvSpPr>
            <a:spLocks noGrp="1"/>
          </p:cNvSpPr>
          <p:nvPr>
            <p:ph type="subTitle" idx="1"/>
          </p:nvPr>
        </p:nvSpPr>
        <p:spPr>
          <a:xfrm>
            <a:off x="788691" y="1451492"/>
            <a:ext cx="10373951" cy="4312381"/>
          </a:xfrm>
        </p:spPr>
        <p:txBody>
          <a:bodyPr>
            <a:normAutofit/>
          </a:bodyPr>
          <a:lstStyle/>
          <a:p>
            <a:pPr marL="342900" indent="-342900" algn="l">
              <a:buFont typeface="Arial" panose="020B0604020202020204" pitchFamily="34" charset="0"/>
              <a:buChar char="•"/>
            </a:pPr>
            <a:r>
              <a:rPr lang="en-US" sz="6000" i="1" dirty="0">
                <a:solidFill>
                  <a:schemeClr val="bg2"/>
                </a:solidFill>
              </a:rPr>
              <a:t>Heller</a:t>
            </a:r>
            <a:r>
              <a:rPr lang="en-US" sz="6000" dirty="0">
                <a:solidFill>
                  <a:schemeClr val="bg2"/>
                </a:solidFill>
              </a:rPr>
              <a:t>’s House Rule</a:t>
            </a:r>
            <a:endParaRPr lang="en-US" sz="6000" i="1" dirty="0">
              <a:solidFill>
                <a:schemeClr val="bg2"/>
              </a:solidFill>
            </a:endParaRPr>
          </a:p>
          <a:p>
            <a:pPr marL="342900" indent="-342900" algn="l">
              <a:buFont typeface="Arial" panose="020B0604020202020204" pitchFamily="34" charset="0"/>
              <a:buChar char="•"/>
            </a:pPr>
            <a:r>
              <a:rPr lang="en-US" sz="6000" i="1" dirty="0" err="1">
                <a:solidFill>
                  <a:schemeClr val="bg2"/>
                </a:solidFill>
              </a:rPr>
              <a:t>Bruen</a:t>
            </a:r>
            <a:r>
              <a:rPr lang="en-US" sz="6000" dirty="0" err="1">
                <a:solidFill>
                  <a:schemeClr val="bg2"/>
                </a:solidFill>
              </a:rPr>
              <a:t>’s</a:t>
            </a:r>
            <a:r>
              <a:rPr lang="en-US" sz="6000" dirty="0">
                <a:solidFill>
                  <a:schemeClr val="bg2"/>
                </a:solidFill>
              </a:rPr>
              <a:t> Breakthrough</a:t>
            </a:r>
            <a:endParaRPr lang="en-US" sz="6000" i="1" dirty="0">
              <a:solidFill>
                <a:schemeClr val="bg2"/>
              </a:solidFill>
            </a:endParaRPr>
          </a:p>
          <a:p>
            <a:pPr marL="342900" indent="-342900" algn="l">
              <a:buFont typeface="Arial" panose="020B0604020202020204" pitchFamily="34" charset="0"/>
              <a:buChar char="•"/>
            </a:pPr>
            <a:r>
              <a:rPr lang="en-US" sz="6000" i="1" dirty="0">
                <a:solidFill>
                  <a:schemeClr val="bg2"/>
                </a:solidFill>
              </a:rPr>
              <a:t>Rahimi’s</a:t>
            </a:r>
            <a:r>
              <a:rPr lang="en-US" sz="6000" dirty="0">
                <a:solidFill>
                  <a:schemeClr val="bg2"/>
                </a:solidFill>
              </a:rPr>
              <a:t> Retreat</a:t>
            </a:r>
          </a:p>
          <a:p>
            <a:pPr marL="342900" indent="-342900" algn="l">
              <a:buFont typeface="Arial" panose="020B0604020202020204" pitchFamily="34" charset="0"/>
              <a:buChar char="•"/>
            </a:pPr>
            <a:r>
              <a:rPr lang="en-US" sz="6000" b="1" dirty="0">
                <a:solidFill>
                  <a:schemeClr val="bg2"/>
                </a:solidFill>
                <a:highlight>
                  <a:srgbClr val="008000"/>
                </a:highlight>
              </a:rPr>
              <a:t>__________’s _________</a:t>
            </a:r>
          </a:p>
          <a:p>
            <a:pPr marL="342900" indent="-342900" algn="l">
              <a:buFont typeface="Arial" panose="020B0604020202020204" pitchFamily="34" charset="0"/>
              <a:buChar char="•"/>
            </a:pPr>
            <a:endParaRPr lang="en-US" dirty="0">
              <a:solidFill>
                <a:schemeClr val="bg2"/>
              </a:solidFill>
            </a:endParaRPr>
          </a:p>
        </p:txBody>
      </p:sp>
    </p:spTree>
    <p:extLst>
      <p:ext uri="{BB962C8B-B14F-4D97-AF65-F5344CB8AC3E}">
        <p14:creationId xmlns:p14="http://schemas.microsoft.com/office/powerpoint/2010/main" val="36578737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EE6A2-1061-ACCC-FCE6-48989DEB6650}"/>
              </a:ext>
            </a:extLst>
          </p:cNvPr>
          <p:cNvSpPr>
            <a:spLocks noGrp="1"/>
          </p:cNvSpPr>
          <p:nvPr>
            <p:ph type="title"/>
          </p:nvPr>
        </p:nvSpPr>
        <p:spPr>
          <a:xfrm>
            <a:off x="1103311" y="452718"/>
            <a:ext cx="9578087" cy="1004293"/>
          </a:xfrm>
        </p:spPr>
        <p:txBody>
          <a:bodyPr anchor="ctr"/>
          <a:lstStyle/>
          <a:p>
            <a:pPr algn="ctr"/>
            <a:r>
              <a:rPr lang="en-US" sz="3200" b="1" dirty="0"/>
              <a:t>Post-</a:t>
            </a:r>
            <a:r>
              <a:rPr lang="en-US" sz="3200" b="1" i="1" dirty="0"/>
              <a:t>Rahimi </a:t>
            </a:r>
            <a:r>
              <a:rPr lang="en-US" sz="3200" b="1" dirty="0"/>
              <a:t>Cases in the Fifth Circuit</a:t>
            </a:r>
          </a:p>
        </p:txBody>
      </p:sp>
      <p:sp>
        <p:nvSpPr>
          <p:cNvPr id="3" name="Content Placeholder 2">
            <a:extLst>
              <a:ext uri="{FF2B5EF4-FFF2-40B4-BE49-F238E27FC236}">
                <a16:creationId xmlns:a16="http://schemas.microsoft.com/office/drawing/2014/main" id="{FFF78DC0-E85D-A1DB-8F0B-72A507F78815}"/>
              </a:ext>
            </a:extLst>
          </p:cNvPr>
          <p:cNvSpPr>
            <a:spLocks noGrp="1"/>
          </p:cNvSpPr>
          <p:nvPr>
            <p:ph idx="1"/>
          </p:nvPr>
        </p:nvSpPr>
        <p:spPr>
          <a:xfrm>
            <a:off x="1103311" y="1457011"/>
            <a:ext cx="10010165" cy="4670808"/>
          </a:xfrm>
        </p:spPr>
        <p:txBody>
          <a:bodyPr anchor="ctr">
            <a:normAutofit/>
          </a:bodyPr>
          <a:lstStyle/>
          <a:p>
            <a:pPr marL="461963" indent="-461963">
              <a:spcBef>
                <a:spcPts val="1200"/>
              </a:spcBef>
              <a:spcAft>
                <a:spcPts val="1200"/>
              </a:spcAft>
            </a:pPr>
            <a:r>
              <a:rPr lang="en-US" sz="2800" b="1" i="1" dirty="0"/>
              <a:t>United States v. Connelly</a:t>
            </a:r>
            <a:r>
              <a:rPr lang="en-US" sz="2800" dirty="0"/>
              <a:t>, 117 F.4th 269 (5th Cir. 2024)—</a:t>
            </a:r>
            <a:r>
              <a:rPr lang="en-US" sz="2800" b="1" u="sng" dirty="0"/>
              <a:t>sustains</a:t>
            </a:r>
            <a:r>
              <a:rPr lang="en-US" sz="2800" dirty="0"/>
              <a:t> as-applied  Amendment challenge to 18 U.S.C. § 922(g)(3) (possession by unlawful user of a controlled substance): Connelly, a </a:t>
            </a:r>
            <a:r>
              <a:rPr lang="en-US" sz="2800" b="1" dirty="0"/>
              <a:t>marijuana</a:t>
            </a:r>
            <a:r>
              <a:rPr lang="en-US" sz="2800" dirty="0"/>
              <a:t> user, was </a:t>
            </a:r>
            <a:r>
              <a:rPr lang="en-US" sz="2800" b="1" dirty="0"/>
              <a:t>not actively intoxicated</a:t>
            </a:r>
            <a:r>
              <a:rPr lang="en-US" sz="2800" dirty="0"/>
              <a:t>.</a:t>
            </a:r>
          </a:p>
          <a:p>
            <a:pPr marL="461963" indent="-461963">
              <a:spcBef>
                <a:spcPts val="1200"/>
              </a:spcBef>
              <a:spcAft>
                <a:spcPts val="1200"/>
              </a:spcAft>
            </a:pPr>
            <a:r>
              <a:rPr lang="en-US" sz="2800" b="1" i="1" dirty="0"/>
              <a:t>United States v. Medina-Cantu</a:t>
            </a:r>
            <a:r>
              <a:rPr lang="en-US" sz="2800" dirty="0"/>
              <a:t>, 113 F.4th 537 (5th Cir. 2024)—</a:t>
            </a:r>
            <a:r>
              <a:rPr lang="en-US" sz="2800" b="1" u="sng" dirty="0"/>
              <a:t>rejects</a:t>
            </a:r>
            <a:r>
              <a:rPr lang="en-US" sz="2800" dirty="0"/>
              <a:t> Second Amendment challenge to 18 U.S.C. § 922(g)(5)(A) (possession by an alien illegally in the United States), because non-citizens unlawfully present are not among “the people.”</a:t>
            </a:r>
          </a:p>
        </p:txBody>
      </p:sp>
    </p:spTree>
    <p:extLst>
      <p:ext uri="{BB962C8B-B14F-4D97-AF65-F5344CB8AC3E}">
        <p14:creationId xmlns:p14="http://schemas.microsoft.com/office/powerpoint/2010/main" val="31672904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4382F-A710-F6CA-E3F2-BD78E2D3AACC}"/>
              </a:ext>
            </a:extLst>
          </p:cNvPr>
          <p:cNvSpPr>
            <a:spLocks noGrp="1"/>
          </p:cNvSpPr>
          <p:nvPr>
            <p:ph type="title"/>
          </p:nvPr>
        </p:nvSpPr>
        <p:spPr>
          <a:xfrm>
            <a:off x="1103311" y="452718"/>
            <a:ext cx="9557989" cy="1004293"/>
          </a:xfrm>
        </p:spPr>
        <p:txBody>
          <a:bodyPr anchor="ctr"/>
          <a:lstStyle/>
          <a:p>
            <a:pPr algn="ctr"/>
            <a:r>
              <a:rPr lang="en-US" sz="3200" b="1" dirty="0"/>
              <a:t>18 U.S.C. § 922(g)(1)–Felon in Possession</a:t>
            </a:r>
          </a:p>
        </p:txBody>
      </p:sp>
      <p:sp>
        <p:nvSpPr>
          <p:cNvPr id="3" name="Content Placeholder 2">
            <a:extLst>
              <a:ext uri="{FF2B5EF4-FFF2-40B4-BE49-F238E27FC236}">
                <a16:creationId xmlns:a16="http://schemas.microsoft.com/office/drawing/2014/main" id="{AAB0AC2B-B24A-C826-2989-769110AFFB1E}"/>
              </a:ext>
            </a:extLst>
          </p:cNvPr>
          <p:cNvSpPr>
            <a:spLocks noGrp="1"/>
          </p:cNvSpPr>
          <p:nvPr>
            <p:ph idx="1"/>
          </p:nvPr>
        </p:nvSpPr>
        <p:spPr>
          <a:xfrm>
            <a:off x="1095941" y="1635788"/>
            <a:ext cx="10000117" cy="4650711"/>
          </a:xfrm>
        </p:spPr>
        <p:txBody>
          <a:bodyPr anchor="ctr"/>
          <a:lstStyle/>
          <a:p>
            <a:pPr marL="461963" indent="-461963">
              <a:spcBef>
                <a:spcPts val="600"/>
              </a:spcBef>
              <a:spcAft>
                <a:spcPts val="600"/>
              </a:spcAft>
            </a:pPr>
            <a:r>
              <a:rPr lang="en-US" b="1" i="1" dirty="0">
                <a:latin typeface="+mn-lt"/>
              </a:rPr>
              <a:t>United States v. (Ronnie) Diaz</a:t>
            </a:r>
            <a:r>
              <a:rPr lang="en-US" dirty="0">
                <a:latin typeface="+mn-lt"/>
              </a:rPr>
              <a:t>, 116 F.4th 458 (5th Cir. 2024): </a:t>
            </a:r>
          </a:p>
          <a:p>
            <a:pPr marL="914400" lvl="1" indent="-452438">
              <a:spcBef>
                <a:spcPts val="600"/>
              </a:spcBef>
              <a:spcAft>
                <a:spcPts val="600"/>
              </a:spcAft>
            </a:pPr>
            <a:r>
              <a:rPr lang="en-US" sz="2000" b="1" u="sng" dirty="0">
                <a:latin typeface="+mn-lt"/>
              </a:rPr>
              <a:t>Rejects</a:t>
            </a:r>
            <a:r>
              <a:rPr lang="en-US" sz="2000" dirty="0">
                <a:latin typeface="+mn-lt"/>
              </a:rPr>
              <a:t> facial challenge</a:t>
            </a:r>
          </a:p>
          <a:p>
            <a:pPr marL="914400" lvl="1" indent="-452438">
              <a:spcBef>
                <a:spcPts val="600"/>
              </a:spcBef>
              <a:spcAft>
                <a:spcPts val="600"/>
              </a:spcAft>
            </a:pPr>
            <a:r>
              <a:rPr lang="en-US" sz="2000" b="1" u="sng" dirty="0">
                <a:latin typeface="+mn-lt"/>
              </a:rPr>
              <a:t>Rejects</a:t>
            </a:r>
            <a:r>
              <a:rPr lang="en-US" sz="2000" dirty="0">
                <a:latin typeface="+mn-lt"/>
              </a:rPr>
              <a:t> as-applied challenge “specifically targeted to Diaz’s circumstances,” but others may succeed:</a:t>
            </a:r>
          </a:p>
          <a:p>
            <a:pPr marL="1376363" lvl="2" indent="-461963">
              <a:spcBef>
                <a:spcPts val="600"/>
              </a:spcBef>
              <a:spcAft>
                <a:spcPts val="600"/>
              </a:spcAft>
            </a:pPr>
            <a:r>
              <a:rPr lang="en-US" sz="2000" dirty="0">
                <a:latin typeface="+mn-lt"/>
              </a:rPr>
              <a:t>“Felon” status alone is not enough</a:t>
            </a:r>
          </a:p>
          <a:p>
            <a:pPr marL="1376363" lvl="2" indent="-461963">
              <a:spcBef>
                <a:spcPts val="600"/>
              </a:spcBef>
              <a:spcAft>
                <a:spcPts val="600"/>
              </a:spcAft>
            </a:pPr>
            <a:r>
              <a:rPr lang="en-US" sz="2000" dirty="0">
                <a:latin typeface="+mn-lt"/>
              </a:rPr>
              <a:t>Ignores Diaz’s misdemeanor convictions; “felony” convictions for conduct that was noncriminal at the Founding (including felon-in-possession); and felonious misconduct </a:t>
            </a:r>
            <a:r>
              <a:rPr lang="en-US" sz="2000" i="1" dirty="0">
                <a:latin typeface="+mn-lt"/>
              </a:rPr>
              <a:t>during the instant offense</a:t>
            </a:r>
          </a:p>
          <a:p>
            <a:pPr marL="1376363" lvl="2" indent="-461963">
              <a:spcBef>
                <a:spcPts val="600"/>
              </a:spcBef>
              <a:spcAft>
                <a:spcPts val="600"/>
              </a:spcAft>
            </a:pPr>
            <a:r>
              <a:rPr lang="en-US" sz="2000" dirty="0">
                <a:latin typeface="+mn-lt"/>
              </a:rPr>
              <a:t>Diaz’s felony conviction for vehicle theft was similar enough to horse- stealing, which was a capital offense at the Founding.</a:t>
            </a:r>
          </a:p>
          <a:p>
            <a:pPr marL="914400" lvl="1" indent="-452438">
              <a:spcBef>
                <a:spcPts val="600"/>
              </a:spcBef>
              <a:spcAft>
                <a:spcPts val="600"/>
              </a:spcAft>
            </a:pPr>
            <a:r>
              <a:rPr lang="en-US" sz="2000" dirty="0">
                <a:latin typeface="+mn-lt"/>
              </a:rPr>
              <a:t>En Banc Reh’g denied (Oct. 25, 2024)</a:t>
            </a:r>
            <a:endParaRPr lang="en-US" dirty="0"/>
          </a:p>
        </p:txBody>
      </p:sp>
    </p:spTree>
    <p:extLst>
      <p:ext uri="{BB962C8B-B14F-4D97-AF65-F5344CB8AC3E}">
        <p14:creationId xmlns:p14="http://schemas.microsoft.com/office/powerpoint/2010/main" val="1386199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4382F-A710-F6CA-E3F2-BD78E2D3AACC}"/>
              </a:ext>
            </a:extLst>
          </p:cNvPr>
          <p:cNvSpPr>
            <a:spLocks noGrp="1"/>
          </p:cNvSpPr>
          <p:nvPr>
            <p:ph type="title"/>
          </p:nvPr>
        </p:nvSpPr>
        <p:spPr>
          <a:xfrm>
            <a:off x="1113360" y="593395"/>
            <a:ext cx="10000117" cy="893761"/>
          </a:xfrm>
        </p:spPr>
        <p:txBody>
          <a:bodyPr anchor="ctr"/>
          <a:lstStyle/>
          <a:p>
            <a:pPr algn="ctr"/>
            <a:r>
              <a:rPr lang="en-US" sz="3200" b="1" dirty="0"/>
              <a:t>“As-Applied” Challenges to § 922(g)(1) </a:t>
            </a:r>
            <a:br>
              <a:rPr lang="en-US" sz="3200" b="1" dirty="0"/>
            </a:br>
            <a:r>
              <a:rPr lang="en-US" sz="3200" b="1" dirty="0"/>
              <a:t>in the </a:t>
            </a:r>
            <a:r>
              <a:rPr lang="en-US" sz="3200" b="1" dirty="0">
                <a:solidFill>
                  <a:schemeClr val="accent1"/>
                </a:solidFill>
              </a:rPr>
              <a:t>Sixth Circuit</a:t>
            </a:r>
            <a:r>
              <a:rPr lang="en-US" sz="3200" b="1" dirty="0"/>
              <a:t>:</a:t>
            </a:r>
            <a:endParaRPr lang="en-US" sz="3200" b="1" dirty="0">
              <a:solidFill>
                <a:schemeClr val="accent1"/>
              </a:solidFill>
            </a:endParaRPr>
          </a:p>
        </p:txBody>
      </p:sp>
      <p:sp>
        <p:nvSpPr>
          <p:cNvPr id="6" name="Content Placeholder 2">
            <a:extLst>
              <a:ext uri="{FF2B5EF4-FFF2-40B4-BE49-F238E27FC236}">
                <a16:creationId xmlns:a16="http://schemas.microsoft.com/office/drawing/2014/main" id="{BAFB98E4-4BA7-47C0-34FF-0A06FD72DF0A}"/>
              </a:ext>
            </a:extLst>
          </p:cNvPr>
          <p:cNvSpPr>
            <a:spLocks noGrp="1"/>
          </p:cNvSpPr>
          <p:nvPr>
            <p:ph idx="1"/>
          </p:nvPr>
        </p:nvSpPr>
        <p:spPr>
          <a:xfrm>
            <a:off x="845889" y="1693103"/>
            <a:ext cx="10000117" cy="4783015"/>
          </a:xfrm>
        </p:spPr>
        <p:txBody>
          <a:bodyPr anchor="ctr">
            <a:noAutofit/>
          </a:bodyPr>
          <a:lstStyle/>
          <a:p>
            <a:pPr>
              <a:spcBef>
                <a:spcPts val="600"/>
              </a:spcBef>
              <a:spcAft>
                <a:spcPts val="600"/>
              </a:spcAft>
            </a:pPr>
            <a:r>
              <a:rPr lang="en-US" sz="2200" b="1" i="1" dirty="0">
                <a:latin typeface="+mn-lt"/>
              </a:rPr>
              <a:t>United States v. Williams</a:t>
            </a:r>
            <a:r>
              <a:rPr lang="en-US" sz="2200" dirty="0">
                <a:latin typeface="+mn-lt"/>
              </a:rPr>
              <a:t>, 113 F.4th 637 (6th Cir. 2024): </a:t>
            </a:r>
            <a:r>
              <a:rPr lang="en-US" sz="2200" b="1" u="sng" dirty="0">
                <a:latin typeface="+mn-lt"/>
              </a:rPr>
              <a:t>Rejects</a:t>
            </a:r>
            <a:r>
              <a:rPr lang="en-US" sz="2200" dirty="0">
                <a:latin typeface="+mn-lt"/>
              </a:rPr>
              <a:t> challenge where Defendant had felony convictions for “aggravated robbery”; “attempted murder,” and felon-in-possession. Standard is “</a:t>
            </a:r>
            <a:r>
              <a:rPr lang="en-US" sz="2200" b="1" dirty="0">
                <a:latin typeface="+mn-lt"/>
              </a:rPr>
              <a:t>Dangerousness</a:t>
            </a:r>
            <a:r>
              <a:rPr lang="en-US" sz="2200" dirty="0">
                <a:latin typeface="+mn-lt"/>
              </a:rPr>
              <a:t>.” </a:t>
            </a:r>
          </a:p>
          <a:p>
            <a:pPr marL="914400" lvl="2" indent="-452438">
              <a:spcBef>
                <a:spcPts val="600"/>
              </a:spcBef>
              <a:spcAft>
                <a:spcPts val="600"/>
              </a:spcAft>
            </a:pPr>
            <a:r>
              <a:rPr lang="en-US" sz="2200" dirty="0">
                <a:latin typeface="+mn-lt"/>
              </a:rPr>
              <a:t>“When evaluating a defendant’s dangerousness, a court </a:t>
            </a:r>
            <a:r>
              <a:rPr lang="en-US" sz="2200" b="1" dirty="0">
                <a:latin typeface="+mn-lt"/>
              </a:rPr>
              <a:t>may </a:t>
            </a:r>
            <a:r>
              <a:rPr lang="en-US" sz="2200" b="1" dirty="0">
                <a:solidFill>
                  <a:schemeClr val="accent1"/>
                </a:solidFill>
                <a:latin typeface="+mn-lt"/>
              </a:rPr>
              <a:t>consider a defendant’s entire criminal record—not just the specific felony</a:t>
            </a:r>
            <a:r>
              <a:rPr lang="en-US" sz="2200" b="1" dirty="0">
                <a:latin typeface="+mn-lt"/>
              </a:rPr>
              <a:t> </a:t>
            </a:r>
            <a:r>
              <a:rPr lang="en-US" sz="2200" dirty="0">
                <a:latin typeface="+mn-lt"/>
              </a:rPr>
              <a:t>underlying his § 922(g)(1) conviction.”</a:t>
            </a:r>
          </a:p>
          <a:p>
            <a:pPr marL="914400" lvl="2" indent="-452438">
              <a:spcBef>
                <a:spcPts val="600"/>
              </a:spcBef>
              <a:spcAft>
                <a:spcPts val="600"/>
              </a:spcAft>
            </a:pPr>
            <a:r>
              <a:rPr lang="en-US" sz="2200" b="1" dirty="0">
                <a:solidFill>
                  <a:schemeClr val="accent1"/>
                </a:solidFill>
                <a:latin typeface="+mn-lt"/>
              </a:rPr>
              <a:t>Convictions that show dangerousness</a:t>
            </a:r>
            <a:r>
              <a:rPr lang="en-US" sz="2200" dirty="0">
                <a:latin typeface="+mn-lt"/>
              </a:rPr>
              <a:t>: crimes against the person; crimes like drug-trafficking and burglary that indicate “significant threat of danger”</a:t>
            </a:r>
          </a:p>
          <a:p>
            <a:pPr marL="914400" lvl="2" indent="-452438">
              <a:spcBef>
                <a:spcPts val="600"/>
              </a:spcBef>
              <a:spcAft>
                <a:spcPts val="600"/>
              </a:spcAft>
            </a:pPr>
            <a:r>
              <a:rPr lang="en-US" sz="2200" b="1" dirty="0">
                <a:solidFill>
                  <a:schemeClr val="accent1"/>
                </a:solidFill>
                <a:latin typeface="+mn-lt"/>
              </a:rPr>
              <a:t>Convictions that do not</a:t>
            </a:r>
            <a:r>
              <a:rPr lang="en-US" sz="2200" b="1" dirty="0">
                <a:latin typeface="+mn-lt"/>
              </a:rPr>
              <a:t>: “</a:t>
            </a:r>
            <a:r>
              <a:rPr lang="en-US" sz="2200" dirty="0">
                <a:latin typeface="+mn-lt"/>
              </a:rPr>
              <a:t>crimes like mail fraud . . . or making false statements”; “[b]</a:t>
            </a:r>
            <a:r>
              <a:rPr lang="en-US" sz="2200" dirty="0" err="1">
                <a:latin typeface="+mn-lt"/>
              </a:rPr>
              <a:t>ut</a:t>
            </a:r>
            <a:r>
              <a:rPr lang="en-US" sz="2200" dirty="0">
                <a:latin typeface="+mn-lt"/>
              </a:rPr>
              <a:t> we trust district courts will have no trouble concluding that many of these crimes don't make a person dangerous”</a:t>
            </a:r>
          </a:p>
        </p:txBody>
      </p:sp>
    </p:spTree>
    <p:extLst>
      <p:ext uri="{BB962C8B-B14F-4D97-AF65-F5344CB8AC3E}">
        <p14:creationId xmlns:p14="http://schemas.microsoft.com/office/powerpoint/2010/main" val="32417859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4382F-A710-F6CA-E3F2-BD78E2D3AACC}"/>
              </a:ext>
            </a:extLst>
          </p:cNvPr>
          <p:cNvSpPr>
            <a:spLocks noGrp="1"/>
          </p:cNvSpPr>
          <p:nvPr>
            <p:ph type="title"/>
          </p:nvPr>
        </p:nvSpPr>
        <p:spPr>
          <a:xfrm>
            <a:off x="1085222" y="593396"/>
            <a:ext cx="10038303" cy="842368"/>
          </a:xfrm>
        </p:spPr>
        <p:txBody>
          <a:bodyPr anchor="ctr"/>
          <a:lstStyle/>
          <a:p>
            <a:pPr algn="ctr"/>
            <a:r>
              <a:rPr lang="en-US" sz="3200" b="1" dirty="0"/>
              <a:t>“As-Applied” Challenges to § 922(g)(1) </a:t>
            </a:r>
            <a:br>
              <a:rPr lang="en-US" sz="3200" b="1" dirty="0"/>
            </a:br>
            <a:r>
              <a:rPr lang="en-US" sz="3200" b="1" dirty="0"/>
              <a:t>in the </a:t>
            </a:r>
            <a:r>
              <a:rPr lang="en-US" sz="3200" b="1" dirty="0">
                <a:solidFill>
                  <a:schemeClr val="accent1"/>
                </a:solidFill>
              </a:rPr>
              <a:t>Sixth Circuit</a:t>
            </a:r>
            <a:r>
              <a:rPr lang="en-US" sz="3200" b="1" dirty="0"/>
              <a:t>:</a:t>
            </a:r>
            <a:endParaRPr lang="en-US" sz="3200" b="1" dirty="0">
              <a:solidFill>
                <a:schemeClr val="accent1"/>
              </a:solidFill>
            </a:endParaRPr>
          </a:p>
        </p:txBody>
      </p:sp>
      <p:sp>
        <p:nvSpPr>
          <p:cNvPr id="6" name="Content Placeholder 2">
            <a:extLst>
              <a:ext uri="{FF2B5EF4-FFF2-40B4-BE49-F238E27FC236}">
                <a16:creationId xmlns:a16="http://schemas.microsoft.com/office/drawing/2014/main" id="{BAFB98E4-4BA7-47C0-34FF-0A06FD72DF0A}"/>
              </a:ext>
            </a:extLst>
          </p:cNvPr>
          <p:cNvSpPr>
            <a:spLocks noGrp="1"/>
          </p:cNvSpPr>
          <p:nvPr>
            <p:ph idx="1"/>
          </p:nvPr>
        </p:nvSpPr>
        <p:spPr>
          <a:xfrm>
            <a:off x="758424" y="1801523"/>
            <a:ext cx="10000117" cy="4650711"/>
          </a:xfrm>
        </p:spPr>
        <p:txBody>
          <a:bodyPr anchor="ctr">
            <a:noAutofit/>
          </a:bodyPr>
          <a:lstStyle/>
          <a:p>
            <a:pPr marL="461963" indent="-461963">
              <a:spcBef>
                <a:spcPts val="600"/>
              </a:spcBef>
              <a:spcAft>
                <a:spcPts val="600"/>
              </a:spcAft>
            </a:pPr>
            <a:r>
              <a:rPr lang="en-US" sz="2400" b="1" i="1" dirty="0">
                <a:latin typeface="+mn-lt"/>
              </a:rPr>
              <a:t>United States v. Goins</a:t>
            </a:r>
            <a:r>
              <a:rPr lang="en-US" sz="2400" dirty="0">
                <a:latin typeface="+mn-lt"/>
              </a:rPr>
              <a:t>, 118 F.4th 794 (6th Cir. 2024): Applying </a:t>
            </a:r>
            <a:r>
              <a:rPr lang="en-US" sz="2400" i="1" dirty="0">
                <a:latin typeface="+mn-lt"/>
              </a:rPr>
              <a:t>Williams </a:t>
            </a:r>
            <a:r>
              <a:rPr lang="en-US" sz="2400" dirty="0">
                <a:latin typeface="+mn-lt"/>
              </a:rPr>
              <a:t>“dangerousness” standard, </a:t>
            </a:r>
            <a:r>
              <a:rPr lang="en-US" sz="2400" b="1" u="sng" dirty="0">
                <a:latin typeface="+mn-lt"/>
              </a:rPr>
              <a:t>rejects</a:t>
            </a:r>
            <a:r>
              <a:rPr lang="en-US" sz="2400" dirty="0">
                <a:latin typeface="+mn-lt"/>
              </a:rPr>
              <a:t> as-applied challenge where Defendant had convictions for DUI (x4), Driving w/ suspended license, possession of controlled substance, public intoxication, criminal mischief; </a:t>
            </a:r>
            <a:r>
              <a:rPr lang="en-US" sz="2400" b="1" dirty="0">
                <a:latin typeface="+mn-lt"/>
              </a:rPr>
              <a:t>condition of probation banning guns</a:t>
            </a:r>
          </a:p>
          <a:p>
            <a:pPr marL="914400" lvl="1" indent="-452438">
              <a:spcBef>
                <a:spcPts val="600"/>
              </a:spcBef>
              <a:spcAft>
                <a:spcPts val="600"/>
              </a:spcAft>
            </a:pPr>
            <a:r>
              <a:rPr lang="en-US" sz="2400" dirty="0">
                <a:latin typeface="+mn-lt"/>
              </a:rPr>
              <a:t>Three reasons Defendant lost: </a:t>
            </a:r>
          </a:p>
          <a:p>
            <a:pPr marL="914400" lvl="2" indent="0">
              <a:spcBef>
                <a:spcPts val="600"/>
              </a:spcBef>
              <a:spcAft>
                <a:spcPts val="600"/>
              </a:spcAft>
              <a:buNone/>
            </a:pPr>
            <a:r>
              <a:rPr lang="en-US" sz="2400" dirty="0">
                <a:latin typeface="+mn-lt"/>
              </a:rPr>
              <a:t>(1) Goins violated probation by possessing gun; </a:t>
            </a:r>
          </a:p>
          <a:p>
            <a:pPr marL="914400" lvl="2" indent="0">
              <a:spcBef>
                <a:spcPts val="600"/>
              </a:spcBef>
              <a:spcAft>
                <a:spcPts val="600"/>
              </a:spcAft>
              <a:buNone/>
            </a:pPr>
            <a:r>
              <a:rPr lang="en-US" sz="2400" dirty="0">
                <a:latin typeface="+mn-lt"/>
              </a:rPr>
              <a:t>(2) “Goins was under a relatively short probation sentence for a dangerous crime”; and </a:t>
            </a:r>
          </a:p>
          <a:p>
            <a:pPr marL="914400" lvl="2" indent="0">
              <a:spcBef>
                <a:spcPts val="600"/>
              </a:spcBef>
              <a:spcAft>
                <a:spcPts val="600"/>
              </a:spcAft>
              <a:buNone/>
            </a:pPr>
            <a:r>
              <a:rPr lang="en-US" sz="2400" dirty="0">
                <a:latin typeface="+mn-lt"/>
              </a:rPr>
              <a:t>(3) “his repeated actions demonstrated a likelihood of future dangerous conduct.”</a:t>
            </a:r>
          </a:p>
        </p:txBody>
      </p:sp>
    </p:spTree>
    <p:extLst>
      <p:ext uri="{BB962C8B-B14F-4D97-AF65-F5344CB8AC3E}">
        <p14:creationId xmlns:p14="http://schemas.microsoft.com/office/powerpoint/2010/main" val="32379325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4382F-A710-F6CA-E3F2-BD78E2D3AACC}"/>
              </a:ext>
            </a:extLst>
          </p:cNvPr>
          <p:cNvSpPr>
            <a:spLocks noGrp="1"/>
          </p:cNvSpPr>
          <p:nvPr>
            <p:ph type="title"/>
          </p:nvPr>
        </p:nvSpPr>
        <p:spPr>
          <a:xfrm>
            <a:off x="1088571" y="593395"/>
            <a:ext cx="10014858" cy="1004293"/>
          </a:xfrm>
        </p:spPr>
        <p:txBody>
          <a:bodyPr anchor="ctr"/>
          <a:lstStyle/>
          <a:p>
            <a:pPr algn="ctr"/>
            <a:r>
              <a:rPr lang="en-US" sz="3200" b="1" dirty="0"/>
              <a:t>“As-Applied” Challenges to § 922(g)(1) </a:t>
            </a:r>
            <a:br>
              <a:rPr lang="en-US" sz="3200" b="1" dirty="0"/>
            </a:br>
            <a:r>
              <a:rPr lang="en-US" sz="3200" b="1" dirty="0"/>
              <a:t>in the </a:t>
            </a:r>
            <a:r>
              <a:rPr lang="en-US" sz="3200" b="1" dirty="0">
                <a:solidFill>
                  <a:schemeClr val="accent1"/>
                </a:solidFill>
              </a:rPr>
              <a:t>Eighth Circuit</a:t>
            </a:r>
            <a:r>
              <a:rPr lang="en-US" sz="3200" b="1" dirty="0"/>
              <a:t>:</a:t>
            </a:r>
          </a:p>
        </p:txBody>
      </p:sp>
      <p:sp>
        <p:nvSpPr>
          <p:cNvPr id="3" name="Content Placeholder 2">
            <a:extLst>
              <a:ext uri="{FF2B5EF4-FFF2-40B4-BE49-F238E27FC236}">
                <a16:creationId xmlns:a16="http://schemas.microsoft.com/office/drawing/2014/main" id="{AAB0AC2B-B24A-C826-2989-769110AFFB1E}"/>
              </a:ext>
            </a:extLst>
          </p:cNvPr>
          <p:cNvSpPr>
            <a:spLocks noGrp="1"/>
          </p:cNvSpPr>
          <p:nvPr>
            <p:ph idx="1"/>
          </p:nvPr>
        </p:nvSpPr>
        <p:spPr>
          <a:xfrm>
            <a:off x="1103312" y="1597688"/>
            <a:ext cx="10000117" cy="4650711"/>
          </a:xfrm>
        </p:spPr>
        <p:txBody>
          <a:bodyPr anchor="ctr">
            <a:normAutofit/>
          </a:bodyPr>
          <a:lstStyle/>
          <a:p>
            <a:pPr>
              <a:spcBef>
                <a:spcPts val="600"/>
              </a:spcBef>
              <a:spcAft>
                <a:spcPts val="600"/>
              </a:spcAft>
            </a:pPr>
            <a:r>
              <a:rPr lang="en-US" sz="2800" b="1" i="1" dirty="0">
                <a:latin typeface="+mn-lt"/>
              </a:rPr>
              <a:t>United States v. Jackson</a:t>
            </a:r>
            <a:r>
              <a:rPr lang="en-US" sz="2800" dirty="0">
                <a:latin typeface="+mn-lt"/>
              </a:rPr>
              <a:t>, 110 F.4th 1120 (8th Cir. 2024): </a:t>
            </a:r>
            <a:r>
              <a:rPr lang="en-US" sz="2800" b="1" u="sng" dirty="0">
                <a:latin typeface="+mn-lt"/>
              </a:rPr>
              <a:t>Rejects</a:t>
            </a:r>
            <a:r>
              <a:rPr lang="en-US" sz="2800" dirty="0">
                <a:latin typeface="+mn-lt"/>
              </a:rPr>
              <a:t> as-applied challenge for Defendant convicted of “sale of a controlled substance” (2x)</a:t>
            </a:r>
          </a:p>
          <a:p>
            <a:pPr lvl="1">
              <a:spcBef>
                <a:spcPts val="600"/>
              </a:spcBef>
              <a:spcAft>
                <a:spcPts val="600"/>
              </a:spcAft>
            </a:pPr>
            <a:r>
              <a:rPr lang="en-US" sz="2800" dirty="0">
                <a:latin typeface="+mn-lt"/>
              </a:rPr>
              <a:t>“Given these assurances by the Supreme Court, and the history that supports them, we conclude that there is </a:t>
            </a:r>
            <a:r>
              <a:rPr lang="en-US" sz="2800" b="1" dirty="0">
                <a:solidFill>
                  <a:srgbClr val="92D050"/>
                </a:solidFill>
                <a:latin typeface="+mn-lt"/>
              </a:rPr>
              <a:t>no need for felony-by-felony litigation regarding the constitutionality of § 922(g)(1)</a:t>
            </a:r>
            <a:r>
              <a:rPr lang="en-US" sz="2800" dirty="0">
                <a:solidFill>
                  <a:srgbClr val="92D050"/>
                </a:solidFill>
                <a:latin typeface="+mn-lt"/>
              </a:rPr>
              <a:t>.”</a:t>
            </a:r>
          </a:p>
          <a:p>
            <a:pPr lvl="1"/>
            <a:r>
              <a:rPr lang="en-US" sz="2800" dirty="0">
                <a:latin typeface="+mn-lt"/>
              </a:rPr>
              <a:t>En Banc Reh’g denied (Nov. 5, 2024)</a:t>
            </a:r>
          </a:p>
          <a:p>
            <a:pPr lvl="1"/>
            <a:endParaRPr lang="en-US" sz="2000" dirty="0">
              <a:latin typeface="+mn-lt"/>
            </a:endParaRPr>
          </a:p>
          <a:p>
            <a:pPr lvl="1"/>
            <a:endParaRPr lang="en-US" sz="2000" dirty="0">
              <a:latin typeface="+mn-lt"/>
            </a:endParaRPr>
          </a:p>
        </p:txBody>
      </p:sp>
    </p:spTree>
    <p:extLst>
      <p:ext uri="{BB962C8B-B14F-4D97-AF65-F5344CB8AC3E}">
        <p14:creationId xmlns:p14="http://schemas.microsoft.com/office/powerpoint/2010/main" val="35648286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4382F-A710-F6CA-E3F2-BD78E2D3AACC}"/>
              </a:ext>
            </a:extLst>
          </p:cNvPr>
          <p:cNvSpPr>
            <a:spLocks noGrp="1"/>
          </p:cNvSpPr>
          <p:nvPr>
            <p:ph type="title"/>
          </p:nvPr>
        </p:nvSpPr>
        <p:spPr>
          <a:xfrm>
            <a:off x="1095941" y="593395"/>
            <a:ext cx="10000117" cy="813793"/>
          </a:xfrm>
        </p:spPr>
        <p:txBody>
          <a:bodyPr anchor="ctr"/>
          <a:lstStyle/>
          <a:p>
            <a:pPr algn="ctr"/>
            <a:r>
              <a:rPr lang="en-US" sz="3200" b="1" dirty="0"/>
              <a:t>“As-Applied” Challenges to § 922(g)(1) </a:t>
            </a:r>
            <a:br>
              <a:rPr lang="en-US" sz="3200" b="1" dirty="0"/>
            </a:br>
            <a:r>
              <a:rPr lang="en-US" sz="3200" b="1" dirty="0"/>
              <a:t>in the </a:t>
            </a:r>
            <a:r>
              <a:rPr lang="en-US" sz="3200" b="1" dirty="0">
                <a:solidFill>
                  <a:schemeClr val="accent1"/>
                </a:solidFill>
              </a:rPr>
              <a:t>Third Circuit</a:t>
            </a:r>
            <a:r>
              <a:rPr lang="en-US" sz="3200" b="1" dirty="0"/>
              <a:t>:</a:t>
            </a:r>
          </a:p>
        </p:txBody>
      </p:sp>
      <p:sp>
        <p:nvSpPr>
          <p:cNvPr id="8" name="Content Placeholder 2">
            <a:extLst>
              <a:ext uri="{FF2B5EF4-FFF2-40B4-BE49-F238E27FC236}">
                <a16:creationId xmlns:a16="http://schemas.microsoft.com/office/drawing/2014/main" id="{A457C48D-EC75-EFAE-7EF9-435D9A73D12C}"/>
              </a:ext>
            </a:extLst>
          </p:cNvPr>
          <p:cNvSpPr>
            <a:spLocks noGrp="1"/>
          </p:cNvSpPr>
          <p:nvPr>
            <p:ph idx="1"/>
          </p:nvPr>
        </p:nvSpPr>
        <p:spPr>
          <a:xfrm>
            <a:off x="1095941" y="1407188"/>
            <a:ext cx="10000117" cy="5074294"/>
          </a:xfrm>
        </p:spPr>
        <p:txBody>
          <a:bodyPr anchor="ctr">
            <a:normAutofit/>
          </a:bodyPr>
          <a:lstStyle/>
          <a:p>
            <a:pPr>
              <a:spcBef>
                <a:spcPts val="600"/>
              </a:spcBef>
              <a:spcAft>
                <a:spcPts val="600"/>
              </a:spcAft>
            </a:pPr>
            <a:r>
              <a:rPr lang="en-US" b="1" i="1" dirty="0">
                <a:latin typeface="+mn-lt"/>
              </a:rPr>
              <a:t>United States v. Moore</a:t>
            </a:r>
            <a:r>
              <a:rPr lang="en-US" dirty="0">
                <a:latin typeface="+mn-lt"/>
              </a:rPr>
              <a:t>, 111 F.4th 266 (3d Cir. 2024): </a:t>
            </a:r>
            <a:r>
              <a:rPr lang="en-US" b="1" u="sng" dirty="0">
                <a:latin typeface="+mn-lt"/>
              </a:rPr>
              <a:t>Rejects</a:t>
            </a:r>
            <a:r>
              <a:rPr lang="en-US" b="1" dirty="0">
                <a:latin typeface="+mn-lt"/>
              </a:rPr>
              <a:t> </a:t>
            </a:r>
            <a:r>
              <a:rPr lang="en-US" dirty="0">
                <a:latin typeface="+mn-lt"/>
              </a:rPr>
              <a:t>as-applied challenge </a:t>
            </a:r>
            <a:r>
              <a:rPr lang="en-US" b="1" dirty="0">
                <a:latin typeface="+mn-lt"/>
              </a:rPr>
              <a:t>because Defendant was on federal supervised release </a:t>
            </a:r>
            <a:r>
              <a:rPr lang="en-US" dirty="0">
                <a:latin typeface="+mn-lt"/>
              </a:rPr>
              <a:t>for prior § 922(g)(1) conviction, which followed a federal cocaine-distribution conviction: “tradition of disarming” people </a:t>
            </a:r>
            <a:r>
              <a:rPr lang="en-US" b="1" dirty="0">
                <a:latin typeface="+mn-lt"/>
              </a:rPr>
              <a:t>under a criminal justice sentence</a:t>
            </a:r>
            <a:endParaRPr lang="en-US" b="1" i="1" dirty="0">
              <a:latin typeface="+mn-lt"/>
            </a:endParaRPr>
          </a:p>
          <a:p>
            <a:pPr lvl="1">
              <a:spcBef>
                <a:spcPts val="600"/>
              </a:spcBef>
              <a:spcAft>
                <a:spcPts val="600"/>
              </a:spcAft>
            </a:pPr>
            <a:r>
              <a:rPr lang="en-US" sz="2000" dirty="0">
                <a:latin typeface="+mn-lt"/>
              </a:rPr>
              <a:t>Arguably “defense of property” (Defendant confronted, and fired at, people breaking into car)</a:t>
            </a:r>
          </a:p>
          <a:p>
            <a:pPr>
              <a:spcBef>
                <a:spcPts val="600"/>
              </a:spcBef>
              <a:spcAft>
                <a:spcPts val="600"/>
              </a:spcAft>
            </a:pPr>
            <a:r>
              <a:rPr lang="en-US" b="1" i="1" dirty="0">
                <a:latin typeface="+mn-lt"/>
              </a:rPr>
              <a:t>Range v. Attorney General</a:t>
            </a:r>
            <a:r>
              <a:rPr lang="en-US" dirty="0">
                <a:latin typeface="+mn-lt"/>
              </a:rPr>
              <a:t>, No. 21-2835 (3d Cir.): Civil Challenge</a:t>
            </a:r>
          </a:p>
          <a:p>
            <a:pPr lvl="1">
              <a:spcBef>
                <a:spcPts val="600"/>
              </a:spcBef>
              <a:spcAft>
                <a:spcPts val="600"/>
              </a:spcAft>
            </a:pPr>
            <a:r>
              <a:rPr lang="en-US" sz="2000" dirty="0">
                <a:latin typeface="+mn-lt"/>
              </a:rPr>
              <a:t>Before </a:t>
            </a:r>
            <a:r>
              <a:rPr lang="en-US" sz="2000" i="1" dirty="0">
                <a:latin typeface="+mn-lt"/>
              </a:rPr>
              <a:t>Rahimi</a:t>
            </a:r>
            <a:r>
              <a:rPr lang="en-US" sz="2000" dirty="0">
                <a:latin typeface="+mn-lt"/>
              </a:rPr>
              <a:t>, the En Banc court sustained an as-applied challenge where plaintiff had been convicted of non-felony false statement punishable by five years’ incarceration</a:t>
            </a:r>
          </a:p>
          <a:p>
            <a:pPr lvl="1">
              <a:spcBef>
                <a:spcPts val="600"/>
              </a:spcBef>
              <a:spcAft>
                <a:spcPts val="600"/>
              </a:spcAft>
            </a:pPr>
            <a:r>
              <a:rPr lang="en-US" sz="2000" dirty="0">
                <a:latin typeface="+mn-lt"/>
              </a:rPr>
              <a:t>SCOTUS vacated, remanded after </a:t>
            </a:r>
            <a:r>
              <a:rPr lang="en-US" sz="2000" i="1" dirty="0">
                <a:latin typeface="+mn-lt"/>
              </a:rPr>
              <a:t>Rahimi</a:t>
            </a:r>
            <a:endParaRPr lang="en-US" sz="2000" dirty="0">
              <a:latin typeface="+mn-lt"/>
            </a:endParaRPr>
          </a:p>
          <a:p>
            <a:pPr lvl="1">
              <a:spcBef>
                <a:spcPts val="600"/>
              </a:spcBef>
              <a:spcAft>
                <a:spcPts val="600"/>
              </a:spcAft>
            </a:pPr>
            <a:r>
              <a:rPr lang="en-US" sz="2000" dirty="0">
                <a:latin typeface="+mn-lt"/>
              </a:rPr>
              <a:t>En Banc Court heard re-argument; awaiting decision</a:t>
            </a:r>
            <a:endParaRPr lang="en-US" dirty="0">
              <a:latin typeface="+mn-lt"/>
            </a:endParaRPr>
          </a:p>
        </p:txBody>
      </p:sp>
    </p:spTree>
    <p:extLst>
      <p:ext uri="{BB962C8B-B14F-4D97-AF65-F5344CB8AC3E}">
        <p14:creationId xmlns:p14="http://schemas.microsoft.com/office/powerpoint/2010/main" val="37451543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7E477-CCAF-1DA8-D7CA-42DD5A75AB2E}"/>
              </a:ext>
            </a:extLst>
          </p:cNvPr>
          <p:cNvSpPr>
            <a:spLocks noGrp="1"/>
          </p:cNvSpPr>
          <p:nvPr>
            <p:ph type="title"/>
          </p:nvPr>
        </p:nvSpPr>
        <p:spPr>
          <a:xfrm>
            <a:off x="1065124" y="452718"/>
            <a:ext cx="10058399" cy="1046144"/>
          </a:xfrm>
        </p:spPr>
        <p:txBody>
          <a:bodyPr anchor="ctr"/>
          <a:lstStyle/>
          <a:p>
            <a:pPr algn="ctr"/>
            <a:r>
              <a:rPr lang="en-US" sz="3200" b="1" dirty="0"/>
              <a:t>Unsettled and Uncomfortable </a:t>
            </a:r>
            <a:br>
              <a:rPr lang="en-US" sz="3200" b="1" dirty="0"/>
            </a:br>
            <a:r>
              <a:rPr lang="en-US" sz="3200" b="1" dirty="0"/>
              <a:t>Practical Questions</a:t>
            </a:r>
          </a:p>
        </p:txBody>
      </p:sp>
      <p:sp>
        <p:nvSpPr>
          <p:cNvPr id="3" name="Content Placeholder 2">
            <a:extLst>
              <a:ext uri="{FF2B5EF4-FFF2-40B4-BE49-F238E27FC236}">
                <a16:creationId xmlns:a16="http://schemas.microsoft.com/office/drawing/2014/main" id="{4FA59986-4093-5EA6-8B80-4B047A433D58}"/>
              </a:ext>
            </a:extLst>
          </p:cNvPr>
          <p:cNvSpPr>
            <a:spLocks noGrp="1"/>
          </p:cNvSpPr>
          <p:nvPr>
            <p:ph idx="1"/>
          </p:nvPr>
        </p:nvSpPr>
        <p:spPr>
          <a:xfrm>
            <a:off x="1065125" y="1498862"/>
            <a:ext cx="10058400" cy="4749537"/>
          </a:xfrm>
        </p:spPr>
        <p:txBody>
          <a:bodyPr anchor="ctr">
            <a:normAutofit/>
          </a:bodyPr>
          <a:lstStyle/>
          <a:p>
            <a:pPr marL="461963" marR="0" lvl="0" indent="-461963" algn="l" defTabSz="457200" rtl="0" eaLnBrk="1" fontAlgn="auto" latinLnBrk="0" hangingPunct="1">
              <a:spcBef>
                <a:spcPts val="600"/>
              </a:spcBef>
              <a:spcAft>
                <a:spcPts val="600"/>
              </a:spcAft>
              <a:buClr>
                <a:srgbClr val="ACD433"/>
              </a:buClr>
              <a:buSzPct val="80000"/>
              <a:buFont typeface="Wingdings 3" charset="2"/>
              <a:buChar char=""/>
              <a:tabLst/>
              <a:defRPr/>
            </a:pPr>
            <a:r>
              <a:rPr lang="en-US" sz="2400" dirty="0">
                <a:latin typeface="+mn-lt"/>
              </a:rPr>
              <a:t>At what point in the process </a:t>
            </a:r>
            <a:r>
              <a:rPr lang="en-US" sz="2400" i="1" u="sng" dirty="0">
                <a:latin typeface="+mn-lt"/>
              </a:rPr>
              <a:t>may</a:t>
            </a:r>
            <a:r>
              <a:rPr lang="en-US" sz="2400" i="1" dirty="0">
                <a:latin typeface="+mn-lt"/>
              </a:rPr>
              <a:t> you </a:t>
            </a:r>
            <a:r>
              <a:rPr lang="en-US" sz="2400" dirty="0">
                <a:latin typeface="+mn-lt"/>
              </a:rPr>
              <a:t>raise an “as-applied” challenge? At what point in the process </a:t>
            </a:r>
            <a:r>
              <a:rPr lang="en-US" sz="2400" i="1" u="sng" dirty="0">
                <a:latin typeface="+mn-lt"/>
              </a:rPr>
              <a:t>must</a:t>
            </a:r>
            <a:r>
              <a:rPr lang="en-US" sz="2400" i="1" dirty="0">
                <a:latin typeface="+mn-lt"/>
              </a:rPr>
              <a:t> you </a:t>
            </a:r>
            <a:r>
              <a:rPr lang="en-US" sz="2400" dirty="0">
                <a:latin typeface="+mn-lt"/>
              </a:rPr>
              <a:t>raise an “as-applied” challenge?</a:t>
            </a:r>
          </a:p>
          <a:p>
            <a:pPr marL="914400" lvl="1" indent="-452438">
              <a:spcBef>
                <a:spcPts val="600"/>
              </a:spcBef>
              <a:spcAft>
                <a:spcPts val="600"/>
              </a:spcAft>
              <a:buClr>
                <a:srgbClr val="ACD433"/>
              </a:buClr>
              <a:defRPr/>
            </a:pPr>
            <a:r>
              <a:rPr lang="en-US" sz="2400" dirty="0">
                <a:latin typeface="+mn-lt"/>
              </a:rPr>
              <a:t>Pretrial motion to dismiss?</a:t>
            </a:r>
          </a:p>
          <a:p>
            <a:pPr marL="914400" lvl="1" indent="-452438">
              <a:spcBef>
                <a:spcPts val="600"/>
              </a:spcBef>
              <a:spcAft>
                <a:spcPts val="600"/>
              </a:spcAft>
              <a:buClr>
                <a:srgbClr val="ACD433"/>
              </a:buClr>
              <a:defRPr/>
            </a:pPr>
            <a:r>
              <a:rPr lang="en-US" sz="2400" dirty="0">
                <a:latin typeface="+mn-lt"/>
              </a:rPr>
              <a:t>Change-of-Plea Hearing? </a:t>
            </a:r>
          </a:p>
          <a:p>
            <a:pPr marL="914400" lvl="1" indent="-452438">
              <a:spcBef>
                <a:spcPts val="600"/>
              </a:spcBef>
              <a:spcAft>
                <a:spcPts val="600"/>
              </a:spcAft>
              <a:buClr>
                <a:srgbClr val="ACD433"/>
              </a:buClr>
              <a:defRPr/>
            </a:pPr>
            <a:r>
              <a:rPr lang="en-US" sz="2400" dirty="0">
                <a:latin typeface="+mn-lt"/>
              </a:rPr>
              <a:t>Objections to Report and Recommendation on Guilty Plea?</a:t>
            </a:r>
          </a:p>
          <a:p>
            <a:pPr marL="914400" lvl="1" indent="-452438">
              <a:spcBef>
                <a:spcPts val="600"/>
              </a:spcBef>
              <a:spcAft>
                <a:spcPts val="600"/>
              </a:spcAft>
              <a:buClr>
                <a:srgbClr val="ACD433"/>
              </a:buClr>
              <a:defRPr/>
            </a:pPr>
            <a:r>
              <a:rPr lang="en-US" sz="2400" dirty="0">
                <a:latin typeface="+mn-lt"/>
              </a:rPr>
              <a:t>Sentencing?</a:t>
            </a:r>
          </a:p>
          <a:p>
            <a:pPr marL="461963" indent="-461963">
              <a:spcBef>
                <a:spcPts val="600"/>
              </a:spcBef>
              <a:spcAft>
                <a:spcPts val="600"/>
              </a:spcAft>
              <a:buClr>
                <a:srgbClr val="ACD433"/>
              </a:buClr>
              <a:defRPr/>
            </a:pPr>
            <a:r>
              <a:rPr lang="en-US" sz="2400" dirty="0">
                <a:latin typeface="+mn-lt"/>
              </a:rPr>
              <a:t>Who has the burden of proof or persuasion? Do Rules of Evidence apply?</a:t>
            </a:r>
          </a:p>
          <a:p>
            <a:pPr marL="461963" indent="-461963">
              <a:spcBef>
                <a:spcPts val="600"/>
              </a:spcBef>
              <a:spcAft>
                <a:spcPts val="600"/>
              </a:spcAft>
              <a:buClr>
                <a:srgbClr val="ACD433"/>
              </a:buClr>
              <a:defRPr/>
            </a:pPr>
            <a:r>
              <a:rPr lang="en-US" sz="2400" dirty="0">
                <a:latin typeface="+mn-lt"/>
              </a:rPr>
              <a:t>Does this challenge survive an unconditional guilty plea?</a:t>
            </a:r>
          </a:p>
        </p:txBody>
      </p:sp>
    </p:spTree>
    <p:extLst>
      <p:ext uri="{BB962C8B-B14F-4D97-AF65-F5344CB8AC3E}">
        <p14:creationId xmlns:p14="http://schemas.microsoft.com/office/powerpoint/2010/main" val="39269452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EF52764-2512-5D02-4882-BE46AA9C077C}"/>
              </a:ext>
            </a:extLst>
          </p:cNvPr>
          <p:cNvSpPr>
            <a:spLocks noGrp="1"/>
          </p:cNvSpPr>
          <p:nvPr>
            <p:ph type="subTitle" idx="1"/>
          </p:nvPr>
        </p:nvSpPr>
        <p:spPr>
          <a:xfrm>
            <a:off x="788691" y="1451492"/>
            <a:ext cx="10373951" cy="4312381"/>
          </a:xfrm>
        </p:spPr>
        <p:txBody>
          <a:bodyPr>
            <a:normAutofit lnSpcReduction="10000"/>
          </a:bodyPr>
          <a:lstStyle/>
          <a:p>
            <a:pPr marL="342900" indent="-342900" algn="l">
              <a:buFont typeface="Arial" panose="020B0604020202020204" pitchFamily="34" charset="0"/>
              <a:buChar char="•"/>
            </a:pPr>
            <a:r>
              <a:rPr lang="en-US" sz="6000" i="1" dirty="0">
                <a:solidFill>
                  <a:schemeClr val="bg2"/>
                </a:solidFill>
              </a:rPr>
              <a:t>Heller</a:t>
            </a:r>
            <a:r>
              <a:rPr lang="en-US" sz="6000" dirty="0">
                <a:solidFill>
                  <a:schemeClr val="bg2"/>
                </a:solidFill>
              </a:rPr>
              <a:t>’s House Rule</a:t>
            </a:r>
            <a:endParaRPr lang="en-US" sz="6000" i="1" dirty="0">
              <a:solidFill>
                <a:schemeClr val="bg2"/>
              </a:solidFill>
            </a:endParaRPr>
          </a:p>
          <a:p>
            <a:pPr marL="342900" indent="-342900" algn="l">
              <a:buFont typeface="Arial" panose="020B0604020202020204" pitchFamily="34" charset="0"/>
              <a:buChar char="•"/>
            </a:pPr>
            <a:r>
              <a:rPr lang="en-US" sz="6000" i="1" dirty="0" err="1">
                <a:solidFill>
                  <a:schemeClr val="bg2"/>
                </a:solidFill>
              </a:rPr>
              <a:t>Bruen</a:t>
            </a:r>
            <a:r>
              <a:rPr lang="en-US" sz="6000" dirty="0" err="1">
                <a:solidFill>
                  <a:schemeClr val="bg2"/>
                </a:solidFill>
              </a:rPr>
              <a:t>’s</a:t>
            </a:r>
            <a:r>
              <a:rPr lang="en-US" sz="6000" dirty="0">
                <a:solidFill>
                  <a:schemeClr val="bg2"/>
                </a:solidFill>
              </a:rPr>
              <a:t> Breakthrough</a:t>
            </a:r>
            <a:endParaRPr lang="en-US" sz="6000" i="1" dirty="0">
              <a:solidFill>
                <a:schemeClr val="bg2"/>
              </a:solidFill>
            </a:endParaRPr>
          </a:p>
          <a:p>
            <a:pPr marL="342900" indent="-342900" algn="l">
              <a:buFont typeface="Arial" panose="020B0604020202020204" pitchFamily="34" charset="0"/>
              <a:buChar char="•"/>
            </a:pPr>
            <a:r>
              <a:rPr lang="en-US" sz="6000" i="1" dirty="0">
                <a:solidFill>
                  <a:schemeClr val="bg2"/>
                </a:solidFill>
              </a:rPr>
              <a:t>Rahimi’s</a:t>
            </a:r>
            <a:r>
              <a:rPr lang="en-US" sz="6000" dirty="0">
                <a:solidFill>
                  <a:schemeClr val="bg2"/>
                </a:solidFill>
              </a:rPr>
              <a:t> Retreat</a:t>
            </a:r>
          </a:p>
          <a:p>
            <a:pPr marL="342900" indent="-342900" algn="l">
              <a:buFont typeface="Arial" panose="020B0604020202020204" pitchFamily="34" charset="0"/>
              <a:buChar char="•"/>
            </a:pPr>
            <a:r>
              <a:rPr lang="en-US" sz="6000" dirty="0">
                <a:solidFill>
                  <a:schemeClr val="bg2"/>
                </a:solidFill>
              </a:rPr>
              <a:t>__________’s _________</a:t>
            </a:r>
          </a:p>
          <a:p>
            <a:pPr marL="342900" indent="-342900" algn="l">
              <a:buFont typeface="Arial" panose="020B0604020202020204" pitchFamily="34" charset="0"/>
              <a:buChar char="•"/>
            </a:pPr>
            <a:r>
              <a:rPr lang="en-US" sz="6000" b="1" dirty="0">
                <a:solidFill>
                  <a:schemeClr val="bg2"/>
                </a:solidFill>
                <a:highlight>
                  <a:srgbClr val="008000"/>
                </a:highlight>
              </a:rPr>
              <a:t>BONUS ROUND</a:t>
            </a:r>
          </a:p>
          <a:p>
            <a:pPr marL="342900" indent="-342900" algn="l">
              <a:buFont typeface="Arial" panose="020B0604020202020204" pitchFamily="34" charset="0"/>
              <a:buChar char="•"/>
            </a:pPr>
            <a:endParaRPr lang="en-US" dirty="0">
              <a:solidFill>
                <a:schemeClr val="bg2"/>
              </a:solidFill>
            </a:endParaRPr>
          </a:p>
        </p:txBody>
      </p:sp>
    </p:spTree>
    <p:extLst>
      <p:ext uri="{BB962C8B-B14F-4D97-AF65-F5344CB8AC3E}">
        <p14:creationId xmlns:p14="http://schemas.microsoft.com/office/powerpoint/2010/main" val="10753367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pic>
        <p:nvPicPr>
          <p:cNvPr id="4" name="The wrong emPHASis on the wrong sylLABle_720">
            <a:hlinkClick r:id="" action="ppaction://media"/>
            <a:extLst>
              <a:ext uri="{FF2B5EF4-FFF2-40B4-BE49-F238E27FC236}">
                <a16:creationId xmlns:a16="http://schemas.microsoft.com/office/drawing/2014/main" id="{B6620A14-A426-518F-CF76-F48A18920E6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33412" y="213631"/>
            <a:ext cx="10804752" cy="6077673"/>
          </a:xfrm>
          <a:prstGeom prst="rect">
            <a:avLst/>
          </a:prstGeom>
        </p:spPr>
      </p:pic>
    </p:spTree>
    <p:extLst>
      <p:ext uri="{BB962C8B-B14F-4D97-AF65-F5344CB8AC3E}">
        <p14:creationId xmlns:p14="http://schemas.microsoft.com/office/powerpoint/2010/main" val="2037562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7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7DB3A3A-6BD0-4685-CAE8-0B82380C3044}"/>
              </a:ext>
            </a:extLst>
          </p:cNvPr>
          <p:cNvSpPr txBox="1"/>
          <p:nvPr/>
        </p:nvSpPr>
        <p:spPr>
          <a:xfrm>
            <a:off x="1102724" y="1490008"/>
            <a:ext cx="10251076" cy="1938992"/>
          </a:xfrm>
          <a:prstGeom prst="rect">
            <a:avLst/>
          </a:prstGeom>
          <a:noFill/>
        </p:spPr>
        <p:txBody>
          <a:bodyPr wrap="square">
            <a:spAutoFit/>
          </a:bodyPr>
          <a:lstStyle/>
          <a:p>
            <a:pPr algn="just"/>
            <a:r>
              <a:rPr lang="en-US" sz="4000" b="0" i="0" u="none" strike="noStrike" baseline="0" dirty="0">
                <a:solidFill>
                  <a:schemeClr val="bg1"/>
                </a:solidFill>
              </a:rPr>
              <a:t>“A well regulated Militia, being necessary to the security of a free State, the right of the people to keep and bear Arms, shall not be infringed.” </a:t>
            </a:r>
            <a:endParaRPr lang="en-US" sz="4000" dirty="0">
              <a:solidFill>
                <a:schemeClr val="bg1"/>
              </a:solidFill>
            </a:endParaRPr>
          </a:p>
        </p:txBody>
      </p:sp>
    </p:spTree>
    <p:extLst>
      <p:ext uri="{BB962C8B-B14F-4D97-AF65-F5344CB8AC3E}">
        <p14:creationId xmlns:p14="http://schemas.microsoft.com/office/powerpoint/2010/main" val="32296364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7DB3A3A-6BD0-4685-CAE8-0B82380C3044}"/>
              </a:ext>
            </a:extLst>
          </p:cNvPr>
          <p:cNvSpPr txBox="1"/>
          <p:nvPr/>
        </p:nvSpPr>
        <p:spPr>
          <a:xfrm>
            <a:off x="1102724" y="1490008"/>
            <a:ext cx="10251076" cy="1938992"/>
          </a:xfrm>
          <a:prstGeom prst="rect">
            <a:avLst/>
          </a:prstGeom>
          <a:noFill/>
        </p:spPr>
        <p:txBody>
          <a:bodyPr wrap="square">
            <a:spAutoFit/>
          </a:bodyPr>
          <a:lstStyle/>
          <a:p>
            <a:pPr algn="just"/>
            <a:r>
              <a:rPr lang="en-US" sz="4000" b="0" i="0" u="none" strike="noStrike" baseline="0" dirty="0">
                <a:solidFill>
                  <a:schemeClr val="bg1"/>
                </a:solidFill>
              </a:rPr>
              <a:t>“A well regulated Militia, being necessary to the security of a free State, </a:t>
            </a:r>
            <a:r>
              <a:rPr lang="en-US" sz="4000" b="1" i="0" u="none" strike="noStrike" baseline="0" dirty="0">
                <a:solidFill>
                  <a:schemeClr val="bg1"/>
                </a:solidFill>
                <a:highlight>
                  <a:srgbClr val="008000"/>
                </a:highlight>
              </a:rPr>
              <a:t>the right </a:t>
            </a:r>
            <a:r>
              <a:rPr lang="en-US" sz="4000" b="0" i="0" u="none" strike="noStrike" baseline="0" dirty="0">
                <a:solidFill>
                  <a:schemeClr val="bg1"/>
                </a:solidFill>
              </a:rPr>
              <a:t>of the people </a:t>
            </a:r>
            <a:r>
              <a:rPr lang="en-US" sz="4000" b="1" i="0" u="none" strike="noStrike" baseline="0" dirty="0">
                <a:solidFill>
                  <a:schemeClr val="bg1"/>
                </a:solidFill>
                <a:highlight>
                  <a:srgbClr val="008000"/>
                </a:highlight>
              </a:rPr>
              <a:t>to keep and bear Arms</a:t>
            </a:r>
            <a:r>
              <a:rPr lang="en-US" sz="4000" b="0" i="0" u="none" strike="noStrike" baseline="0" dirty="0">
                <a:solidFill>
                  <a:schemeClr val="bg1"/>
                </a:solidFill>
              </a:rPr>
              <a:t>, shall not be infringed.” </a:t>
            </a:r>
            <a:endParaRPr lang="en-US" sz="4000" dirty="0">
              <a:solidFill>
                <a:schemeClr val="bg1"/>
              </a:solidFill>
            </a:endParaRPr>
          </a:p>
        </p:txBody>
      </p:sp>
    </p:spTree>
    <p:extLst>
      <p:ext uri="{BB962C8B-B14F-4D97-AF65-F5344CB8AC3E}">
        <p14:creationId xmlns:p14="http://schemas.microsoft.com/office/powerpoint/2010/main" val="9737297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7DB3A3A-6BD0-4685-CAE8-0B82380C3044}"/>
              </a:ext>
            </a:extLst>
          </p:cNvPr>
          <p:cNvSpPr txBox="1"/>
          <p:nvPr/>
        </p:nvSpPr>
        <p:spPr>
          <a:xfrm>
            <a:off x="1102724" y="1490008"/>
            <a:ext cx="10251076" cy="1938992"/>
          </a:xfrm>
          <a:prstGeom prst="rect">
            <a:avLst/>
          </a:prstGeom>
          <a:noFill/>
        </p:spPr>
        <p:txBody>
          <a:bodyPr wrap="square">
            <a:spAutoFit/>
          </a:bodyPr>
          <a:lstStyle/>
          <a:p>
            <a:pPr algn="just"/>
            <a:r>
              <a:rPr lang="en-US" sz="4000" b="0" i="0" u="none" strike="noStrike" baseline="0" dirty="0">
                <a:solidFill>
                  <a:schemeClr val="bg1"/>
                </a:solidFill>
              </a:rPr>
              <a:t>“A well regulated Militia, being necessary to the security of a free State, </a:t>
            </a:r>
            <a:r>
              <a:rPr lang="en-US" sz="4000" b="1" i="0" u="none" strike="noStrike" baseline="0" dirty="0">
                <a:solidFill>
                  <a:schemeClr val="bg1"/>
                </a:solidFill>
                <a:highlight>
                  <a:srgbClr val="008000"/>
                </a:highlight>
              </a:rPr>
              <a:t>the right of the people</a:t>
            </a:r>
            <a:r>
              <a:rPr lang="en-US" sz="4000" b="1" i="0" u="none" strike="noStrike" baseline="0" dirty="0">
                <a:solidFill>
                  <a:schemeClr val="bg1"/>
                </a:solidFill>
              </a:rPr>
              <a:t> </a:t>
            </a:r>
            <a:r>
              <a:rPr lang="en-US" sz="4000" i="0" u="none" strike="noStrike" baseline="0" dirty="0">
                <a:solidFill>
                  <a:schemeClr val="bg1"/>
                </a:solidFill>
              </a:rPr>
              <a:t>to keep and bear Arms,</a:t>
            </a:r>
            <a:r>
              <a:rPr lang="en-US" sz="4000" b="0" i="0" u="none" strike="noStrike" baseline="0" dirty="0">
                <a:solidFill>
                  <a:schemeClr val="bg1"/>
                </a:solidFill>
              </a:rPr>
              <a:t> shall not be infringed.” </a:t>
            </a:r>
            <a:endParaRPr lang="en-US" sz="4000" dirty="0">
              <a:solidFill>
                <a:schemeClr val="bg1"/>
              </a:solidFill>
            </a:endParaRPr>
          </a:p>
        </p:txBody>
      </p:sp>
    </p:spTree>
    <p:extLst>
      <p:ext uri="{BB962C8B-B14F-4D97-AF65-F5344CB8AC3E}">
        <p14:creationId xmlns:p14="http://schemas.microsoft.com/office/powerpoint/2010/main" val="28211318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1E7CF-2B10-B174-8741-E759612A58A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1B55EC2-FCA9-E339-01C5-82711CBC35D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6367780-C4BE-71A9-166C-069C29DFEB0D}"/>
              </a:ext>
            </a:extLst>
          </p:cNvPr>
          <p:cNvPicPr>
            <a:picLocks noChangeAspect="1"/>
          </p:cNvPicPr>
          <p:nvPr/>
        </p:nvPicPr>
        <p:blipFill>
          <a:blip r:embed="rId2"/>
          <a:stretch>
            <a:fillRect/>
          </a:stretch>
        </p:blipFill>
        <p:spPr>
          <a:xfrm>
            <a:off x="3927016" y="755168"/>
            <a:ext cx="7373379" cy="3200847"/>
          </a:xfrm>
          <a:prstGeom prst="rect">
            <a:avLst/>
          </a:prstGeom>
        </p:spPr>
      </p:pic>
      <p:pic>
        <p:nvPicPr>
          <p:cNvPr id="7" name="Picture 6">
            <a:extLst>
              <a:ext uri="{FF2B5EF4-FFF2-40B4-BE49-F238E27FC236}">
                <a16:creationId xmlns:a16="http://schemas.microsoft.com/office/drawing/2014/main" id="{7DEAB1F2-0ABF-8145-11FE-523184B9F994}"/>
              </a:ext>
            </a:extLst>
          </p:cNvPr>
          <p:cNvPicPr>
            <a:picLocks noChangeAspect="1"/>
          </p:cNvPicPr>
          <p:nvPr/>
        </p:nvPicPr>
        <p:blipFill>
          <a:blip r:embed="rId3"/>
          <a:stretch>
            <a:fillRect/>
          </a:stretch>
        </p:blipFill>
        <p:spPr>
          <a:xfrm>
            <a:off x="309072" y="756745"/>
            <a:ext cx="3564540" cy="5344510"/>
          </a:xfrm>
          <a:prstGeom prst="rect">
            <a:avLst/>
          </a:prstGeom>
        </p:spPr>
      </p:pic>
    </p:spTree>
    <p:extLst>
      <p:ext uri="{BB962C8B-B14F-4D97-AF65-F5344CB8AC3E}">
        <p14:creationId xmlns:p14="http://schemas.microsoft.com/office/powerpoint/2010/main" val="35871789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1E7CF-2B10-B174-8741-E759612A58A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1B55EC2-FCA9-E339-01C5-82711CBC35DD}"/>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F5285139-9E84-5D8D-D908-59EDD037807A}"/>
              </a:ext>
            </a:extLst>
          </p:cNvPr>
          <p:cNvPicPr>
            <a:picLocks noChangeAspect="1"/>
          </p:cNvPicPr>
          <p:nvPr/>
        </p:nvPicPr>
        <p:blipFill>
          <a:blip r:embed="rId2"/>
          <a:stretch>
            <a:fillRect/>
          </a:stretch>
        </p:blipFill>
        <p:spPr>
          <a:xfrm>
            <a:off x="1596548" y="681037"/>
            <a:ext cx="7611537" cy="4877481"/>
          </a:xfrm>
          <a:prstGeom prst="rect">
            <a:avLst/>
          </a:prstGeom>
        </p:spPr>
      </p:pic>
    </p:spTree>
    <p:extLst>
      <p:ext uri="{BB962C8B-B14F-4D97-AF65-F5344CB8AC3E}">
        <p14:creationId xmlns:p14="http://schemas.microsoft.com/office/powerpoint/2010/main" val="11325460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1E7CF-2B10-B174-8741-E759612A58A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1B55EC2-FCA9-E339-01C5-82711CBC35DD}"/>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9C06E9AD-6A66-3909-ECF1-AB6CC4C975C6}"/>
              </a:ext>
            </a:extLst>
          </p:cNvPr>
          <p:cNvPicPr>
            <a:picLocks noChangeAspect="1"/>
          </p:cNvPicPr>
          <p:nvPr/>
        </p:nvPicPr>
        <p:blipFill>
          <a:blip r:embed="rId2"/>
          <a:stretch>
            <a:fillRect/>
          </a:stretch>
        </p:blipFill>
        <p:spPr>
          <a:xfrm>
            <a:off x="2452179" y="2014340"/>
            <a:ext cx="7287642" cy="2829320"/>
          </a:xfrm>
          <a:prstGeom prst="rect">
            <a:avLst/>
          </a:prstGeom>
        </p:spPr>
      </p:pic>
    </p:spTree>
    <p:extLst>
      <p:ext uri="{BB962C8B-B14F-4D97-AF65-F5344CB8AC3E}">
        <p14:creationId xmlns:p14="http://schemas.microsoft.com/office/powerpoint/2010/main" val="12895654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1E7CF-2B10-B174-8741-E759612A58A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1B55EC2-FCA9-E339-01C5-82711CBC35DD}"/>
              </a:ext>
            </a:extLst>
          </p:cNvPr>
          <p:cNvSpPr>
            <a:spLocks noGrp="1"/>
          </p:cNvSpPr>
          <p:nvPr>
            <p:ph idx="1"/>
          </p:nvPr>
        </p:nvSpPr>
        <p:spPr/>
        <p:txBody>
          <a:bodyPr/>
          <a:lstStyle/>
          <a:p>
            <a:endParaRPr lang="en-US" dirty="0"/>
          </a:p>
        </p:txBody>
      </p:sp>
      <p:pic>
        <p:nvPicPr>
          <p:cNvPr id="6" name="Picture 5">
            <a:extLst>
              <a:ext uri="{FF2B5EF4-FFF2-40B4-BE49-F238E27FC236}">
                <a16:creationId xmlns:a16="http://schemas.microsoft.com/office/drawing/2014/main" id="{193F102A-68FF-38F8-96EB-7CC3B7B35768}"/>
              </a:ext>
            </a:extLst>
          </p:cNvPr>
          <p:cNvPicPr>
            <a:picLocks noChangeAspect="1"/>
          </p:cNvPicPr>
          <p:nvPr/>
        </p:nvPicPr>
        <p:blipFill>
          <a:blip r:embed="rId2"/>
          <a:stretch>
            <a:fillRect/>
          </a:stretch>
        </p:blipFill>
        <p:spPr>
          <a:xfrm>
            <a:off x="1675299" y="534067"/>
            <a:ext cx="7191228" cy="5098982"/>
          </a:xfrm>
          <a:prstGeom prst="rect">
            <a:avLst/>
          </a:prstGeom>
        </p:spPr>
      </p:pic>
    </p:spTree>
    <p:extLst>
      <p:ext uri="{BB962C8B-B14F-4D97-AF65-F5344CB8AC3E}">
        <p14:creationId xmlns:p14="http://schemas.microsoft.com/office/powerpoint/2010/main" val="40037457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4AE1763-1961-B571-6484-F42F4B38AABB}"/>
              </a:ext>
            </a:extLst>
          </p:cNvPr>
          <p:cNvPicPr>
            <a:picLocks noChangeAspect="1"/>
          </p:cNvPicPr>
          <p:nvPr/>
        </p:nvPicPr>
        <p:blipFill>
          <a:blip r:embed="rId2"/>
          <a:stretch>
            <a:fillRect/>
          </a:stretch>
        </p:blipFill>
        <p:spPr>
          <a:xfrm>
            <a:off x="4989291" y="1769268"/>
            <a:ext cx="7202709" cy="3637651"/>
          </a:xfrm>
          <a:prstGeom prst="rect">
            <a:avLst/>
          </a:prstGeom>
        </p:spPr>
      </p:pic>
      <p:pic>
        <p:nvPicPr>
          <p:cNvPr id="8" name="Picture 7">
            <a:extLst>
              <a:ext uri="{FF2B5EF4-FFF2-40B4-BE49-F238E27FC236}">
                <a16:creationId xmlns:a16="http://schemas.microsoft.com/office/drawing/2014/main" id="{66A0DF27-AE15-4B43-6B8A-0F34324502B7}"/>
              </a:ext>
            </a:extLst>
          </p:cNvPr>
          <p:cNvPicPr>
            <a:picLocks noChangeAspect="1"/>
          </p:cNvPicPr>
          <p:nvPr/>
        </p:nvPicPr>
        <p:blipFill>
          <a:blip r:embed="rId3"/>
          <a:stretch>
            <a:fillRect/>
          </a:stretch>
        </p:blipFill>
        <p:spPr>
          <a:xfrm>
            <a:off x="410648" y="410477"/>
            <a:ext cx="8154538" cy="1181265"/>
          </a:xfrm>
          <a:prstGeom prst="rect">
            <a:avLst/>
          </a:prstGeom>
        </p:spPr>
      </p:pic>
      <p:sp>
        <p:nvSpPr>
          <p:cNvPr id="9" name="TextBox 8">
            <a:extLst>
              <a:ext uri="{FF2B5EF4-FFF2-40B4-BE49-F238E27FC236}">
                <a16:creationId xmlns:a16="http://schemas.microsoft.com/office/drawing/2014/main" id="{9AB4E8D6-1DB8-3A9A-591F-C87AEADD6A54}"/>
              </a:ext>
            </a:extLst>
          </p:cNvPr>
          <p:cNvSpPr txBox="1"/>
          <p:nvPr/>
        </p:nvSpPr>
        <p:spPr>
          <a:xfrm>
            <a:off x="725959" y="5584445"/>
            <a:ext cx="9964587" cy="369332"/>
          </a:xfrm>
          <a:prstGeom prst="rect">
            <a:avLst/>
          </a:prstGeom>
          <a:noFill/>
        </p:spPr>
        <p:txBody>
          <a:bodyPr wrap="none" rtlCol="0">
            <a:spAutoFit/>
          </a:bodyPr>
          <a:lstStyle/>
          <a:p>
            <a:r>
              <a:rPr lang="en-US" sz="1800" kern="0" dirty="0">
                <a:solidFill>
                  <a:schemeClr val="bg1"/>
                </a:solidFill>
                <a:effectLst/>
                <a:ea typeface="Calibri" panose="020F0502020204030204" pitchFamily="34" charset="0"/>
                <a:cs typeface="Times New Roman" panose="02020603050405020304" pitchFamily="18" charset="0"/>
              </a:rPr>
              <a:t>* This presumption was declared unconstitutional in </a:t>
            </a:r>
            <a:r>
              <a:rPr lang="en-US" sz="1800" i="1" kern="0" dirty="0">
                <a:solidFill>
                  <a:schemeClr val="bg1"/>
                </a:solidFill>
                <a:effectLst/>
                <a:ea typeface="Calibri" panose="020F0502020204030204" pitchFamily="34" charset="0"/>
                <a:cs typeface="Times New Roman" panose="02020603050405020304" pitchFamily="18" charset="0"/>
              </a:rPr>
              <a:t>Tot v. United States</a:t>
            </a:r>
            <a:r>
              <a:rPr lang="en-US" sz="1800" kern="0" dirty="0">
                <a:solidFill>
                  <a:schemeClr val="bg1"/>
                </a:solidFill>
                <a:effectLst/>
                <a:ea typeface="Calibri" panose="020F0502020204030204" pitchFamily="34" charset="0"/>
                <a:cs typeface="Times New Roman" panose="02020603050405020304" pitchFamily="18" charset="0"/>
              </a:rPr>
              <a:t>, 319 U.S. 463, 464, 472 (1943). </a:t>
            </a:r>
            <a:endParaRPr lang="en-US" dirty="0">
              <a:solidFill>
                <a:schemeClr val="bg1"/>
              </a:solidFill>
            </a:endParaRPr>
          </a:p>
        </p:txBody>
      </p:sp>
    </p:spTree>
    <p:extLst>
      <p:ext uri="{BB962C8B-B14F-4D97-AF65-F5344CB8AC3E}">
        <p14:creationId xmlns:p14="http://schemas.microsoft.com/office/powerpoint/2010/main" val="12486821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9D6D59-45E3-82FD-528D-E80CEAA8AC73}"/>
              </a:ext>
            </a:extLst>
          </p:cNvPr>
          <p:cNvPicPr>
            <a:picLocks noChangeAspect="1"/>
          </p:cNvPicPr>
          <p:nvPr/>
        </p:nvPicPr>
        <p:blipFill>
          <a:blip r:embed="rId2"/>
          <a:stretch>
            <a:fillRect/>
          </a:stretch>
        </p:blipFill>
        <p:spPr>
          <a:xfrm>
            <a:off x="2290231" y="1590418"/>
            <a:ext cx="7611537" cy="3677163"/>
          </a:xfrm>
          <a:prstGeom prst="rect">
            <a:avLst/>
          </a:prstGeom>
        </p:spPr>
      </p:pic>
    </p:spTree>
    <p:extLst>
      <p:ext uri="{BB962C8B-B14F-4D97-AF65-F5344CB8AC3E}">
        <p14:creationId xmlns:p14="http://schemas.microsoft.com/office/powerpoint/2010/main" val="40109327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A letter from a government official&#10;&#10;Description automatically generated">
            <a:extLst>
              <a:ext uri="{FF2B5EF4-FFF2-40B4-BE49-F238E27FC236}">
                <a16:creationId xmlns:a16="http://schemas.microsoft.com/office/drawing/2014/main" id="{BD3B3170-7D31-651A-5F44-CE87F26D71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9178" y="315641"/>
            <a:ext cx="4815328" cy="6226718"/>
          </a:xfrm>
          <a:prstGeom prst="rect">
            <a:avLst/>
          </a:prstGeom>
        </p:spPr>
      </p:pic>
    </p:spTree>
    <p:extLst>
      <p:ext uri="{BB962C8B-B14F-4D97-AF65-F5344CB8AC3E}">
        <p14:creationId xmlns:p14="http://schemas.microsoft.com/office/powerpoint/2010/main" val="15887166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8475A-B6DE-D23B-2E8D-9E94A035695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DC844AE-FFA7-DED9-F1F7-A88EB18C50F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FAFDF752-F9C7-3A6B-7A3D-386460438D3F}"/>
              </a:ext>
            </a:extLst>
          </p:cNvPr>
          <p:cNvPicPr>
            <a:picLocks noChangeAspect="1"/>
          </p:cNvPicPr>
          <p:nvPr/>
        </p:nvPicPr>
        <p:blipFill>
          <a:blip r:embed="rId2"/>
          <a:stretch>
            <a:fillRect/>
          </a:stretch>
        </p:blipFill>
        <p:spPr>
          <a:xfrm>
            <a:off x="3828749" y="365125"/>
            <a:ext cx="8089187" cy="6117683"/>
          </a:xfrm>
          <a:prstGeom prst="rect">
            <a:avLst/>
          </a:prstGeom>
        </p:spPr>
      </p:pic>
      <p:pic>
        <p:nvPicPr>
          <p:cNvPr id="7" name="Picture 6">
            <a:extLst>
              <a:ext uri="{FF2B5EF4-FFF2-40B4-BE49-F238E27FC236}">
                <a16:creationId xmlns:a16="http://schemas.microsoft.com/office/drawing/2014/main" id="{851249C3-9D98-5988-BE2E-1D9EA7A7680A}"/>
              </a:ext>
            </a:extLst>
          </p:cNvPr>
          <p:cNvPicPr>
            <a:picLocks noChangeAspect="1"/>
          </p:cNvPicPr>
          <p:nvPr/>
        </p:nvPicPr>
        <p:blipFill>
          <a:blip r:embed="rId3"/>
          <a:stretch>
            <a:fillRect/>
          </a:stretch>
        </p:blipFill>
        <p:spPr>
          <a:xfrm>
            <a:off x="84524" y="681037"/>
            <a:ext cx="3626863" cy="5411781"/>
          </a:xfrm>
          <a:prstGeom prst="rect">
            <a:avLst/>
          </a:prstGeom>
        </p:spPr>
      </p:pic>
    </p:spTree>
    <p:extLst>
      <p:ext uri="{BB962C8B-B14F-4D97-AF65-F5344CB8AC3E}">
        <p14:creationId xmlns:p14="http://schemas.microsoft.com/office/powerpoint/2010/main" val="11198864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048AABA-D2FA-0A5D-DF81-1AA8ED962A28}"/>
              </a:ext>
            </a:extLst>
          </p:cNvPr>
          <p:cNvPicPr>
            <a:picLocks noChangeAspect="1"/>
          </p:cNvPicPr>
          <p:nvPr/>
        </p:nvPicPr>
        <p:blipFill>
          <a:blip r:embed="rId2"/>
          <a:stretch>
            <a:fillRect/>
          </a:stretch>
        </p:blipFill>
        <p:spPr>
          <a:xfrm>
            <a:off x="2080652" y="166232"/>
            <a:ext cx="8030696" cy="6525536"/>
          </a:xfrm>
          <a:prstGeom prst="rect">
            <a:avLst/>
          </a:prstGeom>
        </p:spPr>
      </p:pic>
    </p:spTree>
    <p:extLst>
      <p:ext uri="{BB962C8B-B14F-4D97-AF65-F5344CB8AC3E}">
        <p14:creationId xmlns:p14="http://schemas.microsoft.com/office/powerpoint/2010/main" val="41452488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3171A9C-DEBD-40C8-A139-98E30829A4F6}"/>
              </a:ext>
            </a:extLst>
          </p:cNvPr>
          <p:cNvPicPr>
            <a:picLocks noChangeAspect="1"/>
          </p:cNvPicPr>
          <p:nvPr/>
        </p:nvPicPr>
        <p:blipFill>
          <a:blip r:embed="rId2"/>
          <a:stretch>
            <a:fillRect/>
          </a:stretch>
        </p:blipFill>
        <p:spPr>
          <a:xfrm>
            <a:off x="6219325" y="1157422"/>
            <a:ext cx="5277587" cy="905001"/>
          </a:xfrm>
          <a:prstGeom prst="rect">
            <a:avLst/>
          </a:prstGeom>
        </p:spPr>
      </p:pic>
      <p:pic>
        <p:nvPicPr>
          <p:cNvPr id="7" name="Picture 6">
            <a:extLst>
              <a:ext uri="{FF2B5EF4-FFF2-40B4-BE49-F238E27FC236}">
                <a16:creationId xmlns:a16="http://schemas.microsoft.com/office/drawing/2014/main" id="{7E5AF3DD-BA9D-A556-5CE5-41139DFDC9E5}"/>
              </a:ext>
            </a:extLst>
          </p:cNvPr>
          <p:cNvPicPr>
            <a:picLocks noChangeAspect="1"/>
          </p:cNvPicPr>
          <p:nvPr/>
        </p:nvPicPr>
        <p:blipFill>
          <a:blip r:embed="rId3"/>
          <a:stretch>
            <a:fillRect/>
          </a:stretch>
        </p:blipFill>
        <p:spPr>
          <a:xfrm>
            <a:off x="5866850" y="643000"/>
            <a:ext cx="5982535" cy="514422"/>
          </a:xfrm>
          <a:prstGeom prst="rect">
            <a:avLst/>
          </a:prstGeom>
        </p:spPr>
      </p:pic>
      <p:pic>
        <p:nvPicPr>
          <p:cNvPr id="9" name="Picture 8">
            <a:extLst>
              <a:ext uri="{FF2B5EF4-FFF2-40B4-BE49-F238E27FC236}">
                <a16:creationId xmlns:a16="http://schemas.microsoft.com/office/drawing/2014/main" id="{BB6EDEFB-03AC-2599-9AB1-CB5643D73A47}"/>
              </a:ext>
            </a:extLst>
          </p:cNvPr>
          <p:cNvPicPr>
            <a:picLocks noChangeAspect="1"/>
          </p:cNvPicPr>
          <p:nvPr/>
        </p:nvPicPr>
        <p:blipFill>
          <a:blip r:embed="rId4"/>
          <a:stretch>
            <a:fillRect/>
          </a:stretch>
        </p:blipFill>
        <p:spPr>
          <a:xfrm>
            <a:off x="6219325" y="2062423"/>
            <a:ext cx="3343742" cy="2648320"/>
          </a:xfrm>
          <a:prstGeom prst="rect">
            <a:avLst/>
          </a:prstGeom>
        </p:spPr>
      </p:pic>
      <p:pic>
        <p:nvPicPr>
          <p:cNvPr id="13" name="Picture 12">
            <a:extLst>
              <a:ext uri="{FF2B5EF4-FFF2-40B4-BE49-F238E27FC236}">
                <a16:creationId xmlns:a16="http://schemas.microsoft.com/office/drawing/2014/main" id="{6C93E51E-CA51-1F64-F662-F3409BB0C3F0}"/>
              </a:ext>
            </a:extLst>
          </p:cNvPr>
          <p:cNvPicPr>
            <a:picLocks noChangeAspect="1"/>
          </p:cNvPicPr>
          <p:nvPr/>
        </p:nvPicPr>
        <p:blipFill>
          <a:blip r:embed="rId5"/>
          <a:stretch>
            <a:fillRect/>
          </a:stretch>
        </p:blipFill>
        <p:spPr>
          <a:xfrm>
            <a:off x="41993" y="1784925"/>
            <a:ext cx="5940542" cy="2925818"/>
          </a:xfrm>
          <a:prstGeom prst="rect">
            <a:avLst/>
          </a:prstGeom>
        </p:spPr>
      </p:pic>
      <p:pic>
        <p:nvPicPr>
          <p:cNvPr id="15" name="Picture 14">
            <a:extLst>
              <a:ext uri="{FF2B5EF4-FFF2-40B4-BE49-F238E27FC236}">
                <a16:creationId xmlns:a16="http://schemas.microsoft.com/office/drawing/2014/main" id="{01125A45-25CC-B87D-D474-9933F9D6B66C}"/>
              </a:ext>
            </a:extLst>
          </p:cNvPr>
          <p:cNvPicPr>
            <a:picLocks noChangeAspect="1"/>
          </p:cNvPicPr>
          <p:nvPr/>
        </p:nvPicPr>
        <p:blipFill>
          <a:blip r:embed="rId6"/>
          <a:stretch>
            <a:fillRect/>
          </a:stretch>
        </p:blipFill>
        <p:spPr>
          <a:xfrm>
            <a:off x="41993" y="1356240"/>
            <a:ext cx="4953691" cy="428685"/>
          </a:xfrm>
          <a:prstGeom prst="rect">
            <a:avLst/>
          </a:prstGeom>
        </p:spPr>
      </p:pic>
      <p:pic>
        <p:nvPicPr>
          <p:cNvPr id="17" name="Picture 16">
            <a:extLst>
              <a:ext uri="{FF2B5EF4-FFF2-40B4-BE49-F238E27FC236}">
                <a16:creationId xmlns:a16="http://schemas.microsoft.com/office/drawing/2014/main" id="{C3E9E110-A220-5F2E-5D7F-22A39D450EC5}"/>
              </a:ext>
            </a:extLst>
          </p:cNvPr>
          <p:cNvPicPr>
            <a:picLocks noChangeAspect="1"/>
          </p:cNvPicPr>
          <p:nvPr/>
        </p:nvPicPr>
        <p:blipFill>
          <a:blip r:embed="rId7"/>
          <a:stretch>
            <a:fillRect/>
          </a:stretch>
        </p:blipFill>
        <p:spPr>
          <a:xfrm>
            <a:off x="1131887" y="803713"/>
            <a:ext cx="3458058" cy="552527"/>
          </a:xfrm>
          <a:prstGeom prst="rect">
            <a:avLst/>
          </a:prstGeom>
        </p:spPr>
      </p:pic>
    </p:spTree>
    <p:extLst>
      <p:ext uri="{BB962C8B-B14F-4D97-AF65-F5344CB8AC3E}">
        <p14:creationId xmlns:p14="http://schemas.microsoft.com/office/powerpoint/2010/main" val="37369707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811F690A-0124-0571-C841-B13A91ACBC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6550" y="1004888"/>
            <a:ext cx="6438900" cy="4848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10034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EF52764-2512-5D02-4882-BE46AA9C077C}"/>
              </a:ext>
            </a:extLst>
          </p:cNvPr>
          <p:cNvSpPr>
            <a:spLocks noGrp="1"/>
          </p:cNvSpPr>
          <p:nvPr>
            <p:ph type="subTitle" idx="1"/>
          </p:nvPr>
        </p:nvSpPr>
        <p:spPr/>
        <p:txBody>
          <a:bodyPr/>
          <a:lstStyle/>
          <a:p>
            <a:endParaRPr lang="en-US"/>
          </a:p>
        </p:txBody>
      </p:sp>
      <p:sp>
        <p:nvSpPr>
          <p:cNvPr id="4" name="Title 1">
            <a:extLst>
              <a:ext uri="{FF2B5EF4-FFF2-40B4-BE49-F238E27FC236}">
                <a16:creationId xmlns:a16="http://schemas.microsoft.com/office/drawing/2014/main" id="{E8BC5345-E22E-CEFC-F9F3-062256CEAF44}"/>
              </a:ext>
            </a:extLst>
          </p:cNvPr>
          <p:cNvSpPr txBox="1">
            <a:spLocks/>
          </p:cNvSpPr>
          <p:nvPr/>
        </p:nvSpPr>
        <p:spPr>
          <a:xfrm>
            <a:off x="0" y="1859281"/>
            <a:ext cx="1180338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dirty="0">
              <a:solidFill>
                <a:schemeClr val="bg2"/>
              </a:solidFill>
              <a:latin typeface="+mn-lt"/>
            </a:endParaRPr>
          </a:p>
        </p:txBody>
      </p:sp>
      <p:sp>
        <p:nvSpPr>
          <p:cNvPr id="7" name="Title 6">
            <a:extLst>
              <a:ext uri="{FF2B5EF4-FFF2-40B4-BE49-F238E27FC236}">
                <a16:creationId xmlns:a16="http://schemas.microsoft.com/office/drawing/2014/main" id="{82E715D7-740A-31FB-03D4-3C8F79F76C19}"/>
              </a:ext>
            </a:extLst>
          </p:cNvPr>
          <p:cNvSpPr>
            <a:spLocks noGrp="1"/>
          </p:cNvSpPr>
          <p:nvPr>
            <p:ph type="ctrTitle"/>
          </p:nvPr>
        </p:nvSpPr>
        <p:spPr/>
        <p:txBody>
          <a:bodyPr/>
          <a:lstStyle/>
          <a:p>
            <a:endParaRPr lang="en-US"/>
          </a:p>
        </p:txBody>
      </p:sp>
      <p:pic>
        <p:nvPicPr>
          <p:cNvPr id="9" name="Picture 8">
            <a:extLst>
              <a:ext uri="{FF2B5EF4-FFF2-40B4-BE49-F238E27FC236}">
                <a16:creationId xmlns:a16="http://schemas.microsoft.com/office/drawing/2014/main" id="{8EF116DB-8AA5-3DE1-3F57-06470E5AD598}"/>
              </a:ext>
            </a:extLst>
          </p:cNvPr>
          <p:cNvPicPr>
            <a:picLocks noChangeAspect="1"/>
          </p:cNvPicPr>
          <p:nvPr/>
        </p:nvPicPr>
        <p:blipFill>
          <a:blip r:embed="rId2"/>
          <a:stretch>
            <a:fillRect/>
          </a:stretch>
        </p:blipFill>
        <p:spPr>
          <a:xfrm>
            <a:off x="1694198" y="134166"/>
            <a:ext cx="8973802" cy="5525271"/>
          </a:xfrm>
          <a:prstGeom prst="rect">
            <a:avLst/>
          </a:prstGeom>
        </p:spPr>
      </p:pic>
      <p:sp>
        <p:nvSpPr>
          <p:cNvPr id="10" name="Title 1">
            <a:extLst>
              <a:ext uri="{FF2B5EF4-FFF2-40B4-BE49-F238E27FC236}">
                <a16:creationId xmlns:a16="http://schemas.microsoft.com/office/drawing/2014/main" id="{EE0530A9-60B9-7894-DD73-D778BB3A975C}"/>
              </a:ext>
            </a:extLst>
          </p:cNvPr>
          <p:cNvSpPr txBox="1">
            <a:spLocks/>
          </p:cNvSpPr>
          <p:nvPr/>
        </p:nvSpPr>
        <p:spPr>
          <a:xfrm>
            <a:off x="1539240" y="5492976"/>
            <a:ext cx="9128760" cy="99790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a:solidFill>
                  <a:schemeClr val="bg2"/>
                </a:solidFill>
                <a:latin typeface="+mn-lt"/>
              </a:rPr>
              <a:t>Source: ATF NICBCS 2022 Operational Report</a:t>
            </a:r>
            <a:endParaRPr lang="en-US" sz="3200" b="1" dirty="0">
              <a:solidFill>
                <a:schemeClr val="bg2"/>
              </a:solidFill>
              <a:latin typeface="+mn-lt"/>
            </a:endParaRPr>
          </a:p>
        </p:txBody>
      </p:sp>
    </p:spTree>
    <p:extLst>
      <p:ext uri="{BB962C8B-B14F-4D97-AF65-F5344CB8AC3E}">
        <p14:creationId xmlns:p14="http://schemas.microsoft.com/office/powerpoint/2010/main" val="13830033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8B5D5-AE8D-CE0A-16BB-11682084BFDD}"/>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6DA34ED7-E3C4-8FAB-3978-7FCFF6E5C40E}"/>
              </a:ext>
            </a:extLst>
          </p:cNvPr>
          <p:cNvPicPr>
            <a:picLocks noGrp="1" noChangeAspect="1"/>
          </p:cNvPicPr>
          <p:nvPr>
            <p:ph idx="1"/>
          </p:nvPr>
        </p:nvPicPr>
        <p:blipFill>
          <a:blip r:embed="rId2"/>
          <a:stretch>
            <a:fillRect/>
          </a:stretch>
        </p:blipFill>
        <p:spPr>
          <a:xfrm>
            <a:off x="-32861" y="2395513"/>
            <a:ext cx="6620799" cy="3667637"/>
          </a:xfrm>
        </p:spPr>
      </p:pic>
      <p:pic>
        <p:nvPicPr>
          <p:cNvPr id="5" name="Picture 4">
            <a:extLst>
              <a:ext uri="{FF2B5EF4-FFF2-40B4-BE49-F238E27FC236}">
                <a16:creationId xmlns:a16="http://schemas.microsoft.com/office/drawing/2014/main" id="{C092E7FF-C3FB-D46C-6D9D-BF86BDC0E107}"/>
              </a:ext>
            </a:extLst>
          </p:cNvPr>
          <p:cNvPicPr>
            <a:picLocks noChangeAspect="1"/>
          </p:cNvPicPr>
          <p:nvPr/>
        </p:nvPicPr>
        <p:blipFill>
          <a:blip r:embed="rId3"/>
          <a:stretch>
            <a:fillRect/>
          </a:stretch>
        </p:blipFill>
        <p:spPr>
          <a:xfrm>
            <a:off x="6587938" y="1371433"/>
            <a:ext cx="5044372" cy="5259721"/>
          </a:xfrm>
          <a:prstGeom prst="rect">
            <a:avLst/>
          </a:prstGeom>
        </p:spPr>
      </p:pic>
      <p:pic>
        <p:nvPicPr>
          <p:cNvPr id="9" name="Picture 8">
            <a:extLst>
              <a:ext uri="{FF2B5EF4-FFF2-40B4-BE49-F238E27FC236}">
                <a16:creationId xmlns:a16="http://schemas.microsoft.com/office/drawing/2014/main" id="{14C81254-824F-E598-63D3-ECF6B721A0F4}"/>
              </a:ext>
            </a:extLst>
          </p:cNvPr>
          <p:cNvPicPr>
            <a:picLocks noChangeAspect="1"/>
          </p:cNvPicPr>
          <p:nvPr/>
        </p:nvPicPr>
        <p:blipFill>
          <a:blip r:embed="rId4"/>
          <a:stretch>
            <a:fillRect/>
          </a:stretch>
        </p:blipFill>
        <p:spPr>
          <a:xfrm>
            <a:off x="110034" y="347352"/>
            <a:ext cx="6477904" cy="2048161"/>
          </a:xfrm>
          <a:prstGeom prst="rect">
            <a:avLst/>
          </a:prstGeom>
        </p:spPr>
      </p:pic>
    </p:spTree>
    <p:extLst>
      <p:ext uri="{BB962C8B-B14F-4D97-AF65-F5344CB8AC3E}">
        <p14:creationId xmlns:p14="http://schemas.microsoft.com/office/powerpoint/2010/main" val="21634949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EF52764-2512-5D02-4882-BE46AA9C077C}"/>
              </a:ext>
            </a:extLst>
          </p:cNvPr>
          <p:cNvSpPr>
            <a:spLocks noGrp="1"/>
          </p:cNvSpPr>
          <p:nvPr>
            <p:ph type="subTitle" idx="1"/>
          </p:nvPr>
        </p:nvSpPr>
        <p:spPr/>
        <p:txBody>
          <a:bodyPr/>
          <a:lstStyle/>
          <a:p>
            <a:endParaRPr lang="en-US"/>
          </a:p>
        </p:txBody>
      </p:sp>
      <p:sp>
        <p:nvSpPr>
          <p:cNvPr id="4" name="Title 1">
            <a:extLst>
              <a:ext uri="{FF2B5EF4-FFF2-40B4-BE49-F238E27FC236}">
                <a16:creationId xmlns:a16="http://schemas.microsoft.com/office/drawing/2014/main" id="{E8BC5345-E22E-CEFC-F9F3-062256CEAF44}"/>
              </a:ext>
            </a:extLst>
          </p:cNvPr>
          <p:cNvSpPr txBox="1">
            <a:spLocks/>
          </p:cNvSpPr>
          <p:nvPr/>
        </p:nvSpPr>
        <p:spPr>
          <a:xfrm>
            <a:off x="0" y="1859281"/>
            <a:ext cx="1180338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dirty="0">
              <a:solidFill>
                <a:schemeClr val="bg2"/>
              </a:solidFill>
              <a:latin typeface="+mn-lt"/>
            </a:endParaRPr>
          </a:p>
        </p:txBody>
      </p:sp>
      <p:sp>
        <p:nvSpPr>
          <p:cNvPr id="7" name="Title 6">
            <a:extLst>
              <a:ext uri="{FF2B5EF4-FFF2-40B4-BE49-F238E27FC236}">
                <a16:creationId xmlns:a16="http://schemas.microsoft.com/office/drawing/2014/main" id="{82E715D7-740A-31FB-03D4-3C8F79F76C19}"/>
              </a:ext>
            </a:extLst>
          </p:cNvPr>
          <p:cNvSpPr>
            <a:spLocks noGrp="1"/>
          </p:cNvSpPr>
          <p:nvPr>
            <p:ph type="ctrTitle"/>
          </p:nvPr>
        </p:nvSpPr>
        <p:spPr/>
        <p:txBody>
          <a:bodyPr/>
          <a:lstStyle/>
          <a:p>
            <a:endParaRPr lang="en-US"/>
          </a:p>
        </p:txBody>
      </p:sp>
      <p:sp>
        <p:nvSpPr>
          <p:cNvPr id="10" name="Title 1">
            <a:extLst>
              <a:ext uri="{FF2B5EF4-FFF2-40B4-BE49-F238E27FC236}">
                <a16:creationId xmlns:a16="http://schemas.microsoft.com/office/drawing/2014/main" id="{EE0530A9-60B9-7894-DD73-D778BB3A975C}"/>
              </a:ext>
            </a:extLst>
          </p:cNvPr>
          <p:cNvSpPr txBox="1">
            <a:spLocks/>
          </p:cNvSpPr>
          <p:nvPr/>
        </p:nvSpPr>
        <p:spPr>
          <a:xfrm>
            <a:off x="1539240" y="5492976"/>
            <a:ext cx="9128760" cy="99790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a:solidFill>
                  <a:schemeClr val="bg2"/>
                </a:solidFill>
                <a:latin typeface="+mn-lt"/>
              </a:rPr>
              <a:t>Source: ATF NICBCS 2022 Operational Report</a:t>
            </a:r>
          </a:p>
        </p:txBody>
      </p:sp>
      <p:pic>
        <p:nvPicPr>
          <p:cNvPr id="5" name="Picture 4">
            <a:extLst>
              <a:ext uri="{FF2B5EF4-FFF2-40B4-BE49-F238E27FC236}">
                <a16:creationId xmlns:a16="http://schemas.microsoft.com/office/drawing/2014/main" id="{C09A3D4C-3CB5-8D32-D9F3-001A765D7AC3}"/>
              </a:ext>
            </a:extLst>
          </p:cNvPr>
          <p:cNvPicPr>
            <a:picLocks noChangeAspect="1"/>
          </p:cNvPicPr>
          <p:nvPr/>
        </p:nvPicPr>
        <p:blipFill>
          <a:blip r:embed="rId2"/>
          <a:stretch>
            <a:fillRect/>
          </a:stretch>
        </p:blipFill>
        <p:spPr>
          <a:xfrm>
            <a:off x="1737704" y="209100"/>
            <a:ext cx="8716591" cy="6439799"/>
          </a:xfrm>
          <a:prstGeom prst="rect">
            <a:avLst/>
          </a:prstGeom>
        </p:spPr>
      </p:pic>
    </p:spTree>
    <p:extLst>
      <p:ext uri="{BB962C8B-B14F-4D97-AF65-F5344CB8AC3E}">
        <p14:creationId xmlns:p14="http://schemas.microsoft.com/office/powerpoint/2010/main" val="31640920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8BC5345-E22E-CEFC-F9F3-062256CEAF44}"/>
              </a:ext>
            </a:extLst>
          </p:cNvPr>
          <p:cNvSpPr txBox="1">
            <a:spLocks/>
          </p:cNvSpPr>
          <p:nvPr/>
        </p:nvSpPr>
        <p:spPr>
          <a:xfrm>
            <a:off x="0" y="1859281"/>
            <a:ext cx="1180338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dirty="0">
              <a:solidFill>
                <a:schemeClr val="bg2"/>
              </a:solidFill>
              <a:latin typeface="+mn-lt"/>
            </a:endParaRPr>
          </a:p>
        </p:txBody>
      </p:sp>
      <p:sp>
        <p:nvSpPr>
          <p:cNvPr id="6" name="Title 5">
            <a:extLst>
              <a:ext uri="{FF2B5EF4-FFF2-40B4-BE49-F238E27FC236}">
                <a16:creationId xmlns:a16="http://schemas.microsoft.com/office/drawing/2014/main" id="{5CEBC065-084F-1DDA-579E-9989250F45DA}"/>
              </a:ext>
            </a:extLst>
          </p:cNvPr>
          <p:cNvSpPr>
            <a:spLocks noGrp="1"/>
          </p:cNvSpPr>
          <p:nvPr>
            <p:ph type="ctrTitle"/>
          </p:nvPr>
        </p:nvSpPr>
        <p:spPr/>
        <p:txBody>
          <a:bodyPr/>
          <a:lstStyle/>
          <a:p>
            <a:endParaRPr lang="en-US" dirty="0"/>
          </a:p>
        </p:txBody>
      </p:sp>
      <p:pic>
        <p:nvPicPr>
          <p:cNvPr id="5" name="Picture 4">
            <a:extLst>
              <a:ext uri="{FF2B5EF4-FFF2-40B4-BE49-F238E27FC236}">
                <a16:creationId xmlns:a16="http://schemas.microsoft.com/office/drawing/2014/main" id="{2003B5D3-3DF7-5B93-DA8C-5F2FE2C4F8D2}"/>
              </a:ext>
            </a:extLst>
          </p:cNvPr>
          <p:cNvPicPr>
            <a:picLocks noChangeAspect="1"/>
          </p:cNvPicPr>
          <p:nvPr/>
        </p:nvPicPr>
        <p:blipFill>
          <a:blip r:embed="rId2"/>
          <a:stretch>
            <a:fillRect/>
          </a:stretch>
        </p:blipFill>
        <p:spPr>
          <a:xfrm>
            <a:off x="938472" y="420971"/>
            <a:ext cx="9926435" cy="5877745"/>
          </a:xfrm>
          <a:prstGeom prst="rect">
            <a:avLst/>
          </a:prstGeom>
        </p:spPr>
      </p:pic>
    </p:spTree>
    <p:extLst>
      <p:ext uri="{BB962C8B-B14F-4D97-AF65-F5344CB8AC3E}">
        <p14:creationId xmlns:p14="http://schemas.microsoft.com/office/powerpoint/2010/main" val="1702228325"/>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2601</TotalTime>
  <Words>1697</Words>
  <Application>Microsoft Office PowerPoint</Application>
  <PresentationFormat>Widescreen</PresentationFormat>
  <Paragraphs>121</Paragraphs>
  <Slides>65</Slides>
  <Notes>7</Notes>
  <HiddenSlides>0</HiddenSlides>
  <MMClips>2</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65</vt:i4>
      </vt:variant>
    </vt:vector>
  </HeadingPairs>
  <TitlesOfParts>
    <vt:vector size="72" baseType="lpstr">
      <vt:lpstr>Arial</vt:lpstr>
      <vt:lpstr>Calibri</vt:lpstr>
      <vt:lpstr>Calibri Light</vt:lpstr>
      <vt:lpstr>Century Gothic</vt:lpstr>
      <vt:lpstr>Wingdings 3</vt:lpstr>
      <vt:lpstr>Office Theme</vt:lpstr>
      <vt:lpstr>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“Felon” in Possession</vt:lpstr>
      <vt:lpstr>PowerPoint Presentation</vt:lpstr>
      <vt:lpstr>Other Prohibited Person Categories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Post-Rahimi Cases in the Fifth Circuit</vt:lpstr>
      <vt:lpstr>18 U.S.C. § 922(g)(1)–Felon in Possession</vt:lpstr>
      <vt:lpstr>“As-Applied” Challenges to § 922(g)(1)  in the Sixth Circuit:</vt:lpstr>
      <vt:lpstr>“As-Applied” Challenges to § 922(g)(1)  in the Sixth Circuit:</vt:lpstr>
      <vt:lpstr>“As-Applied” Challenges to § 922(g)(1)  in the Eighth Circuit:</vt:lpstr>
      <vt:lpstr>“As-Applied” Challenges to § 922(g)(1)  in the Third Circuit:</vt:lpstr>
      <vt:lpstr>Unsettled and Uncomfortable  Practical 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Federal Defender Organization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 Wright</dc:creator>
  <cp:lastModifiedBy>Matthew Wright</cp:lastModifiedBy>
  <cp:revision>15</cp:revision>
  <dcterms:created xsi:type="dcterms:W3CDTF">2024-04-11T16:09:57Z</dcterms:created>
  <dcterms:modified xsi:type="dcterms:W3CDTF">2024-12-06T14:56:57Z</dcterms:modified>
</cp:coreProperties>
</file>