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p:scale>
          <a:sx n="116" d="100"/>
          <a:sy n="116" d="100"/>
        </p:scale>
        <p:origin x="960" y="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D1CD7-CA45-ED41-A650-836018CA879C}" type="datetimeFigureOut">
              <a:rPr lang="en-US" smtClean="0"/>
              <a:t>12/6/24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D8BD3C-D27E-1D4A-9A72-272AAF92A860}" type="slidenum">
              <a:rPr lang="en-US" smtClean="0"/>
              <a:t>‹#›</a:t>
            </a:fld>
            <a:endParaRPr lang="en-US" dirty="0"/>
          </a:p>
        </p:txBody>
      </p:sp>
    </p:spTree>
    <p:extLst>
      <p:ext uri="{BB962C8B-B14F-4D97-AF65-F5344CB8AC3E}">
        <p14:creationId xmlns:p14="http://schemas.microsoft.com/office/powerpoint/2010/main" val="2519314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D8BD3C-D27E-1D4A-9A72-272AAF92A860}" type="slidenum">
              <a:rPr lang="en-US" smtClean="0"/>
              <a:t>2</a:t>
            </a:fld>
            <a:endParaRPr lang="en-US" dirty="0"/>
          </a:p>
        </p:txBody>
      </p:sp>
    </p:spTree>
    <p:extLst>
      <p:ext uri="{BB962C8B-B14F-4D97-AF65-F5344CB8AC3E}">
        <p14:creationId xmlns:p14="http://schemas.microsoft.com/office/powerpoint/2010/main" val="809164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D8BD3C-D27E-1D4A-9A72-272AAF92A860}" type="slidenum">
              <a:rPr lang="en-US" smtClean="0"/>
              <a:t>3</a:t>
            </a:fld>
            <a:endParaRPr lang="en-US" dirty="0"/>
          </a:p>
        </p:txBody>
      </p:sp>
    </p:spTree>
    <p:extLst>
      <p:ext uri="{BB962C8B-B14F-4D97-AF65-F5344CB8AC3E}">
        <p14:creationId xmlns:p14="http://schemas.microsoft.com/office/powerpoint/2010/main" val="1332482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D8BD3C-D27E-1D4A-9A72-272AAF92A860}" type="slidenum">
              <a:rPr lang="en-US" smtClean="0"/>
              <a:t>7</a:t>
            </a:fld>
            <a:endParaRPr lang="en-US" dirty="0"/>
          </a:p>
        </p:txBody>
      </p:sp>
    </p:spTree>
    <p:extLst>
      <p:ext uri="{BB962C8B-B14F-4D97-AF65-F5344CB8AC3E}">
        <p14:creationId xmlns:p14="http://schemas.microsoft.com/office/powerpoint/2010/main" val="936892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a:t>12/6/24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a:t>12/6/24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a:t>12/6/24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a:t>12/6/24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a:t>12/6/24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a:t>12/6/24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a:t>12/6/24</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a:t>12/6/24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a:t>12/6/24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a:t>12/6/24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a:t>12/6/24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a:t>12/6/24</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20919-A596-E5E7-13BA-3CF046B54E9B}"/>
              </a:ext>
            </a:extLst>
          </p:cNvPr>
          <p:cNvSpPr>
            <a:spLocks noGrp="1"/>
          </p:cNvSpPr>
          <p:nvPr>
            <p:ph type="ctrTitle"/>
          </p:nvPr>
        </p:nvSpPr>
        <p:spPr>
          <a:xfrm>
            <a:off x="1729946" y="3700846"/>
            <a:ext cx="6399928" cy="2268559"/>
          </a:xfrm>
        </p:spPr>
        <p:txBody>
          <a:bodyPr anchor="b">
            <a:normAutofit/>
          </a:bodyPr>
          <a:lstStyle/>
          <a:p>
            <a:r>
              <a:rPr lang="en-US" sz="2800" dirty="0"/>
              <a:t>Townsend M. Myers</a:t>
            </a:r>
            <a:br>
              <a:rPr lang="en-US" sz="2800" dirty="0"/>
            </a:br>
            <a:r>
              <a:rPr lang="en-US" sz="2800" dirty="0"/>
              <a:t>2024 CJA Panel Training Seminar</a:t>
            </a:r>
            <a:br>
              <a:rPr lang="en-US" sz="2800" dirty="0"/>
            </a:br>
            <a:r>
              <a:rPr lang="en-US" sz="2800" dirty="0"/>
              <a:t>December 6, 2024</a:t>
            </a:r>
          </a:p>
        </p:txBody>
      </p:sp>
      <p:sp>
        <p:nvSpPr>
          <p:cNvPr id="3" name="Subtitle 2">
            <a:extLst>
              <a:ext uri="{FF2B5EF4-FFF2-40B4-BE49-F238E27FC236}">
                <a16:creationId xmlns:a16="http://schemas.microsoft.com/office/drawing/2014/main" id="{E1B380A3-D39F-8A53-0157-D37508D3A91B}"/>
              </a:ext>
            </a:extLst>
          </p:cNvPr>
          <p:cNvSpPr>
            <a:spLocks noGrp="1"/>
          </p:cNvSpPr>
          <p:nvPr>
            <p:ph type="subTitle" idx="1"/>
          </p:nvPr>
        </p:nvSpPr>
        <p:spPr/>
        <p:txBody>
          <a:bodyPr>
            <a:noAutofit/>
          </a:bodyPr>
          <a:lstStyle/>
          <a:p>
            <a:r>
              <a:rPr lang="en-US" sz="4000" dirty="0"/>
              <a:t>A Holistic Approach to Sentencing Advocacy</a:t>
            </a:r>
          </a:p>
        </p:txBody>
      </p:sp>
    </p:spTree>
    <p:extLst>
      <p:ext uri="{BB962C8B-B14F-4D97-AF65-F5344CB8AC3E}">
        <p14:creationId xmlns:p14="http://schemas.microsoft.com/office/powerpoint/2010/main" val="35423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B547D-5739-50EA-59B6-3F32ABD30DA1}"/>
              </a:ext>
            </a:extLst>
          </p:cNvPr>
          <p:cNvSpPr>
            <a:spLocks noGrp="1"/>
          </p:cNvSpPr>
          <p:nvPr>
            <p:ph type="title"/>
          </p:nvPr>
        </p:nvSpPr>
        <p:spPr>
          <a:xfrm>
            <a:off x="2611808" y="691691"/>
            <a:ext cx="7958331" cy="1077229"/>
          </a:xfrm>
        </p:spPr>
        <p:txBody>
          <a:bodyPr/>
          <a:lstStyle/>
          <a:p>
            <a:r>
              <a:rPr lang="en-US" dirty="0"/>
              <a:t>What is “Holistic” Defense theory? </a:t>
            </a:r>
          </a:p>
        </p:txBody>
      </p:sp>
      <p:sp>
        <p:nvSpPr>
          <p:cNvPr id="3" name="Content Placeholder 2">
            <a:extLst>
              <a:ext uri="{FF2B5EF4-FFF2-40B4-BE49-F238E27FC236}">
                <a16:creationId xmlns:a16="http://schemas.microsoft.com/office/drawing/2014/main" id="{2AD88CDB-EC5E-B5E0-A5CB-8DCA7D1F9916}"/>
              </a:ext>
            </a:extLst>
          </p:cNvPr>
          <p:cNvSpPr>
            <a:spLocks noGrp="1"/>
          </p:cNvSpPr>
          <p:nvPr>
            <p:ph idx="1"/>
          </p:nvPr>
        </p:nvSpPr>
        <p:spPr>
          <a:xfrm>
            <a:off x="1380435" y="1230306"/>
            <a:ext cx="9189704" cy="5426590"/>
          </a:xfrm>
        </p:spPr>
        <p:txBody>
          <a:bodyPr>
            <a:noAutofit/>
          </a:bodyPr>
          <a:lstStyle/>
          <a:p>
            <a:r>
              <a:rPr lang="en-US" sz="1800" dirty="0"/>
              <a:t>Holistic indigent defense involves not just addressing the immediate criminal case of the defendant but also the underlying life circumstances that can contribute to client contact with the criminal justice system.</a:t>
            </a:r>
          </a:p>
          <a:p>
            <a:r>
              <a:rPr lang="en-US" sz="1800" dirty="0"/>
              <a:t>At its essence, holistic defense focuses less on the charges or case details and more on the client: </a:t>
            </a:r>
          </a:p>
          <a:p>
            <a:pPr lvl="1"/>
            <a:r>
              <a:rPr lang="en-US" dirty="0"/>
              <a:t>Who are they? What resources do they have? How can appointed counsel help best meet these needs?</a:t>
            </a:r>
          </a:p>
          <a:p>
            <a:r>
              <a:rPr lang="en-US" sz="1800" b="0" i="0" dirty="0">
                <a:effectLst/>
              </a:rPr>
              <a:t>Traditional holistic defense requires expertise from mental health professionals, housing advocates, social workers, and substance and sobriety counselors, among many others.</a:t>
            </a:r>
            <a:endParaRPr lang="en-US" sz="1800" dirty="0"/>
          </a:p>
          <a:p>
            <a:r>
              <a:rPr lang="en-US" sz="1800" dirty="0"/>
              <a:t>Holistic defense does not affect conviction rates, but it reduces the likelihood of a custodial sentence by 16% and expected sentence length by 24%. </a:t>
            </a:r>
          </a:p>
        </p:txBody>
      </p:sp>
    </p:spTree>
    <p:extLst>
      <p:ext uri="{BB962C8B-B14F-4D97-AF65-F5344CB8AC3E}">
        <p14:creationId xmlns:p14="http://schemas.microsoft.com/office/powerpoint/2010/main" val="264081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20B71-EEC2-DBCE-B9A8-A1CAD1F07B61}"/>
              </a:ext>
            </a:extLst>
          </p:cNvPr>
          <p:cNvSpPr>
            <a:spLocks noGrp="1"/>
          </p:cNvSpPr>
          <p:nvPr>
            <p:ph type="title"/>
          </p:nvPr>
        </p:nvSpPr>
        <p:spPr/>
        <p:txBody>
          <a:bodyPr/>
          <a:lstStyle/>
          <a:p>
            <a:r>
              <a:rPr lang="en-US" dirty="0"/>
              <a:t>So, what is this presentation about?</a:t>
            </a:r>
          </a:p>
        </p:txBody>
      </p:sp>
      <p:sp>
        <p:nvSpPr>
          <p:cNvPr id="3" name="Content Placeholder 2">
            <a:extLst>
              <a:ext uri="{FF2B5EF4-FFF2-40B4-BE49-F238E27FC236}">
                <a16:creationId xmlns:a16="http://schemas.microsoft.com/office/drawing/2014/main" id="{0E223E8C-C53C-031F-B038-A6F4B5F89A37}"/>
              </a:ext>
            </a:extLst>
          </p:cNvPr>
          <p:cNvSpPr>
            <a:spLocks noGrp="1"/>
          </p:cNvSpPr>
          <p:nvPr>
            <p:ph idx="1"/>
          </p:nvPr>
        </p:nvSpPr>
        <p:spPr>
          <a:xfrm>
            <a:off x="1621861" y="1262240"/>
            <a:ext cx="9336951" cy="4787704"/>
          </a:xfrm>
        </p:spPr>
        <p:txBody>
          <a:bodyPr>
            <a:normAutofit/>
          </a:bodyPr>
          <a:lstStyle/>
          <a:p>
            <a:r>
              <a:rPr lang="en-US" dirty="0"/>
              <a:t>This is NOT a discussion of holistic criminal defense as it is traditionally defined.</a:t>
            </a:r>
          </a:p>
          <a:p>
            <a:r>
              <a:rPr lang="en-US" dirty="0"/>
              <a:t>This is a conversation about applying some of the PRINCIPLES of the holistic model to federal sentencing.</a:t>
            </a:r>
          </a:p>
          <a:p>
            <a:pPr lvl="1"/>
            <a:r>
              <a:rPr lang="en-US" dirty="0"/>
              <a:t> We need to get to know our clients AS PEOPLE</a:t>
            </a:r>
          </a:p>
          <a:p>
            <a:pPr lvl="1"/>
            <a:r>
              <a:rPr lang="en-US" dirty="0"/>
              <a:t>Use service providers and targeted advocacy to present a “client focused” theory of sentencing advocacy</a:t>
            </a:r>
          </a:p>
          <a:p>
            <a:pPr lvl="1"/>
            <a:r>
              <a:rPr lang="en-US" dirty="0"/>
              <a:t>Go beyond guideline-based sentencing advocacy</a:t>
            </a:r>
          </a:p>
          <a:p>
            <a:pPr lvl="1"/>
            <a:r>
              <a:rPr lang="en-US" dirty="0"/>
              <a:t>Think about sentencing at EVERY stage of the federal criminal process</a:t>
            </a:r>
          </a:p>
        </p:txBody>
      </p:sp>
    </p:spTree>
    <p:extLst>
      <p:ext uri="{BB962C8B-B14F-4D97-AF65-F5344CB8AC3E}">
        <p14:creationId xmlns:p14="http://schemas.microsoft.com/office/powerpoint/2010/main" val="264161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1"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grpId="1"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grpId="1"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par>
                                <p:cTn id="22" presetID="9" presetClass="entr" presetSubtype="0" fill="hold" grpId="1"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15DB-AA9F-6986-CCEA-41178697C590}"/>
              </a:ext>
            </a:extLst>
          </p:cNvPr>
          <p:cNvSpPr>
            <a:spLocks noGrp="1"/>
          </p:cNvSpPr>
          <p:nvPr>
            <p:ph type="title"/>
          </p:nvPr>
        </p:nvSpPr>
        <p:spPr>
          <a:xfrm>
            <a:off x="2611808" y="692783"/>
            <a:ext cx="7958331" cy="1077229"/>
          </a:xfrm>
        </p:spPr>
        <p:txBody>
          <a:bodyPr/>
          <a:lstStyle/>
          <a:p>
            <a:r>
              <a:rPr lang="en-US" dirty="0"/>
              <a:t>If we are “sentencing lawyers” we should be focused on sentencing.</a:t>
            </a:r>
          </a:p>
        </p:txBody>
      </p:sp>
      <p:sp>
        <p:nvSpPr>
          <p:cNvPr id="3" name="Content Placeholder 2">
            <a:extLst>
              <a:ext uri="{FF2B5EF4-FFF2-40B4-BE49-F238E27FC236}">
                <a16:creationId xmlns:a16="http://schemas.microsoft.com/office/drawing/2014/main" id="{D1508F14-528F-D1E1-68D6-7C2B2E47D11A}"/>
              </a:ext>
            </a:extLst>
          </p:cNvPr>
          <p:cNvSpPr>
            <a:spLocks noGrp="1"/>
          </p:cNvSpPr>
          <p:nvPr>
            <p:ph idx="1"/>
          </p:nvPr>
        </p:nvSpPr>
        <p:spPr>
          <a:xfrm>
            <a:off x="1621861" y="1770012"/>
            <a:ext cx="8948278" cy="4588404"/>
          </a:xfrm>
        </p:spPr>
        <p:txBody>
          <a:bodyPr/>
          <a:lstStyle/>
          <a:p>
            <a:r>
              <a:rPr lang="en-US" dirty="0"/>
              <a:t>Start thinking about sentencing at the initial appearance and detention hearing</a:t>
            </a:r>
          </a:p>
          <a:p>
            <a:r>
              <a:rPr lang="en-US" dirty="0"/>
              <a:t>Explore and implement your sentencing themes throughout plea negotiations</a:t>
            </a:r>
          </a:p>
          <a:p>
            <a:r>
              <a:rPr lang="en-US" dirty="0"/>
              <a:t>If your case goes to trial, make sure your sentencing theme(s) fit with your defense of the case</a:t>
            </a:r>
          </a:p>
          <a:p>
            <a:r>
              <a:rPr lang="en-US" dirty="0"/>
              <a:t>Use the presentence investigation and report to our advantage as much as possible</a:t>
            </a:r>
          </a:p>
          <a:p>
            <a:r>
              <a:rPr lang="en-US" dirty="0"/>
              <a:t>At sentencing, look beyond the guidelines and criminal history to develop a sentencing theory that focuses on who your client is</a:t>
            </a:r>
          </a:p>
        </p:txBody>
      </p:sp>
    </p:spTree>
    <p:extLst>
      <p:ext uri="{BB962C8B-B14F-4D97-AF65-F5344CB8AC3E}">
        <p14:creationId xmlns:p14="http://schemas.microsoft.com/office/powerpoint/2010/main" val="294498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B8D4-7593-AF18-E6F4-DEB0CC945318}"/>
              </a:ext>
            </a:extLst>
          </p:cNvPr>
          <p:cNvSpPr>
            <a:spLocks noGrp="1"/>
          </p:cNvSpPr>
          <p:nvPr>
            <p:ph type="title"/>
          </p:nvPr>
        </p:nvSpPr>
        <p:spPr/>
        <p:txBody>
          <a:bodyPr/>
          <a:lstStyle/>
          <a:p>
            <a:r>
              <a:rPr lang="en-US" dirty="0"/>
              <a:t>Initial Appearance/ Detention Hearing</a:t>
            </a:r>
          </a:p>
        </p:txBody>
      </p:sp>
      <p:sp>
        <p:nvSpPr>
          <p:cNvPr id="3" name="Content Placeholder 2">
            <a:extLst>
              <a:ext uri="{FF2B5EF4-FFF2-40B4-BE49-F238E27FC236}">
                <a16:creationId xmlns:a16="http://schemas.microsoft.com/office/drawing/2014/main" id="{FF5E506C-361D-FA0A-F003-6D8CA5F6B6D9}"/>
              </a:ext>
            </a:extLst>
          </p:cNvPr>
          <p:cNvSpPr>
            <a:spLocks noGrp="1"/>
          </p:cNvSpPr>
          <p:nvPr>
            <p:ph idx="1"/>
          </p:nvPr>
        </p:nvSpPr>
        <p:spPr>
          <a:xfrm>
            <a:off x="1251788" y="1244232"/>
            <a:ext cx="10051131" cy="4805712"/>
          </a:xfrm>
        </p:spPr>
        <p:txBody>
          <a:bodyPr/>
          <a:lstStyle/>
          <a:p>
            <a:r>
              <a:rPr lang="en-US" dirty="0"/>
              <a:t>Getting a sense of the statutory exposure and potential guidelines is important, but what is equally (maybe more) important is understanding WHO you are representing.</a:t>
            </a:r>
          </a:p>
          <a:p>
            <a:r>
              <a:rPr lang="en-US" dirty="0"/>
              <a:t>Take the opportunity of a contested detention hearing to begin to develop the framework of a sentencing hearing.</a:t>
            </a:r>
          </a:p>
          <a:p>
            <a:r>
              <a:rPr lang="en-US" dirty="0"/>
              <a:t>There will be plenty of time to learn the more about the FACTS. The detention hearing is an appropriate time to focus on our CLIENT.</a:t>
            </a:r>
          </a:p>
        </p:txBody>
      </p:sp>
    </p:spTree>
    <p:extLst>
      <p:ext uri="{BB962C8B-B14F-4D97-AF65-F5344CB8AC3E}">
        <p14:creationId xmlns:p14="http://schemas.microsoft.com/office/powerpoint/2010/main" val="207811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D14E6-C904-9637-9D5E-FF286A3CC6BC}"/>
              </a:ext>
            </a:extLst>
          </p:cNvPr>
          <p:cNvSpPr>
            <a:spLocks noGrp="1"/>
          </p:cNvSpPr>
          <p:nvPr>
            <p:ph type="title"/>
          </p:nvPr>
        </p:nvSpPr>
        <p:spPr/>
        <p:txBody>
          <a:bodyPr/>
          <a:lstStyle/>
          <a:p>
            <a:r>
              <a:rPr lang="en-US" dirty="0"/>
              <a:t>Using Service Providers to Support your Sentencing Theory</a:t>
            </a:r>
          </a:p>
        </p:txBody>
      </p:sp>
      <p:sp>
        <p:nvSpPr>
          <p:cNvPr id="3" name="Content Placeholder 2">
            <a:extLst>
              <a:ext uri="{FF2B5EF4-FFF2-40B4-BE49-F238E27FC236}">
                <a16:creationId xmlns:a16="http://schemas.microsoft.com/office/drawing/2014/main" id="{3DA450DB-F5C5-E84F-DC13-393921FEBA51}"/>
              </a:ext>
            </a:extLst>
          </p:cNvPr>
          <p:cNvSpPr>
            <a:spLocks noGrp="1"/>
          </p:cNvSpPr>
          <p:nvPr>
            <p:ph idx="1"/>
          </p:nvPr>
        </p:nvSpPr>
        <p:spPr>
          <a:xfrm>
            <a:off x="1836482" y="1087861"/>
            <a:ext cx="7743710" cy="5309994"/>
          </a:xfrm>
        </p:spPr>
        <p:txBody>
          <a:bodyPr/>
          <a:lstStyle/>
          <a:p>
            <a:r>
              <a:rPr lang="en-US" dirty="0"/>
              <a:t>Investigators</a:t>
            </a:r>
          </a:p>
          <a:p>
            <a:pPr lvl="1"/>
            <a:r>
              <a:rPr lang="en-US" dirty="0"/>
              <a:t>Can help investigate the facts</a:t>
            </a:r>
          </a:p>
          <a:p>
            <a:pPr lvl="1"/>
            <a:r>
              <a:rPr lang="en-US" dirty="0"/>
              <a:t>Can also help develop and obtain mitigation evidence</a:t>
            </a:r>
          </a:p>
          <a:p>
            <a:r>
              <a:rPr lang="en-US" dirty="0"/>
              <a:t>Social Workers</a:t>
            </a:r>
          </a:p>
          <a:p>
            <a:r>
              <a:rPr lang="en-US" dirty="0"/>
              <a:t>Mental Health Professionals</a:t>
            </a:r>
          </a:p>
          <a:p>
            <a:r>
              <a:rPr lang="en-US" dirty="0"/>
              <a:t>Other Experts</a:t>
            </a:r>
          </a:p>
        </p:txBody>
      </p:sp>
    </p:spTree>
    <p:extLst>
      <p:ext uri="{BB962C8B-B14F-4D97-AF65-F5344CB8AC3E}">
        <p14:creationId xmlns:p14="http://schemas.microsoft.com/office/powerpoint/2010/main" val="282374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33BBA-9B28-4639-BAF2-4BE1EA472301}"/>
              </a:ext>
            </a:extLst>
          </p:cNvPr>
          <p:cNvSpPr>
            <a:spLocks noGrp="1"/>
          </p:cNvSpPr>
          <p:nvPr>
            <p:ph type="title"/>
          </p:nvPr>
        </p:nvSpPr>
        <p:spPr/>
        <p:txBody>
          <a:bodyPr/>
          <a:lstStyle/>
          <a:p>
            <a:r>
              <a:rPr lang="en-US" dirty="0"/>
              <a:t>Discovery/ Plea Negotiations</a:t>
            </a:r>
          </a:p>
        </p:txBody>
      </p:sp>
      <p:sp>
        <p:nvSpPr>
          <p:cNvPr id="3" name="Content Placeholder 2">
            <a:extLst>
              <a:ext uri="{FF2B5EF4-FFF2-40B4-BE49-F238E27FC236}">
                <a16:creationId xmlns:a16="http://schemas.microsoft.com/office/drawing/2014/main" id="{EE4D1919-F551-D98F-66E2-1AFEC6CD9457}"/>
              </a:ext>
            </a:extLst>
          </p:cNvPr>
          <p:cNvSpPr>
            <a:spLocks noGrp="1"/>
          </p:cNvSpPr>
          <p:nvPr>
            <p:ph idx="1"/>
          </p:nvPr>
        </p:nvSpPr>
        <p:spPr>
          <a:xfrm>
            <a:off x="1895797" y="1885285"/>
            <a:ext cx="8674342" cy="4447938"/>
          </a:xfrm>
        </p:spPr>
        <p:txBody>
          <a:bodyPr/>
          <a:lstStyle/>
          <a:p>
            <a:r>
              <a:rPr lang="en-US" dirty="0"/>
              <a:t>How do the facts you learn in discovery fit in with your theory of who your client is?</a:t>
            </a:r>
          </a:p>
          <a:p>
            <a:r>
              <a:rPr lang="en-US" dirty="0"/>
              <a:t>How can you manage the statute of conviction to more accurately reflect who your client is?</a:t>
            </a:r>
          </a:p>
          <a:p>
            <a:r>
              <a:rPr lang="en-US" dirty="0"/>
              <a:t>How can you manage the facts that are included in the factual basis to help support your sentencing theory?</a:t>
            </a:r>
          </a:p>
          <a:p>
            <a:r>
              <a:rPr lang="en-US" dirty="0"/>
              <a:t>If your client is cooperating, make sure that the facts he/she reveals in debriefing also support your sentencing theory.</a:t>
            </a:r>
          </a:p>
          <a:p>
            <a:endParaRPr lang="en-US" dirty="0"/>
          </a:p>
        </p:txBody>
      </p:sp>
    </p:spTree>
    <p:extLst>
      <p:ext uri="{BB962C8B-B14F-4D97-AF65-F5344CB8AC3E}">
        <p14:creationId xmlns:p14="http://schemas.microsoft.com/office/powerpoint/2010/main" val="343878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77191-F0CE-C589-E8A4-8C45653E78E5}"/>
              </a:ext>
            </a:extLst>
          </p:cNvPr>
          <p:cNvSpPr>
            <a:spLocks noGrp="1"/>
          </p:cNvSpPr>
          <p:nvPr>
            <p:ph type="title"/>
          </p:nvPr>
        </p:nvSpPr>
        <p:spPr/>
        <p:txBody>
          <a:bodyPr/>
          <a:lstStyle/>
          <a:p>
            <a:r>
              <a:rPr lang="en-US" dirty="0"/>
              <a:t>Preparing for Sentencing - PSR</a:t>
            </a:r>
          </a:p>
        </p:txBody>
      </p:sp>
      <p:sp>
        <p:nvSpPr>
          <p:cNvPr id="3" name="Content Placeholder 2">
            <a:extLst>
              <a:ext uri="{FF2B5EF4-FFF2-40B4-BE49-F238E27FC236}">
                <a16:creationId xmlns:a16="http://schemas.microsoft.com/office/drawing/2014/main" id="{8300F12C-5B32-ED96-F216-1D6175D3D378}"/>
              </a:ext>
            </a:extLst>
          </p:cNvPr>
          <p:cNvSpPr>
            <a:spLocks noGrp="1"/>
          </p:cNvSpPr>
          <p:nvPr>
            <p:ph idx="1"/>
          </p:nvPr>
        </p:nvSpPr>
        <p:spPr>
          <a:xfrm>
            <a:off x="1621861" y="1461540"/>
            <a:ext cx="8948278" cy="4588404"/>
          </a:xfrm>
        </p:spPr>
        <p:txBody>
          <a:bodyPr>
            <a:normAutofit fontScale="92500"/>
          </a:bodyPr>
          <a:lstStyle/>
          <a:p>
            <a:r>
              <a:rPr lang="en-US" dirty="0"/>
              <a:t>Presentence Report Interview</a:t>
            </a:r>
          </a:p>
          <a:p>
            <a:pPr lvl="1"/>
            <a:r>
              <a:rPr lang="en-US" dirty="0"/>
              <a:t>PREPARE your client – your client should know their sentencing theory and should be prepared to provide information to the PO to support it</a:t>
            </a:r>
          </a:p>
          <a:p>
            <a:pPr lvl="1"/>
            <a:r>
              <a:rPr lang="en-US" dirty="0"/>
              <a:t>YOU NEED TO PARTICIPATE</a:t>
            </a:r>
          </a:p>
          <a:p>
            <a:pPr lvl="1"/>
            <a:r>
              <a:rPr lang="en-US" dirty="0"/>
              <a:t>Take advantage of any opportunity you have to front-load your theory to the PO</a:t>
            </a:r>
          </a:p>
          <a:p>
            <a:r>
              <a:rPr lang="en-US" dirty="0"/>
              <a:t>Presentence Report – Objections</a:t>
            </a:r>
          </a:p>
          <a:p>
            <a:pPr lvl="1"/>
            <a:r>
              <a:rPr lang="en-US" dirty="0"/>
              <a:t>Like everything else, make sure your objections are consistent with your theory of the case</a:t>
            </a:r>
          </a:p>
          <a:p>
            <a:pPr lvl="1"/>
            <a:r>
              <a:rPr lang="en-US" dirty="0"/>
              <a:t>Your objections don’t need to be confined to GL calculations. Make sure your client’s social history is accurate and contains all of the things you want to be able to refer to at sentencing</a:t>
            </a:r>
          </a:p>
        </p:txBody>
      </p:sp>
    </p:spTree>
    <p:extLst>
      <p:ext uri="{BB962C8B-B14F-4D97-AF65-F5344CB8AC3E}">
        <p14:creationId xmlns:p14="http://schemas.microsoft.com/office/powerpoint/2010/main" val="386987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EC34D-4E37-B517-4B0A-5473BAB63F20}"/>
              </a:ext>
            </a:extLst>
          </p:cNvPr>
          <p:cNvSpPr>
            <a:spLocks noGrp="1"/>
          </p:cNvSpPr>
          <p:nvPr>
            <p:ph type="title"/>
          </p:nvPr>
        </p:nvSpPr>
        <p:spPr/>
        <p:txBody>
          <a:bodyPr/>
          <a:lstStyle/>
          <a:p>
            <a:r>
              <a:rPr lang="en-US" dirty="0"/>
              <a:t>Preparing for Sentencing – Letters</a:t>
            </a:r>
          </a:p>
        </p:txBody>
      </p:sp>
      <p:sp>
        <p:nvSpPr>
          <p:cNvPr id="3" name="Content Placeholder 2">
            <a:extLst>
              <a:ext uri="{FF2B5EF4-FFF2-40B4-BE49-F238E27FC236}">
                <a16:creationId xmlns:a16="http://schemas.microsoft.com/office/drawing/2014/main" id="{EE551CB7-0484-9773-F111-49AF7DCDB8E3}"/>
              </a:ext>
            </a:extLst>
          </p:cNvPr>
          <p:cNvSpPr>
            <a:spLocks noGrp="1"/>
          </p:cNvSpPr>
          <p:nvPr>
            <p:ph idx="1"/>
          </p:nvPr>
        </p:nvSpPr>
        <p:spPr>
          <a:xfrm>
            <a:off x="1621861" y="1758995"/>
            <a:ext cx="8948278" cy="4588404"/>
          </a:xfrm>
        </p:spPr>
        <p:txBody>
          <a:bodyPr>
            <a:noAutofit/>
          </a:bodyPr>
          <a:lstStyle/>
          <a:p>
            <a:r>
              <a:rPr lang="en-US" sz="1600" dirty="0"/>
              <a:t>Make sure all letters are sent to you, not directly to the court</a:t>
            </a:r>
          </a:p>
          <a:p>
            <a:r>
              <a:rPr lang="en-US" sz="1600" dirty="0"/>
              <a:t>Make sure all letters from the family support your case theory</a:t>
            </a:r>
          </a:p>
          <a:p>
            <a:pPr lvl="1"/>
            <a:r>
              <a:rPr lang="en-US" sz="1600" dirty="0"/>
              <a:t>If you (or your investigator) have been working with the family from the detention hearing forward, they should know what the case theory is</a:t>
            </a:r>
          </a:p>
          <a:p>
            <a:pPr lvl="1"/>
            <a:r>
              <a:rPr lang="en-US" sz="1600" dirty="0"/>
              <a:t>If not, or if it is a family member or friend who is not aware, make sure they know the picture you are trying to paint</a:t>
            </a:r>
          </a:p>
          <a:p>
            <a:pPr lvl="1"/>
            <a:r>
              <a:rPr lang="en-US" sz="1600" dirty="0"/>
              <a:t>Don’t put words in anyone’s mouth – sometimes what you get from the heart of a friend or family member (if organic) is GOLD!</a:t>
            </a:r>
          </a:p>
          <a:p>
            <a:r>
              <a:rPr lang="en-US" sz="1600" dirty="0"/>
              <a:t>Read the letters!!!</a:t>
            </a:r>
          </a:p>
          <a:p>
            <a:pPr lvl="1"/>
            <a:r>
              <a:rPr lang="en-US" sz="1600" dirty="0"/>
              <a:t>You don’t want to give the judge a letter that has something in there that surprises you at sentencing</a:t>
            </a:r>
          </a:p>
          <a:p>
            <a:pPr lvl="1"/>
            <a:r>
              <a:rPr lang="en-US" sz="1600" dirty="0"/>
              <a:t>You will easily find several great thoughts or quotes that support your theory perfectly</a:t>
            </a:r>
          </a:p>
          <a:p>
            <a:pPr marL="457200" lvl="1" indent="0">
              <a:buNone/>
            </a:pPr>
            <a:endParaRPr lang="en-US" sz="1600" dirty="0"/>
          </a:p>
        </p:txBody>
      </p:sp>
    </p:spTree>
    <p:extLst>
      <p:ext uri="{BB962C8B-B14F-4D97-AF65-F5344CB8AC3E}">
        <p14:creationId xmlns:p14="http://schemas.microsoft.com/office/powerpoint/2010/main" val="264304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dissolve">
                                      <p:cBhvr>
                                        <p:cTn id="29" dur="500"/>
                                        <p:tgtEl>
                                          <p:spTgt spid="3">
                                            <p:txEl>
                                              <p:pRg st="6" end="6"/>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9B491-185A-C7FB-2A44-40F5D6299113}"/>
              </a:ext>
            </a:extLst>
          </p:cNvPr>
          <p:cNvSpPr>
            <a:spLocks noGrp="1"/>
          </p:cNvSpPr>
          <p:nvPr>
            <p:ph type="title"/>
          </p:nvPr>
        </p:nvSpPr>
        <p:spPr/>
        <p:txBody>
          <a:bodyPr>
            <a:normAutofit/>
          </a:bodyPr>
          <a:lstStyle/>
          <a:p>
            <a:r>
              <a:rPr lang="en-US" sz="3000" dirty="0"/>
              <a:t>Preparing for Sentencing – Sentencing Memo</a:t>
            </a:r>
            <a:br>
              <a:rPr lang="en-US" sz="3000" dirty="0"/>
            </a:br>
            <a:endParaRPr lang="en-US" sz="3000" dirty="0"/>
          </a:p>
        </p:txBody>
      </p:sp>
      <p:sp>
        <p:nvSpPr>
          <p:cNvPr id="3" name="Content Placeholder 2">
            <a:extLst>
              <a:ext uri="{FF2B5EF4-FFF2-40B4-BE49-F238E27FC236}">
                <a16:creationId xmlns:a16="http://schemas.microsoft.com/office/drawing/2014/main" id="{69CD73AE-613D-5412-5891-E3DBF67E184D}"/>
              </a:ext>
            </a:extLst>
          </p:cNvPr>
          <p:cNvSpPr>
            <a:spLocks noGrp="1"/>
          </p:cNvSpPr>
          <p:nvPr>
            <p:ph idx="1"/>
          </p:nvPr>
        </p:nvSpPr>
        <p:spPr>
          <a:xfrm>
            <a:off x="1621861" y="1461540"/>
            <a:ext cx="8948278" cy="4588404"/>
          </a:xfrm>
        </p:spPr>
        <p:txBody>
          <a:bodyPr>
            <a:normAutofit/>
          </a:bodyPr>
          <a:lstStyle/>
          <a:p>
            <a:r>
              <a:rPr lang="en-US" dirty="0"/>
              <a:t>Try to tie legal guideline objections to you case theory</a:t>
            </a:r>
          </a:p>
          <a:p>
            <a:pPr lvl="1"/>
            <a:r>
              <a:rPr lang="en-US" dirty="0"/>
              <a:t>Drug quantity assessments</a:t>
            </a:r>
          </a:p>
          <a:p>
            <a:pPr lvl="1"/>
            <a:r>
              <a:rPr lang="en-US" dirty="0"/>
              <a:t>Minimal participant arguments</a:t>
            </a:r>
          </a:p>
          <a:p>
            <a:r>
              <a:rPr lang="en-US" dirty="0"/>
              <a:t>Arguments for variances should be supported and documented</a:t>
            </a:r>
          </a:p>
          <a:p>
            <a:pPr lvl="1"/>
            <a:r>
              <a:rPr lang="en-US" dirty="0"/>
              <a:t>Facts of the case that support case theory</a:t>
            </a:r>
          </a:p>
          <a:p>
            <a:pPr lvl="1"/>
            <a:r>
              <a:rPr lang="en-US" dirty="0"/>
              <a:t>Information gathered from service providers</a:t>
            </a:r>
          </a:p>
          <a:p>
            <a:pPr lvl="1"/>
            <a:r>
              <a:rPr lang="en-US" dirty="0"/>
              <a:t>Letters in support from family</a:t>
            </a:r>
          </a:p>
          <a:p>
            <a:r>
              <a:rPr lang="en-US" dirty="0"/>
              <a:t>Photographs of the client that fit the theme can be very helpful here</a:t>
            </a:r>
          </a:p>
        </p:txBody>
      </p:sp>
    </p:spTree>
    <p:extLst>
      <p:ext uri="{BB962C8B-B14F-4D97-AF65-F5344CB8AC3E}">
        <p14:creationId xmlns:p14="http://schemas.microsoft.com/office/powerpoint/2010/main" val="130227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F64FC-B49B-6D2D-57D0-2576BC9744BA}"/>
              </a:ext>
            </a:extLst>
          </p:cNvPr>
          <p:cNvSpPr>
            <a:spLocks noGrp="1"/>
          </p:cNvSpPr>
          <p:nvPr>
            <p:ph type="title"/>
          </p:nvPr>
        </p:nvSpPr>
        <p:spPr/>
        <p:txBody>
          <a:bodyPr/>
          <a:lstStyle/>
          <a:p>
            <a:r>
              <a:rPr lang="en-US" dirty="0"/>
              <a:t>The Sentencing Hearing</a:t>
            </a:r>
          </a:p>
        </p:txBody>
      </p:sp>
      <p:sp>
        <p:nvSpPr>
          <p:cNvPr id="3" name="Content Placeholder 2">
            <a:extLst>
              <a:ext uri="{FF2B5EF4-FFF2-40B4-BE49-F238E27FC236}">
                <a16:creationId xmlns:a16="http://schemas.microsoft.com/office/drawing/2014/main" id="{80E8284A-38D4-8860-F57B-08DF3CA4335D}"/>
              </a:ext>
            </a:extLst>
          </p:cNvPr>
          <p:cNvSpPr>
            <a:spLocks noGrp="1"/>
          </p:cNvSpPr>
          <p:nvPr>
            <p:ph idx="1"/>
          </p:nvPr>
        </p:nvSpPr>
        <p:spPr>
          <a:xfrm>
            <a:off x="1766957" y="1535941"/>
            <a:ext cx="8803182" cy="4514003"/>
          </a:xfrm>
        </p:spPr>
        <p:txBody>
          <a:bodyPr>
            <a:normAutofit lnSpcReduction="10000"/>
          </a:bodyPr>
          <a:lstStyle/>
          <a:p>
            <a:r>
              <a:rPr lang="en-US" dirty="0"/>
              <a:t>Be sure to remain cognizant of your case theory as you argue legal objections to the guideline. </a:t>
            </a:r>
          </a:p>
          <a:p>
            <a:r>
              <a:rPr lang="en-US" dirty="0"/>
              <a:t>Think about whether there is someone from the client’s family that might make a special impact</a:t>
            </a:r>
          </a:p>
          <a:p>
            <a:r>
              <a:rPr lang="en-US" dirty="0"/>
              <a:t>If you client makes a statement in mitigation, make sure that it also fits your case theory.</a:t>
            </a:r>
          </a:p>
          <a:p>
            <a:pPr lvl="1"/>
            <a:r>
              <a:rPr lang="en-US" dirty="0"/>
              <a:t>A pre-written statement is a great place to start, but sometimes it’s the ad libs that really land with a judge.</a:t>
            </a:r>
          </a:p>
          <a:p>
            <a:pPr lvl="1"/>
            <a:r>
              <a:rPr lang="en-US" dirty="0"/>
              <a:t>In order to be an effective ad lib (or answer to a judge’s question) you need to have spent the time with your client making sure they are comfortable and conversant in their case theory.</a:t>
            </a:r>
          </a:p>
        </p:txBody>
      </p:sp>
    </p:spTree>
    <p:extLst>
      <p:ext uri="{BB962C8B-B14F-4D97-AF65-F5344CB8AC3E}">
        <p14:creationId xmlns:p14="http://schemas.microsoft.com/office/powerpoint/2010/main" val="158311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633B8-DEB3-145E-8C9F-6C14D3B34A26}"/>
              </a:ext>
            </a:extLst>
          </p:cNvPr>
          <p:cNvSpPr>
            <a:spLocks noGrp="1"/>
          </p:cNvSpPr>
          <p:nvPr>
            <p:ph type="title"/>
          </p:nvPr>
        </p:nvSpPr>
        <p:spPr/>
        <p:txBody>
          <a:bodyPr/>
          <a:lstStyle/>
          <a:p>
            <a:r>
              <a:rPr lang="en-US" dirty="0"/>
              <a:t>Questions or Comments?</a:t>
            </a:r>
          </a:p>
        </p:txBody>
      </p:sp>
      <p:sp>
        <p:nvSpPr>
          <p:cNvPr id="3" name="Content Placeholder 2">
            <a:extLst>
              <a:ext uri="{FF2B5EF4-FFF2-40B4-BE49-F238E27FC236}">
                <a16:creationId xmlns:a16="http://schemas.microsoft.com/office/drawing/2014/main" id="{B2C630AE-D8FD-4920-D270-F4532283B264}"/>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9826832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Madison</Template>
  <TotalTime>3095</TotalTime>
  <Words>962</Words>
  <Application>Microsoft Macintosh PowerPoint</Application>
  <PresentationFormat>Widescreen</PresentationFormat>
  <Paragraphs>73</Paragraphs>
  <Slides>12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MS Shell Dlg 2</vt:lpstr>
      <vt:lpstr>Wingdings</vt:lpstr>
      <vt:lpstr>Wingdings 3</vt:lpstr>
      <vt:lpstr>Madison</vt:lpstr>
      <vt:lpstr>Townsend M. Myers 2024 CJA Panel Training Seminar December 6, 2024</vt:lpstr>
      <vt:lpstr>What is “Holistic” Defense theory? </vt:lpstr>
      <vt:lpstr>So, what is this presentation about?</vt:lpstr>
      <vt:lpstr>If we are “sentencing lawyers” we should be focused on sentencing.</vt:lpstr>
      <vt:lpstr>Initial Appearance/ Detention Hearing</vt:lpstr>
      <vt:lpstr>Using Service Providers to Support your Sentencing Theory</vt:lpstr>
      <vt:lpstr>Discovery/ Plea Negotiations</vt:lpstr>
      <vt:lpstr>Preparing for Sentencing - PSR</vt:lpstr>
      <vt:lpstr>Preparing for Sentencing – Letters</vt:lpstr>
      <vt:lpstr>Preparing for Sentencing – Sentencing Memo </vt:lpstr>
      <vt:lpstr>The Sentencing Hearing</vt:lpstr>
      <vt:lpstr>Questions or 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Townsend M. Myers 2024 CJA Panel Training Seminar December 6, 2024</dc:title>
  <dc:creator>Townsend Myers</dc:creator>
  <cp:lastModifiedBy>Townsend Myers</cp:lastModifiedBy>
  <cp:revision>7</cp:revision>
  <dcterms:created xsi:type="dcterms:W3CDTF">2024-12-02T17:42:23Z</dcterms:created>
  <dcterms:modified xsi:type="dcterms:W3CDTF">2024-12-06T15:18:50Z</dcterms:modified>
</cp:coreProperties>
</file>