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8" r:id="rId4"/>
  </p:sldMasterIdLst>
  <p:notesMasterIdLst>
    <p:notesMasterId r:id="rId55"/>
  </p:notesMasterIdLst>
  <p:handoutMasterIdLst>
    <p:handoutMasterId r:id="rId56"/>
  </p:handoutMasterIdLst>
  <p:sldIdLst>
    <p:sldId id="486" r:id="rId5"/>
    <p:sldId id="3921" r:id="rId6"/>
    <p:sldId id="3918" r:id="rId7"/>
    <p:sldId id="376" r:id="rId8"/>
    <p:sldId id="480" r:id="rId9"/>
    <p:sldId id="367" r:id="rId10"/>
    <p:sldId id="458" r:id="rId11"/>
    <p:sldId id="263" r:id="rId12"/>
    <p:sldId id="455" r:id="rId13"/>
    <p:sldId id="270" r:id="rId14"/>
    <p:sldId id="273" r:id="rId15"/>
    <p:sldId id="264" r:id="rId16"/>
    <p:sldId id="267" r:id="rId17"/>
    <p:sldId id="3922" r:id="rId18"/>
    <p:sldId id="266" r:id="rId19"/>
    <p:sldId id="271" r:id="rId20"/>
    <p:sldId id="268" r:id="rId21"/>
    <p:sldId id="257" r:id="rId22"/>
    <p:sldId id="456" r:id="rId23"/>
    <p:sldId id="457" r:id="rId24"/>
    <p:sldId id="269" r:id="rId25"/>
    <p:sldId id="260" r:id="rId26"/>
    <p:sldId id="261" r:id="rId27"/>
    <p:sldId id="459" r:id="rId28"/>
    <p:sldId id="462" r:id="rId29"/>
    <p:sldId id="3923" r:id="rId30"/>
    <p:sldId id="372" r:id="rId31"/>
    <p:sldId id="3924" r:id="rId32"/>
    <p:sldId id="3925" r:id="rId33"/>
    <p:sldId id="3926" r:id="rId34"/>
    <p:sldId id="464" r:id="rId35"/>
    <p:sldId id="481" r:id="rId36"/>
    <p:sldId id="463" r:id="rId37"/>
    <p:sldId id="466" r:id="rId38"/>
    <p:sldId id="387" r:id="rId39"/>
    <p:sldId id="467" r:id="rId40"/>
    <p:sldId id="369" r:id="rId41"/>
    <p:sldId id="477" r:id="rId42"/>
    <p:sldId id="389" r:id="rId43"/>
    <p:sldId id="454" r:id="rId44"/>
    <p:sldId id="473" r:id="rId45"/>
    <p:sldId id="375" r:id="rId46"/>
    <p:sldId id="471" r:id="rId47"/>
    <p:sldId id="472" r:id="rId48"/>
    <p:sldId id="474" r:id="rId49"/>
    <p:sldId id="479" r:id="rId50"/>
    <p:sldId id="470" r:id="rId51"/>
    <p:sldId id="339" r:id="rId52"/>
    <p:sldId id="364" r:id="rId53"/>
    <p:sldId id="478"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C4B1156A-380E-4F78-BDF5-A606A8083BF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9465" autoAdjust="0"/>
  </p:normalViewPr>
  <p:slideViewPr>
    <p:cSldViewPr snapToGrid="0">
      <p:cViewPr varScale="1">
        <p:scale>
          <a:sx n="51" d="100"/>
          <a:sy n="51" d="100"/>
        </p:scale>
        <p:origin x="1256" y="4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61" Type="http://schemas.microsoft.com/office/2018/10/relationships/authors" Targe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2E2C97-7F8F-42B5-A1DE-46B9AE3711C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5045D5E-8F31-45F7-863D-062B87BCB593}">
      <dgm:prSet/>
      <dgm:spPr>
        <a:solidFill>
          <a:schemeClr val="accent4"/>
        </a:solidFill>
      </dgm:spPr>
      <dgm:t>
        <a:bodyPr/>
        <a:lstStyle/>
        <a:p>
          <a:r>
            <a:rPr lang="en-US" dirty="0"/>
            <a:t>Criminal History Score</a:t>
          </a:r>
        </a:p>
      </dgm:t>
    </dgm:pt>
    <dgm:pt modelId="{E279B5E4-E987-488D-8D8C-5E1DAD967A5D}" type="parTrans" cxnId="{8A785246-7FE0-48F0-A31A-CE23B836846F}">
      <dgm:prSet/>
      <dgm:spPr/>
      <dgm:t>
        <a:bodyPr/>
        <a:lstStyle/>
        <a:p>
          <a:endParaRPr lang="en-US"/>
        </a:p>
      </dgm:t>
    </dgm:pt>
    <dgm:pt modelId="{A08AAEE3-B214-435C-8791-770FB823F238}" type="sibTrans" cxnId="{8A785246-7FE0-48F0-A31A-CE23B836846F}">
      <dgm:prSet/>
      <dgm:spPr/>
      <dgm:t>
        <a:bodyPr/>
        <a:lstStyle/>
        <a:p>
          <a:endParaRPr lang="en-US"/>
        </a:p>
      </dgm:t>
    </dgm:pt>
    <dgm:pt modelId="{CB72B4A8-0FDE-48D4-940A-51968517B460}">
      <dgm:prSet/>
      <dgm:spPr>
        <a:solidFill>
          <a:schemeClr val="accent4"/>
        </a:solidFill>
      </dgm:spPr>
      <dgm:t>
        <a:bodyPr/>
        <a:lstStyle/>
        <a:p>
          <a:r>
            <a:rPr lang="en-US"/>
            <a:t>Offense Level</a:t>
          </a:r>
        </a:p>
      </dgm:t>
    </dgm:pt>
    <dgm:pt modelId="{62CC9756-EB15-4E6D-BE89-DBF2AEE7CF05}" type="parTrans" cxnId="{E41B2B28-33B3-4633-9658-2C689DF01D9D}">
      <dgm:prSet/>
      <dgm:spPr/>
      <dgm:t>
        <a:bodyPr/>
        <a:lstStyle/>
        <a:p>
          <a:endParaRPr lang="en-US"/>
        </a:p>
      </dgm:t>
    </dgm:pt>
    <dgm:pt modelId="{86563CFE-0B6A-4972-896B-BE2942235245}" type="sibTrans" cxnId="{E41B2B28-33B3-4633-9658-2C689DF01D9D}">
      <dgm:prSet/>
      <dgm:spPr/>
      <dgm:t>
        <a:bodyPr/>
        <a:lstStyle/>
        <a:p>
          <a:endParaRPr lang="en-US"/>
        </a:p>
      </dgm:t>
    </dgm:pt>
    <dgm:pt modelId="{57E908E8-CC93-4A1E-A716-422ED3ED5A84}">
      <dgm:prSet/>
      <dgm:spPr>
        <a:solidFill>
          <a:schemeClr val="accent4"/>
        </a:solidFill>
      </dgm:spPr>
      <dgm:t>
        <a:bodyPr/>
        <a:lstStyle/>
        <a:p>
          <a:r>
            <a:rPr lang="en-US"/>
            <a:t>ACCA and CO Eligibility</a:t>
          </a:r>
        </a:p>
      </dgm:t>
    </dgm:pt>
    <dgm:pt modelId="{6F4CEAF1-01DB-4F4C-BB21-C52F19A25963}" type="parTrans" cxnId="{166C3B2A-77C8-4324-BC16-431574E3BE7D}">
      <dgm:prSet/>
      <dgm:spPr/>
      <dgm:t>
        <a:bodyPr/>
        <a:lstStyle/>
        <a:p>
          <a:endParaRPr lang="en-US"/>
        </a:p>
      </dgm:t>
    </dgm:pt>
    <dgm:pt modelId="{5EB16502-EEE4-464E-82E5-6D8AB1C00364}" type="sibTrans" cxnId="{166C3B2A-77C8-4324-BC16-431574E3BE7D}">
      <dgm:prSet/>
      <dgm:spPr/>
      <dgm:t>
        <a:bodyPr/>
        <a:lstStyle/>
        <a:p>
          <a:endParaRPr lang="en-US"/>
        </a:p>
      </dgm:t>
    </dgm:pt>
    <dgm:pt modelId="{AF763BAF-2543-43ED-AC97-C33FC2E3E35F}">
      <dgm:prSet/>
      <dgm:spPr>
        <a:solidFill>
          <a:schemeClr val="accent4"/>
        </a:solidFill>
      </dgm:spPr>
      <dgm:t>
        <a:bodyPr/>
        <a:lstStyle/>
        <a:p>
          <a:r>
            <a:rPr lang="en-US"/>
            <a:t>Safety Valve Eligibility </a:t>
          </a:r>
        </a:p>
      </dgm:t>
    </dgm:pt>
    <dgm:pt modelId="{6BC3489A-D62C-43AB-A363-7351595A213A}" type="parTrans" cxnId="{EDF58F92-2584-49F7-A152-E1CDEE275E67}">
      <dgm:prSet/>
      <dgm:spPr/>
      <dgm:t>
        <a:bodyPr/>
        <a:lstStyle/>
        <a:p>
          <a:endParaRPr lang="en-US"/>
        </a:p>
      </dgm:t>
    </dgm:pt>
    <dgm:pt modelId="{2CA6279E-D1C3-416D-9E33-5C590D260261}" type="sibTrans" cxnId="{EDF58F92-2584-49F7-A152-E1CDEE275E67}">
      <dgm:prSet/>
      <dgm:spPr/>
      <dgm:t>
        <a:bodyPr/>
        <a:lstStyle/>
        <a:p>
          <a:endParaRPr lang="en-US"/>
        </a:p>
      </dgm:t>
    </dgm:pt>
    <dgm:pt modelId="{39DAC82B-399E-4573-85BD-F9345BB1090F}">
      <dgm:prSet/>
      <dgm:spPr>
        <a:solidFill>
          <a:schemeClr val="accent4"/>
        </a:solidFill>
      </dgm:spPr>
      <dgm:t>
        <a:bodyPr/>
        <a:lstStyle/>
        <a:p>
          <a:r>
            <a:rPr lang="en-US" dirty="0"/>
            <a:t>Variance Under 18 U.S.C. § 3553(a)</a:t>
          </a:r>
        </a:p>
      </dgm:t>
    </dgm:pt>
    <dgm:pt modelId="{EF8BC6C6-D0DC-45C4-BC46-C91E7A7C9F66}" type="parTrans" cxnId="{E8315F3D-AEB4-4369-B768-F77BAA15FDC7}">
      <dgm:prSet/>
      <dgm:spPr/>
      <dgm:t>
        <a:bodyPr/>
        <a:lstStyle/>
        <a:p>
          <a:endParaRPr lang="en-US"/>
        </a:p>
      </dgm:t>
    </dgm:pt>
    <dgm:pt modelId="{4C0D8FC6-C4FB-4916-99E6-88D512B6593D}" type="sibTrans" cxnId="{E8315F3D-AEB4-4369-B768-F77BAA15FDC7}">
      <dgm:prSet/>
      <dgm:spPr/>
      <dgm:t>
        <a:bodyPr/>
        <a:lstStyle/>
        <a:p>
          <a:endParaRPr lang="en-US"/>
        </a:p>
      </dgm:t>
    </dgm:pt>
    <dgm:pt modelId="{0C00CECD-70C6-4828-AE21-AA26B8D1F8B3}" type="pres">
      <dgm:prSet presAssocID="{602E2C97-7F8F-42B5-A1DE-46B9AE3711CE}" presName="linear" presStyleCnt="0">
        <dgm:presLayoutVars>
          <dgm:animLvl val="lvl"/>
          <dgm:resizeHandles val="exact"/>
        </dgm:presLayoutVars>
      </dgm:prSet>
      <dgm:spPr/>
    </dgm:pt>
    <dgm:pt modelId="{A1802328-201F-4B0A-AFBB-46DDDBE9A38A}" type="pres">
      <dgm:prSet presAssocID="{A5045D5E-8F31-45F7-863D-062B87BCB593}" presName="parentText" presStyleLbl="node1" presStyleIdx="0" presStyleCnt="5">
        <dgm:presLayoutVars>
          <dgm:chMax val="0"/>
          <dgm:bulletEnabled val="1"/>
        </dgm:presLayoutVars>
      </dgm:prSet>
      <dgm:spPr/>
    </dgm:pt>
    <dgm:pt modelId="{C905540E-D8B6-4F1C-B16C-E4FE05C911B7}" type="pres">
      <dgm:prSet presAssocID="{A08AAEE3-B214-435C-8791-770FB823F238}" presName="spacer" presStyleCnt="0"/>
      <dgm:spPr/>
    </dgm:pt>
    <dgm:pt modelId="{0A06D530-CE2A-43DB-A8BC-E7A69D472900}" type="pres">
      <dgm:prSet presAssocID="{CB72B4A8-0FDE-48D4-940A-51968517B460}" presName="parentText" presStyleLbl="node1" presStyleIdx="1" presStyleCnt="5">
        <dgm:presLayoutVars>
          <dgm:chMax val="0"/>
          <dgm:bulletEnabled val="1"/>
        </dgm:presLayoutVars>
      </dgm:prSet>
      <dgm:spPr/>
    </dgm:pt>
    <dgm:pt modelId="{FC1173AD-AF5C-4399-9B55-DA0B331AEAC9}" type="pres">
      <dgm:prSet presAssocID="{86563CFE-0B6A-4972-896B-BE2942235245}" presName="spacer" presStyleCnt="0"/>
      <dgm:spPr/>
    </dgm:pt>
    <dgm:pt modelId="{F617BBE9-B3F7-489D-AEE0-F87BA4FEB205}" type="pres">
      <dgm:prSet presAssocID="{57E908E8-CC93-4A1E-A716-422ED3ED5A84}" presName="parentText" presStyleLbl="node1" presStyleIdx="2" presStyleCnt="5">
        <dgm:presLayoutVars>
          <dgm:chMax val="0"/>
          <dgm:bulletEnabled val="1"/>
        </dgm:presLayoutVars>
      </dgm:prSet>
      <dgm:spPr/>
    </dgm:pt>
    <dgm:pt modelId="{B93B0362-0619-4B65-BF53-9EEB1B50AB24}" type="pres">
      <dgm:prSet presAssocID="{5EB16502-EEE4-464E-82E5-6D8AB1C00364}" presName="spacer" presStyleCnt="0"/>
      <dgm:spPr/>
    </dgm:pt>
    <dgm:pt modelId="{AADA4A30-E83E-40C8-9BDD-C9AB78D376D0}" type="pres">
      <dgm:prSet presAssocID="{AF763BAF-2543-43ED-AC97-C33FC2E3E35F}" presName="parentText" presStyleLbl="node1" presStyleIdx="3" presStyleCnt="5">
        <dgm:presLayoutVars>
          <dgm:chMax val="0"/>
          <dgm:bulletEnabled val="1"/>
        </dgm:presLayoutVars>
      </dgm:prSet>
      <dgm:spPr/>
    </dgm:pt>
    <dgm:pt modelId="{44DE1DD5-84CA-4A8F-82F6-14555BF77FA2}" type="pres">
      <dgm:prSet presAssocID="{2CA6279E-D1C3-416D-9E33-5C590D260261}" presName="spacer" presStyleCnt="0"/>
      <dgm:spPr/>
    </dgm:pt>
    <dgm:pt modelId="{14B595D8-16C5-4859-B2A7-72D5DE6BC44F}" type="pres">
      <dgm:prSet presAssocID="{39DAC82B-399E-4573-85BD-F9345BB1090F}" presName="parentText" presStyleLbl="node1" presStyleIdx="4" presStyleCnt="5">
        <dgm:presLayoutVars>
          <dgm:chMax val="0"/>
          <dgm:bulletEnabled val="1"/>
        </dgm:presLayoutVars>
      </dgm:prSet>
      <dgm:spPr/>
    </dgm:pt>
  </dgm:ptLst>
  <dgm:cxnLst>
    <dgm:cxn modelId="{E41B2B28-33B3-4633-9658-2C689DF01D9D}" srcId="{602E2C97-7F8F-42B5-A1DE-46B9AE3711CE}" destId="{CB72B4A8-0FDE-48D4-940A-51968517B460}" srcOrd="1" destOrd="0" parTransId="{62CC9756-EB15-4E6D-BE89-DBF2AEE7CF05}" sibTransId="{86563CFE-0B6A-4972-896B-BE2942235245}"/>
    <dgm:cxn modelId="{166C3B2A-77C8-4324-BC16-431574E3BE7D}" srcId="{602E2C97-7F8F-42B5-A1DE-46B9AE3711CE}" destId="{57E908E8-CC93-4A1E-A716-422ED3ED5A84}" srcOrd="2" destOrd="0" parTransId="{6F4CEAF1-01DB-4F4C-BB21-C52F19A25963}" sibTransId="{5EB16502-EEE4-464E-82E5-6D8AB1C00364}"/>
    <dgm:cxn modelId="{E8315F3D-AEB4-4369-B768-F77BAA15FDC7}" srcId="{602E2C97-7F8F-42B5-A1DE-46B9AE3711CE}" destId="{39DAC82B-399E-4573-85BD-F9345BB1090F}" srcOrd="4" destOrd="0" parTransId="{EF8BC6C6-D0DC-45C4-BC46-C91E7A7C9F66}" sibTransId="{4C0D8FC6-C4FB-4916-99E6-88D512B6593D}"/>
    <dgm:cxn modelId="{8A785246-7FE0-48F0-A31A-CE23B836846F}" srcId="{602E2C97-7F8F-42B5-A1DE-46B9AE3711CE}" destId="{A5045D5E-8F31-45F7-863D-062B87BCB593}" srcOrd="0" destOrd="0" parTransId="{E279B5E4-E987-488D-8D8C-5E1DAD967A5D}" sibTransId="{A08AAEE3-B214-435C-8791-770FB823F238}"/>
    <dgm:cxn modelId="{0021C946-ADEC-43A1-B99E-4F366947D331}" type="presOf" srcId="{602E2C97-7F8F-42B5-A1DE-46B9AE3711CE}" destId="{0C00CECD-70C6-4828-AE21-AA26B8D1F8B3}" srcOrd="0" destOrd="0" presId="urn:microsoft.com/office/officeart/2005/8/layout/vList2"/>
    <dgm:cxn modelId="{B8126050-CA6D-49D0-A814-DAF4F2A7F5EC}" type="presOf" srcId="{CB72B4A8-0FDE-48D4-940A-51968517B460}" destId="{0A06D530-CE2A-43DB-A8BC-E7A69D472900}" srcOrd="0" destOrd="0" presId="urn:microsoft.com/office/officeart/2005/8/layout/vList2"/>
    <dgm:cxn modelId="{98524692-3617-443E-9B9B-5EBCA77F42C2}" type="presOf" srcId="{AF763BAF-2543-43ED-AC97-C33FC2E3E35F}" destId="{AADA4A30-E83E-40C8-9BDD-C9AB78D376D0}" srcOrd="0" destOrd="0" presId="urn:microsoft.com/office/officeart/2005/8/layout/vList2"/>
    <dgm:cxn modelId="{EDF58F92-2584-49F7-A152-E1CDEE275E67}" srcId="{602E2C97-7F8F-42B5-A1DE-46B9AE3711CE}" destId="{AF763BAF-2543-43ED-AC97-C33FC2E3E35F}" srcOrd="3" destOrd="0" parTransId="{6BC3489A-D62C-43AB-A363-7351595A213A}" sibTransId="{2CA6279E-D1C3-416D-9E33-5C590D260261}"/>
    <dgm:cxn modelId="{D2183BC5-92EB-4684-9BA1-F6CAB075CA17}" type="presOf" srcId="{39DAC82B-399E-4573-85BD-F9345BB1090F}" destId="{14B595D8-16C5-4859-B2A7-72D5DE6BC44F}" srcOrd="0" destOrd="0" presId="urn:microsoft.com/office/officeart/2005/8/layout/vList2"/>
    <dgm:cxn modelId="{14AB82E5-6555-429F-99F9-EB3A47027D9B}" type="presOf" srcId="{A5045D5E-8F31-45F7-863D-062B87BCB593}" destId="{A1802328-201F-4B0A-AFBB-46DDDBE9A38A}" srcOrd="0" destOrd="0" presId="urn:microsoft.com/office/officeart/2005/8/layout/vList2"/>
    <dgm:cxn modelId="{CC5653E7-0642-49C6-9DE0-8C68FF86D7EF}" type="presOf" srcId="{57E908E8-CC93-4A1E-A716-422ED3ED5A84}" destId="{F617BBE9-B3F7-489D-AEE0-F87BA4FEB205}" srcOrd="0" destOrd="0" presId="urn:microsoft.com/office/officeart/2005/8/layout/vList2"/>
    <dgm:cxn modelId="{A6B61723-9A2B-4DC7-B0C5-C4A293A0F613}" type="presParOf" srcId="{0C00CECD-70C6-4828-AE21-AA26B8D1F8B3}" destId="{A1802328-201F-4B0A-AFBB-46DDDBE9A38A}" srcOrd="0" destOrd="0" presId="urn:microsoft.com/office/officeart/2005/8/layout/vList2"/>
    <dgm:cxn modelId="{2B9BAE03-FEDB-43FC-98A0-FFF81F7703DA}" type="presParOf" srcId="{0C00CECD-70C6-4828-AE21-AA26B8D1F8B3}" destId="{C905540E-D8B6-4F1C-B16C-E4FE05C911B7}" srcOrd="1" destOrd="0" presId="urn:microsoft.com/office/officeart/2005/8/layout/vList2"/>
    <dgm:cxn modelId="{1D93B6B5-CDE7-4B99-B08D-97317D8B5154}" type="presParOf" srcId="{0C00CECD-70C6-4828-AE21-AA26B8D1F8B3}" destId="{0A06D530-CE2A-43DB-A8BC-E7A69D472900}" srcOrd="2" destOrd="0" presId="urn:microsoft.com/office/officeart/2005/8/layout/vList2"/>
    <dgm:cxn modelId="{11CA59D7-B6C7-470C-8E4E-98E7A8B3AA2A}" type="presParOf" srcId="{0C00CECD-70C6-4828-AE21-AA26B8D1F8B3}" destId="{FC1173AD-AF5C-4399-9B55-DA0B331AEAC9}" srcOrd="3" destOrd="0" presId="urn:microsoft.com/office/officeart/2005/8/layout/vList2"/>
    <dgm:cxn modelId="{A6AFC02E-A623-4996-A461-DBCC4D144206}" type="presParOf" srcId="{0C00CECD-70C6-4828-AE21-AA26B8D1F8B3}" destId="{F617BBE9-B3F7-489D-AEE0-F87BA4FEB205}" srcOrd="4" destOrd="0" presId="urn:microsoft.com/office/officeart/2005/8/layout/vList2"/>
    <dgm:cxn modelId="{FDB968D2-6416-46F8-81AF-2CE1DBB0E68A}" type="presParOf" srcId="{0C00CECD-70C6-4828-AE21-AA26B8D1F8B3}" destId="{B93B0362-0619-4B65-BF53-9EEB1B50AB24}" srcOrd="5" destOrd="0" presId="urn:microsoft.com/office/officeart/2005/8/layout/vList2"/>
    <dgm:cxn modelId="{304C38D7-E9A5-446A-AADD-13FF7C7D6EB6}" type="presParOf" srcId="{0C00CECD-70C6-4828-AE21-AA26B8D1F8B3}" destId="{AADA4A30-E83E-40C8-9BDD-C9AB78D376D0}" srcOrd="6" destOrd="0" presId="urn:microsoft.com/office/officeart/2005/8/layout/vList2"/>
    <dgm:cxn modelId="{65683589-E112-464B-B820-5544502B2EBA}" type="presParOf" srcId="{0C00CECD-70C6-4828-AE21-AA26B8D1F8B3}" destId="{44DE1DD5-84CA-4A8F-82F6-14555BF77FA2}" srcOrd="7" destOrd="0" presId="urn:microsoft.com/office/officeart/2005/8/layout/vList2"/>
    <dgm:cxn modelId="{23C923C3-D508-409B-92BB-D84AFEBBE06B}" type="presParOf" srcId="{0C00CECD-70C6-4828-AE21-AA26B8D1F8B3}" destId="{14B595D8-16C5-4859-B2A7-72D5DE6BC44F}"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2E2C97-7F8F-42B5-A1DE-46B9AE3711C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5045D5E-8F31-45F7-863D-062B87BCB593}">
      <dgm:prSet/>
      <dgm:spPr>
        <a:solidFill>
          <a:schemeClr val="accent4"/>
        </a:solidFill>
      </dgm:spPr>
      <dgm:t>
        <a:bodyPr/>
        <a:lstStyle/>
        <a:p>
          <a:r>
            <a:rPr lang="en-US" dirty="0"/>
            <a:t>SOC Upward Adjustments</a:t>
          </a:r>
        </a:p>
      </dgm:t>
    </dgm:pt>
    <dgm:pt modelId="{E279B5E4-E987-488D-8D8C-5E1DAD967A5D}" type="parTrans" cxnId="{8A785246-7FE0-48F0-A31A-CE23B836846F}">
      <dgm:prSet/>
      <dgm:spPr/>
      <dgm:t>
        <a:bodyPr/>
        <a:lstStyle/>
        <a:p>
          <a:endParaRPr lang="en-US"/>
        </a:p>
      </dgm:t>
    </dgm:pt>
    <dgm:pt modelId="{A08AAEE3-B214-435C-8791-770FB823F238}" type="sibTrans" cxnId="{8A785246-7FE0-48F0-A31A-CE23B836846F}">
      <dgm:prSet/>
      <dgm:spPr/>
      <dgm:t>
        <a:bodyPr/>
        <a:lstStyle/>
        <a:p>
          <a:endParaRPr lang="en-US"/>
        </a:p>
      </dgm:t>
    </dgm:pt>
    <dgm:pt modelId="{CB72B4A8-0FDE-48D4-940A-51968517B460}">
      <dgm:prSet/>
      <dgm:spPr>
        <a:solidFill>
          <a:schemeClr val="accent4"/>
        </a:solidFill>
      </dgm:spPr>
      <dgm:t>
        <a:bodyPr/>
        <a:lstStyle/>
        <a:p>
          <a:r>
            <a:rPr lang="en-US" dirty="0"/>
            <a:t>Downward Departure Eligibility</a:t>
          </a:r>
        </a:p>
      </dgm:t>
    </dgm:pt>
    <dgm:pt modelId="{62CC9756-EB15-4E6D-BE89-DBF2AEE7CF05}" type="parTrans" cxnId="{E41B2B28-33B3-4633-9658-2C689DF01D9D}">
      <dgm:prSet/>
      <dgm:spPr/>
      <dgm:t>
        <a:bodyPr/>
        <a:lstStyle/>
        <a:p>
          <a:endParaRPr lang="en-US"/>
        </a:p>
      </dgm:t>
    </dgm:pt>
    <dgm:pt modelId="{86563CFE-0B6A-4972-896B-BE2942235245}" type="sibTrans" cxnId="{E41B2B28-33B3-4633-9658-2C689DF01D9D}">
      <dgm:prSet/>
      <dgm:spPr/>
      <dgm:t>
        <a:bodyPr/>
        <a:lstStyle/>
        <a:p>
          <a:endParaRPr lang="en-US"/>
        </a:p>
      </dgm:t>
    </dgm:pt>
    <dgm:pt modelId="{57E908E8-CC93-4A1E-A716-422ED3ED5A84}">
      <dgm:prSet/>
      <dgm:spPr>
        <a:solidFill>
          <a:schemeClr val="accent4"/>
        </a:solidFill>
      </dgm:spPr>
      <dgm:t>
        <a:bodyPr/>
        <a:lstStyle/>
        <a:p>
          <a:r>
            <a:rPr lang="en-US" dirty="0"/>
            <a:t>BOP Custody Classification</a:t>
          </a:r>
        </a:p>
      </dgm:t>
    </dgm:pt>
    <dgm:pt modelId="{6F4CEAF1-01DB-4F4C-BB21-C52F19A25963}" type="parTrans" cxnId="{166C3B2A-77C8-4324-BC16-431574E3BE7D}">
      <dgm:prSet/>
      <dgm:spPr/>
      <dgm:t>
        <a:bodyPr/>
        <a:lstStyle/>
        <a:p>
          <a:endParaRPr lang="en-US"/>
        </a:p>
      </dgm:t>
    </dgm:pt>
    <dgm:pt modelId="{5EB16502-EEE4-464E-82E5-6D8AB1C00364}" type="sibTrans" cxnId="{166C3B2A-77C8-4324-BC16-431574E3BE7D}">
      <dgm:prSet/>
      <dgm:spPr/>
      <dgm:t>
        <a:bodyPr/>
        <a:lstStyle/>
        <a:p>
          <a:endParaRPr lang="en-US"/>
        </a:p>
      </dgm:t>
    </dgm:pt>
    <dgm:pt modelId="{AF763BAF-2543-43ED-AC97-C33FC2E3E35F}">
      <dgm:prSet/>
      <dgm:spPr>
        <a:solidFill>
          <a:schemeClr val="accent4"/>
        </a:solidFill>
      </dgm:spPr>
      <dgm:t>
        <a:bodyPr/>
        <a:lstStyle/>
        <a:p>
          <a:r>
            <a:rPr lang="en-US" dirty="0"/>
            <a:t>Revocation Guideline Range</a:t>
          </a:r>
        </a:p>
      </dgm:t>
    </dgm:pt>
    <dgm:pt modelId="{6BC3489A-D62C-43AB-A363-7351595A213A}" type="parTrans" cxnId="{EDF58F92-2584-49F7-A152-E1CDEE275E67}">
      <dgm:prSet/>
      <dgm:spPr/>
      <dgm:t>
        <a:bodyPr/>
        <a:lstStyle/>
        <a:p>
          <a:endParaRPr lang="en-US"/>
        </a:p>
      </dgm:t>
    </dgm:pt>
    <dgm:pt modelId="{2CA6279E-D1C3-416D-9E33-5C590D260261}" type="sibTrans" cxnId="{EDF58F92-2584-49F7-A152-E1CDEE275E67}">
      <dgm:prSet/>
      <dgm:spPr/>
      <dgm:t>
        <a:bodyPr/>
        <a:lstStyle/>
        <a:p>
          <a:endParaRPr lang="en-US"/>
        </a:p>
      </dgm:t>
    </dgm:pt>
    <dgm:pt modelId="{0C00CECD-70C6-4828-AE21-AA26B8D1F8B3}" type="pres">
      <dgm:prSet presAssocID="{602E2C97-7F8F-42B5-A1DE-46B9AE3711CE}" presName="linear" presStyleCnt="0">
        <dgm:presLayoutVars>
          <dgm:animLvl val="lvl"/>
          <dgm:resizeHandles val="exact"/>
        </dgm:presLayoutVars>
      </dgm:prSet>
      <dgm:spPr/>
    </dgm:pt>
    <dgm:pt modelId="{A1802328-201F-4B0A-AFBB-46DDDBE9A38A}" type="pres">
      <dgm:prSet presAssocID="{A5045D5E-8F31-45F7-863D-062B87BCB593}" presName="parentText" presStyleLbl="node1" presStyleIdx="0" presStyleCnt="4">
        <dgm:presLayoutVars>
          <dgm:chMax val="0"/>
          <dgm:bulletEnabled val="1"/>
        </dgm:presLayoutVars>
      </dgm:prSet>
      <dgm:spPr/>
    </dgm:pt>
    <dgm:pt modelId="{C905540E-D8B6-4F1C-B16C-E4FE05C911B7}" type="pres">
      <dgm:prSet presAssocID="{A08AAEE3-B214-435C-8791-770FB823F238}" presName="spacer" presStyleCnt="0"/>
      <dgm:spPr/>
    </dgm:pt>
    <dgm:pt modelId="{0A06D530-CE2A-43DB-A8BC-E7A69D472900}" type="pres">
      <dgm:prSet presAssocID="{CB72B4A8-0FDE-48D4-940A-51968517B460}" presName="parentText" presStyleLbl="node1" presStyleIdx="1" presStyleCnt="4">
        <dgm:presLayoutVars>
          <dgm:chMax val="0"/>
          <dgm:bulletEnabled val="1"/>
        </dgm:presLayoutVars>
      </dgm:prSet>
      <dgm:spPr/>
    </dgm:pt>
    <dgm:pt modelId="{FC1173AD-AF5C-4399-9B55-DA0B331AEAC9}" type="pres">
      <dgm:prSet presAssocID="{86563CFE-0B6A-4972-896B-BE2942235245}" presName="spacer" presStyleCnt="0"/>
      <dgm:spPr/>
    </dgm:pt>
    <dgm:pt modelId="{F617BBE9-B3F7-489D-AEE0-F87BA4FEB205}" type="pres">
      <dgm:prSet presAssocID="{57E908E8-CC93-4A1E-A716-422ED3ED5A84}" presName="parentText" presStyleLbl="node1" presStyleIdx="2" presStyleCnt="4">
        <dgm:presLayoutVars>
          <dgm:chMax val="0"/>
          <dgm:bulletEnabled val="1"/>
        </dgm:presLayoutVars>
      </dgm:prSet>
      <dgm:spPr/>
    </dgm:pt>
    <dgm:pt modelId="{B93B0362-0619-4B65-BF53-9EEB1B50AB24}" type="pres">
      <dgm:prSet presAssocID="{5EB16502-EEE4-464E-82E5-6D8AB1C00364}" presName="spacer" presStyleCnt="0"/>
      <dgm:spPr/>
    </dgm:pt>
    <dgm:pt modelId="{AADA4A30-E83E-40C8-9BDD-C9AB78D376D0}" type="pres">
      <dgm:prSet presAssocID="{AF763BAF-2543-43ED-AC97-C33FC2E3E35F}" presName="parentText" presStyleLbl="node1" presStyleIdx="3" presStyleCnt="4">
        <dgm:presLayoutVars>
          <dgm:chMax val="0"/>
          <dgm:bulletEnabled val="1"/>
        </dgm:presLayoutVars>
      </dgm:prSet>
      <dgm:spPr/>
    </dgm:pt>
  </dgm:ptLst>
  <dgm:cxnLst>
    <dgm:cxn modelId="{E41B2B28-33B3-4633-9658-2C689DF01D9D}" srcId="{602E2C97-7F8F-42B5-A1DE-46B9AE3711CE}" destId="{CB72B4A8-0FDE-48D4-940A-51968517B460}" srcOrd="1" destOrd="0" parTransId="{62CC9756-EB15-4E6D-BE89-DBF2AEE7CF05}" sibTransId="{86563CFE-0B6A-4972-896B-BE2942235245}"/>
    <dgm:cxn modelId="{166C3B2A-77C8-4324-BC16-431574E3BE7D}" srcId="{602E2C97-7F8F-42B5-A1DE-46B9AE3711CE}" destId="{57E908E8-CC93-4A1E-A716-422ED3ED5A84}" srcOrd="2" destOrd="0" parTransId="{6F4CEAF1-01DB-4F4C-BB21-C52F19A25963}" sibTransId="{5EB16502-EEE4-464E-82E5-6D8AB1C00364}"/>
    <dgm:cxn modelId="{8A785246-7FE0-48F0-A31A-CE23B836846F}" srcId="{602E2C97-7F8F-42B5-A1DE-46B9AE3711CE}" destId="{A5045D5E-8F31-45F7-863D-062B87BCB593}" srcOrd="0" destOrd="0" parTransId="{E279B5E4-E987-488D-8D8C-5E1DAD967A5D}" sibTransId="{A08AAEE3-B214-435C-8791-770FB823F238}"/>
    <dgm:cxn modelId="{0021C946-ADEC-43A1-B99E-4F366947D331}" type="presOf" srcId="{602E2C97-7F8F-42B5-A1DE-46B9AE3711CE}" destId="{0C00CECD-70C6-4828-AE21-AA26B8D1F8B3}" srcOrd="0" destOrd="0" presId="urn:microsoft.com/office/officeart/2005/8/layout/vList2"/>
    <dgm:cxn modelId="{B8126050-CA6D-49D0-A814-DAF4F2A7F5EC}" type="presOf" srcId="{CB72B4A8-0FDE-48D4-940A-51968517B460}" destId="{0A06D530-CE2A-43DB-A8BC-E7A69D472900}" srcOrd="0" destOrd="0" presId="urn:microsoft.com/office/officeart/2005/8/layout/vList2"/>
    <dgm:cxn modelId="{98524692-3617-443E-9B9B-5EBCA77F42C2}" type="presOf" srcId="{AF763BAF-2543-43ED-AC97-C33FC2E3E35F}" destId="{AADA4A30-E83E-40C8-9BDD-C9AB78D376D0}" srcOrd="0" destOrd="0" presId="urn:microsoft.com/office/officeart/2005/8/layout/vList2"/>
    <dgm:cxn modelId="{EDF58F92-2584-49F7-A152-E1CDEE275E67}" srcId="{602E2C97-7F8F-42B5-A1DE-46B9AE3711CE}" destId="{AF763BAF-2543-43ED-AC97-C33FC2E3E35F}" srcOrd="3" destOrd="0" parTransId="{6BC3489A-D62C-43AB-A363-7351595A213A}" sibTransId="{2CA6279E-D1C3-416D-9E33-5C590D260261}"/>
    <dgm:cxn modelId="{14AB82E5-6555-429F-99F9-EB3A47027D9B}" type="presOf" srcId="{A5045D5E-8F31-45F7-863D-062B87BCB593}" destId="{A1802328-201F-4B0A-AFBB-46DDDBE9A38A}" srcOrd="0" destOrd="0" presId="urn:microsoft.com/office/officeart/2005/8/layout/vList2"/>
    <dgm:cxn modelId="{CC5653E7-0642-49C6-9DE0-8C68FF86D7EF}" type="presOf" srcId="{57E908E8-CC93-4A1E-A716-422ED3ED5A84}" destId="{F617BBE9-B3F7-489D-AEE0-F87BA4FEB205}" srcOrd="0" destOrd="0" presId="urn:microsoft.com/office/officeart/2005/8/layout/vList2"/>
    <dgm:cxn modelId="{A6B61723-9A2B-4DC7-B0C5-C4A293A0F613}" type="presParOf" srcId="{0C00CECD-70C6-4828-AE21-AA26B8D1F8B3}" destId="{A1802328-201F-4B0A-AFBB-46DDDBE9A38A}" srcOrd="0" destOrd="0" presId="urn:microsoft.com/office/officeart/2005/8/layout/vList2"/>
    <dgm:cxn modelId="{2B9BAE03-FEDB-43FC-98A0-FFF81F7703DA}" type="presParOf" srcId="{0C00CECD-70C6-4828-AE21-AA26B8D1F8B3}" destId="{C905540E-D8B6-4F1C-B16C-E4FE05C911B7}" srcOrd="1" destOrd="0" presId="urn:microsoft.com/office/officeart/2005/8/layout/vList2"/>
    <dgm:cxn modelId="{1D93B6B5-CDE7-4B99-B08D-97317D8B5154}" type="presParOf" srcId="{0C00CECD-70C6-4828-AE21-AA26B8D1F8B3}" destId="{0A06D530-CE2A-43DB-A8BC-E7A69D472900}" srcOrd="2" destOrd="0" presId="urn:microsoft.com/office/officeart/2005/8/layout/vList2"/>
    <dgm:cxn modelId="{11CA59D7-B6C7-470C-8E4E-98E7A8B3AA2A}" type="presParOf" srcId="{0C00CECD-70C6-4828-AE21-AA26B8D1F8B3}" destId="{FC1173AD-AF5C-4399-9B55-DA0B331AEAC9}" srcOrd="3" destOrd="0" presId="urn:microsoft.com/office/officeart/2005/8/layout/vList2"/>
    <dgm:cxn modelId="{A6AFC02E-A623-4996-A461-DBCC4D144206}" type="presParOf" srcId="{0C00CECD-70C6-4828-AE21-AA26B8D1F8B3}" destId="{F617BBE9-B3F7-489D-AEE0-F87BA4FEB205}" srcOrd="4" destOrd="0" presId="urn:microsoft.com/office/officeart/2005/8/layout/vList2"/>
    <dgm:cxn modelId="{FDB968D2-6416-46F8-81AF-2CE1DBB0E68A}" type="presParOf" srcId="{0C00CECD-70C6-4828-AE21-AA26B8D1F8B3}" destId="{B93B0362-0619-4B65-BF53-9EEB1B50AB24}" srcOrd="5" destOrd="0" presId="urn:microsoft.com/office/officeart/2005/8/layout/vList2"/>
    <dgm:cxn modelId="{304C38D7-E9A5-446A-AADD-13FF7C7D6EB6}" type="presParOf" srcId="{0C00CECD-70C6-4828-AE21-AA26B8D1F8B3}" destId="{AADA4A30-E83E-40C8-9BDD-C9AB78D376D0}" srcOrd="6"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43387E-F858-4436-873C-F10184B2A121}"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n-US"/>
        </a:p>
      </dgm:t>
    </dgm:pt>
    <dgm:pt modelId="{369014C3-013D-4807-879F-2680EF60CA03}">
      <dgm:prSet/>
      <dgm:spPr/>
      <dgm:t>
        <a:bodyPr/>
        <a:lstStyle/>
        <a:p>
          <a:r>
            <a:rPr lang="en-US" dirty="0"/>
            <a:t>Illegal Reentry Cases</a:t>
          </a:r>
        </a:p>
      </dgm:t>
    </dgm:pt>
    <dgm:pt modelId="{BAECB9C8-2915-4998-A6A8-FCA14DA115BB}" type="parTrans" cxnId="{9CB93AC9-4884-4F08-BD7D-32CFDAD693BF}">
      <dgm:prSet/>
      <dgm:spPr/>
      <dgm:t>
        <a:bodyPr/>
        <a:lstStyle/>
        <a:p>
          <a:endParaRPr lang="en-US"/>
        </a:p>
      </dgm:t>
    </dgm:pt>
    <dgm:pt modelId="{515AC475-9483-42E6-9A11-4FA27D7BB110}" type="sibTrans" cxnId="{9CB93AC9-4884-4F08-BD7D-32CFDAD693BF}">
      <dgm:prSet/>
      <dgm:spPr/>
      <dgm:t>
        <a:bodyPr/>
        <a:lstStyle/>
        <a:p>
          <a:endParaRPr lang="en-US"/>
        </a:p>
      </dgm:t>
    </dgm:pt>
    <dgm:pt modelId="{6ECBE412-A8BE-498E-AAA2-FEEDD4890535}">
      <dgm:prSet custT="1"/>
      <dgm:spPr/>
      <dgm:t>
        <a:bodyPr/>
        <a:lstStyle/>
        <a:p>
          <a:r>
            <a:rPr lang="en-US" sz="4000" i="0" dirty="0">
              <a:latin typeface="Century Schoolbook" panose="02040604050505020304" pitchFamily="18" charset="0"/>
            </a:rPr>
            <a:t>§</a:t>
          </a:r>
          <a:r>
            <a:rPr lang="en-US" sz="4000" dirty="0">
              <a:latin typeface="Century Schoolbook" panose="02040604050505020304" pitchFamily="18" charset="0"/>
            </a:rPr>
            <a:t>2L1.1(b)(3)</a:t>
          </a:r>
        </a:p>
      </dgm:t>
    </dgm:pt>
    <dgm:pt modelId="{D2A978B6-ECB9-467C-9994-17F1099D34B7}" type="parTrans" cxnId="{99A646A5-2166-4F51-88F6-78CFE502DB35}">
      <dgm:prSet/>
      <dgm:spPr/>
      <dgm:t>
        <a:bodyPr/>
        <a:lstStyle/>
        <a:p>
          <a:endParaRPr lang="en-US"/>
        </a:p>
      </dgm:t>
    </dgm:pt>
    <dgm:pt modelId="{C043258C-5641-41C6-A512-367C54BDADF4}" type="sibTrans" cxnId="{99A646A5-2166-4F51-88F6-78CFE502DB35}">
      <dgm:prSet/>
      <dgm:spPr/>
      <dgm:t>
        <a:bodyPr/>
        <a:lstStyle/>
        <a:p>
          <a:endParaRPr lang="en-US"/>
        </a:p>
      </dgm:t>
    </dgm:pt>
    <dgm:pt modelId="{5577EEEF-A272-4611-BDD2-618DCED70341}">
      <dgm:prSet/>
      <dgm:spPr/>
      <dgm:t>
        <a:bodyPr/>
        <a:lstStyle/>
        <a:p>
          <a:r>
            <a:rPr lang="en-US"/>
            <a:t>Firearms Cases</a:t>
          </a:r>
        </a:p>
      </dgm:t>
    </dgm:pt>
    <dgm:pt modelId="{22F095D0-EE2F-4862-A8B6-74C6F02EAE84}" type="parTrans" cxnId="{BA9E2E59-6F7C-49F7-A19C-87F00CA85EE5}">
      <dgm:prSet/>
      <dgm:spPr/>
      <dgm:t>
        <a:bodyPr/>
        <a:lstStyle/>
        <a:p>
          <a:endParaRPr lang="en-US"/>
        </a:p>
      </dgm:t>
    </dgm:pt>
    <dgm:pt modelId="{FBCE93CD-28E3-4452-B90E-0E35CF0B699C}" type="sibTrans" cxnId="{BA9E2E59-6F7C-49F7-A19C-87F00CA85EE5}">
      <dgm:prSet/>
      <dgm:spPr/>
      <dgm:t>
        <a:bodyPr/>
        <a:lstStyle/>
        <a:p>
          <a:endParaRPr lang="en-US"/>
        </a:p>
      </dgm:t>
    </dgm:pt>
    <dgm:pt modelId="{50CB636B-AE46-490E-8D5C-6FC66D4B956E}">
      <dgm:prSet custT="1"/>
      <dgm:spPr/>
      <dgm:t>
        <a:bodyPr/>
        <a:lstStyle/>
        <a:p>
          <a:r>
            <a:rPr lang="en-US" sz="4000" i="0" dirty="0">
              <a:latin typeface="Century Schoolbook" panose="02040604050505020304" pitchFamily="18" charset="0"/>
            </a:rPr>
            <a:t>§</a:t>
          </a:r>
          <a:r>
            <a:rPr lang="en-US" sz="4000" dirty="0">
              <a:latin typeface="Century Schoolbook" panose="02040604050505020304" pitchFamily="18" charset="0"/>
            </a:rPr>
            <a:t>2K1.3</a:t>
          </a:r>
        </a:p>
      </dgm:t>
    </dgm:pt>
    <dgm:pt modelId="{C5637409-5529-4514-B886-595F82C60BCA}" type="parTrans" cxnId="{0C69F246-7BE5-4B87-8057-D576A0901D42}">
      <dgm:prSet/>
      <dgm:spPr/>
      <dgm:t>
        <a:bodyPr/>
        <a:lstStyle/>
        <a:p>
          <a:endParaRPr lang="en-US"/>
        </a:p>
      </dgm:t>
    </dgm:pt>
    <dgm:pt modelId="{78449F8B-4463-48E3-992C-AB6FF32360A9}" type="sibTrans" cxnId="{0C69F246-7BE5-4B87-8057-D576A0901D42}">
      <dgm:prSet/>
      <dgm:spPr/>
      <dgm:t>
        <a:bodyPr/>
        <a:lstStyle/>
        <a:p>
          <a:endParaRPr lang="en-US"/>
        </a:p>
      </dgm:t>
    </dgm:pt>
    <dgm:pt modelId="{63A26317-6F1E-4825-8F84-9E9C8FADB792}">
      <dgm:prSet/>
      <dgm:spPr/>
      <dgm:t>
        <a:bodyPr/>
        <a:lstStyle/>
        <a:p>
          <a:r>
            <a:rPr lang="en-US"/>
            <a:t>Drug Cases</a:t>
          </a:r>
        </a:p>
      </dgm:t>
    </dgm:pt>
    <dgm:pt modelId="{7998C9BB-42E5-4ACD-B3E5-072CF5ABB682}" type="parTrans" cxnId="{88FF7A08-F81F-40C5-8C06-D8DFAD138E33}">
      <dgm:prSet/>
      <dgm:spPr/>
      <dgm:t>
        <a:bodyPr/>
        <a:lstStyle/>
        <a:p>
          <a:endParaRPr lang="en-US"/>
        </a:p>
      </dgm:t>
    </dgm:pt>
    <dgm:pt modelId="{13F2D446-8D6C-4C6C-BB9B-C5FC7B087451}" type="sibTrans" cxnId="{88FF7A08-F81F-40C5-8C06-D8DFAD138E33}">
      <dgm:prSet/>
      <dgm:spPr/>
      <dgm:t>
        <a:bodyPr/>
        <a:lstStyle/>
        <a:p>
          <a:endParaRPr lang="en-US"/>
        </a:p>
      </dgm:t>
    </dgm:pt>
    <dgm:pt modelId="{EFD15F8B-9807-4EB3-965C-FF7677C41B28}">
      <dgm:prSet custT="1"/>
      <dgm:spPr/>
      <dgm:t>
        <a:bodyPr/>
        <a:lstStyle/>
        <a:p>
          <a:r>
            <a:rPr lang="en-US" sz="4000" i="0" dirty="0">
              <a:latin typeface="Century Schoolbook" panose="02040604050505020304" pitchFamily="18" charset="0"/>
            </a:rPr>
            <a:t>§2D1.1</a:t>
          </a:r>
        </a:p>
      </dgm:t>
    </dgm:pt>
    <dgm:pt modelId="{6A22A87F-8109-4802-AF3F-23C320A675F0}" type="parTrans" cxnId="{EF3BEBF4-4236-4770-A969-463990709378}">
      <dgm:prSet/>
      <dgm:spPr/>
      <dgm:t>
        <a:bodyPr/>
        <a:lstStyle/>
        <a:p>
          <a:endParaRPr lang="en-US"/>
        </a:p>
      </dgm:t>
    </dgm:pt>
    <dgm:pt modelId="{5F8D6C03-83E3-4CDE-A05E-CE5D9785D964}" type="sibTrans" cxnId="{EF3BEBF4-4236-4770-A969-463990709378}">
      <dgm:prSet/>
      <dgm:spPr/>
      <dgm:t>
        <a:bodyPr/>
        <a:lstStyle/>
        <a:p>
          <a:endParaRPr lang="en-US"/>
        </a:p>
      </dgm:t>
    </dgm:pt>
    <dgm:pt modelId="{4719A689-083A-4EE0-AFC2-388E6B58812F}" type="pres">
      <dgm:prSet presAssocID="{2943387E-F858-4436-873C-F10184B2A121}" presName="Name0" presStyleCnt="0">
        <dgm:presLayoutVars>
          <dgm:dir/>
          <dgm:animLvl val="lvl"/>
          <dgm:resizeHandles val="exact"/>
        </dgm:presLayoutVars>
      </dgm:prSet>
      <dgm:spPr/>
    </dgm:pt>
    <dgm:pt modelId="{F5701964-DF27-4C80-B07C-D7AA5D344032}" type="pres">
      <dgm:prSet presAssocID="{369014C3-013D-4807-879F-2680EF60CA03}" presName="linNode" presStyleCnt="0"/>
      <dgm:spPr/>
    </dgm:pt>
    <dgm:pt modelId="{D89D4443-B9BC-42AF-9ED8-972B10E7D178}" type="pres">
      <dgm:prSet presAssocID="{369014C3-013D-4807-879F-2680EF60CA03}" presName="parentText" presStyleLbl="node1" presStyleIdx="0" presStyleCnt="3">
        <dgm:presLayoutVars>
          <dgm:chMax val="1"/>
          <dgm:bulletEnabled val="1"/>
        </dgm:presLayoutVars>
      </dgm:prSet>
      <dgm:spPr/>
    </dgm:pt>
    <dgm:pt modelId="{1E1ACAD8-9563-42E3-96B1-46E15FFD157A}" type="pres">
      <dgm:prSet presAssocID="{369014C3-013D-4807-879F-2680EF60CA03}" presName="descendantText" presStyleLbl="alignAccFollowNode1" presStyleIdx="0" presStyleCnt="3">
        <dgm:presLayoutVars>
          <dgm:bulletEnabled val="1"/>
        </dgm:presLayoutVars>
      </dgm:prSet>
      <dgm:spPr/>
    </dgm:pt>
    <dgm:pt modelId="{9FEB1809-0221-4B3E-844D-32455EE8696B}" type="pres">
      <dgm:prSet presAssocID="{515AC475-9483-42E6-9A11-4FA27D7BB110}" presName="sp" presStyleCnt="0"/>
      <dgm:spPr/>
    </dgm:pt>
    <dgm:pt modelId="{7EF9DA42-DA4B-4D17-86F8-C8B977B3EEBD}" type="pres">
      <dgm:prSet presAssocID="{5577EEEF-A272-4611-BDD2-618DCED70341}" presName="linNode" presStyleCnt="0"/>
      <dgm:spPr/>
    </dgm:pt>
    <dgm:pt modelId="{77314BF2-726E-4471-AF82-063B03BC95FF}" type="pres">
      <dgm:prSet presAssocID="{5577EEEF-A272-4611-BDD2-618DCED70341}" presName="parentText" presStyleLbl="node1" presStyleIdx="1" presStyleCnt="3">
        <dgm:presLayoutVars>
          <dgm:chMax val="1"/>
          <dgm:bulletEnabled val="1"/>
        </dgm:presLayoutVars>
      </dgm:prSet>
      <dgm:spPr/>
    </dgm:pt>
    <dgm:pt modelId="{25C0E1E8-C442-4043-AD23-26332D425D55}" type="pres">
      <dgm:prSet presAssocID="{5577EEEF-A272-4611-BDD2-618DCED70341}" presName="descendantText" presStyleLbl="alignAccFollowNode1" presStyleIdx="1" presStyleCnt="3">
        <dgm:presLayoutVars>
          <dgm:bulletEnabled val="1"/>
        </dgm:presLayoutVars>
      </dgm:prSet>
      <dgm:spPr/>
    </dgm:pt>
    <dgm:pt modelId="{C6E1A433-38F2-4F8B-B1DA-86053052341D}" type="pres">
      <dgm:prSet presAssocID="{FBCE93CD-28E3-4452-B90E-0E35CF0B699C}" presName="sp" presStyleCnt="0"/>
      <dgm:spPr/>
    </dgm:pt>
    <dgm:pt modelId="{59E4DF49-CFDD-48B9-A305-B3D070580C39}" type="pres">
      <dgm:prSet presAssocID="{63A26317-6F1E-4825-8F84-9E9C8FADB792}" presName="linNode" presStyleCnt="0"/>
      <dgm:spPr/>
    </dgm:pt>
    <dgm:pt modelId="{9902E9A4-A5B9-40EC-95D4-B8BB855A0EAA}" type="pres">
      <dgm:prSet presAssocID="{63A26317-6F1E-4825-8F84-9E9C8FADB792}" presName="parentText" presStyleLbl="node1" presStyleIdx="2" presStyleCnt="3">
        <dgm:presLayoutVars>
          <dgm:chMax val="1"/>
          <dgm:bulletEnabled val="1"/>
        </dgm:presLayoutVars>
      </dgm:prSet>
      <dgm:spPr/>
    </dgm:pt>
    <dgm:pt modelId="{7D6F2309-EF66-48B4-8EFB-1A34A06FE801}" type="pres">
      <dgm:prSet presAssocID="{63A26317-6F1E-4825-8F84-9E9C8FADB792}" presName="descendantText" presStyleLbl="alignAccFollowNode1" presStyleIdx="2" presStyleCnt="3">
        <dgm:presLayoutVars>
          <dgm:bulletEnabled val="1"/>
        </dgm:presLayoutVars>
      </dgm:prSet>
      <dgm:spPr/>
    </dgm:pt>
  </dgm:ptLst>
  <dgm:cxnLst>
    <dgm:cxn modelId="{88FF7A08-F81F-40C5-8C06-D8DFAD138E33}" srcId="{2943387E-F858-4436-873C-F10184B2A121}" destId="{63A26317-6F1E-4825-8F84-9E9C8FADB792}" srcOrd="2" destOrd="0" parTransId="{7998C9BB-42E5-4ACD-B3E5-072CF5ABB682}" sibTransId="{13F2D446-8D6C-4C6C-BB9B-C5FC7B087451}"/>
    <dgm:cxn modelId="{AEF12526-B80F-479C-B891-5D0913B352F2}" type="presOf" srcId="{2943387E-F858-4436-873C-F10184B2A121}" destId="{4719A689-083A-4EE0-AFC2-388E6B58812F}" srcOrd="0" destOrd="0" presId="urn:microsoft.com/office/officeart/2005/8/layout/vList5"/>
    <dgm:cxn modelId="{97C1DB2E-1CD5-42AF-A23A-E0FDB073EB76}" type="presOf" srcId="{63A26317-6F1E-4825-8F84-9E9C8FADB792}" destId="{9902E9A4-A5B9-40EC-95D4-B8BB855A0EAA}" srcOrd="0" destOrd="0" presId="urn:microsoft.com/office/officeart/2005/8/layout/vList5"/>
    <dgm:cxn modelId="{0F59E163-5FBD-4A2D-A466-A53D20417010}" type="presOf" srcId="{5577EEEF-A272-4611-BDD2-618DCED70341}" destId="{77314BF2-726E-4471-AF82-063B03BC95FF}" srcOrd="0" destOrd="0" presId="urn:microsoft.com/office/officeart/2005/8/layout/vList5"/>
    <dgm:cxn modelId="{48F5BB44-8DB9-40FE-B49B-AC40DE5A7DAA}" type="presOf" srcId="{50CB636B-AE46-490E-8D5C-6FC66D4B956E}" destId="{25C0E1E8-C442-4043-AD23-26332D425D55}" srcOrd="0" destOrd="0" presId="urn:microsoft.com/office/officeart/2005/8/layout/vList5"/>
    <dgm:cxn modelId="{0C69F246-7BE5-4B87-8057-D576A0901D42}" srcId="{5577EEEF-A272-4611-BDD2-618DCED70341}" destId="{50CB636B-AE46-490E-8D5C-6FC66D4B956E}" srcOrd="0" destOrd="0" parTransId="{C5637409-5529-4514-B886-595F82C60BCA}" sibTransId="{78449F8B-4463-48E3-992C-AB6FF32360A9}"/>
    <dgm:cxn modelId="{BA9E2E59-6F7C-49F7-A19C-87F00CA85EE5}" srcId="{2943387E-F858-4436-873C-F10184B2A121}" destId="{5577EEEF-A272-4611-BDD2-618DCED70341}" srcOrd="1" destOrd="0" parTransId="{22F095D0-EE2F-4862-A8B6-74C6F02EAE84}" sibTransId="{FBCE93CD-28E3-4452-B90E-0E35CF0B699C}"/>
    <dgm:cxn modelId="{99A646A5-2166-4F51-88F6-78CFE502DB35}" srcId="{369014C3-013D-4807-879F-2680EF60CA03}" destId="{6ECBE412-A8BE-498E-AAA2-FEEDD4890535}" srcOrd="0" destOrd="0" parTransId="{D2A978B6-ECB9-467C-9994-17F1099D34B7}" sibTransId="{C043258C-5641-41C6-A512-367C54BDADF4}"/>
    <dgm:cxn modelId="{FFB857C8-0ADA-4B2D-B8F2-BDA80FAF79C6}" type="presOf" srcId="{EFD15F8B-9807-4EB3-965C-FF7677C41B28}" destId="{7D6F2309-EF66-48B4-8EFB-1A34A06FE801}" srcOrd="0" destOrd="0" presId="urn:microsoft.com/office/officeart/2005/8/layout/vList5"/>
    <dgm:cxn modelId="{9CB93AC9-4884-4F08-BD7D-32CFDAD693BF}" srcId="{2943387E-F858-4436-873C-F10184B2A121}" destId="{369014C3-013D-4807-879F-2680EF60CA03}" srcOrd="0" destOrd="0" parTransId="{BAECB9C8-2915-4998-A6A8-FCA14DA115BB}" sibTransId="{515AC475-9483-42E6-9A11-4FA27D7BB110}"/>
    <dgm:cxn modelId="{4FC642D0-EB48-41B3-8B31-EBB05DAB0E68}" type="presOf" srcId="{369014C3-013D-4807-879F-2680EF60CA03}" destId="{D89D4443-B9BC-42AF-9ED8-972B10E7D178}" srcOrd="0" destOrd="0" presId="urn:microsoft.com/office/officeart/2005/8/layout/vList5"/>
    <dgm:cxn modelId="{51F28BF3-9F8B-473A-9F37-B3DAC4A3BB79}" type="presOf" srcId="{6ECBE412-A8BE-498E-AAA2-FEEDD4890535}" destId="{1E1ACAD8-9563-42E3-96B1-46E15FFD157A}" srcOrd="0" destOrd="0" presId="urn:microsoft.com/office/officeart/2005/8/layout/vList5"/>
    <dgm:cxn modelId="{EF3BEBF4-4236-4770-A969-463990709378}" srcId="{63A26317-6F1E-4825-8F84-9E9C8FADB792}" destId="{EFD15F8B-9807-4EB3-965C-FF7677C41B28}" srcOrd="0" destOrd="0" parTransId="{6A22A87F-8109-4802-AF3F-23C320A675F0}" sibTransId="{5F8D6C03-83E3-4CDE-A05E-CE5D9785D964}"/>
    <dgm:cxn modelId="{2EB65BF6-50BB-41FC-B55C-A3E6DD7364CE}" type="presParOf" srcId="{4719A689-083A-4EE0-AFC2-388E6B58812F}" destId="{F5701964-DF27-4C80-B07C-D7AA5D344032}" srcOrd="0" destOrd="0" presId="urn:microsoft.com/office/officeart/2005/8/layout/vList5"/>
    <dgm:cxn modelId="{184B243D-B032-48D5-8603-7B83424156A3}" type="presParOf" srcId="{F5701964-DF27-4C80-B07C-D7AA5D344032}" destId="{D89D4443-B9BC-42AF-9ED8-972B10E7D178}" srcOrd="0" destOrd="0" presId="urn:microsoft.com/office/officeart/2005/8/layout/vList5"/>
    <dgm:cxn modelId="{B13AD761-A54C-439C-840D-7E71552EA69D}" type="presParOf" srcId="{F5701964-DF27-4C80-B07C-D7AA5D344032}" destId="{1E1ACAD8-9563-42E3-96B1-46E15FFD157A}" srcOrd="1" destOrd="0" presId="urn:microsoft.com/office/officeart/2005/8/layout/vList5"/>
    <dgm:cxn modelId="{F187C7D0-048E-4F9A-9F0E-D7B9C3804D14}" type="presParOf" srcId="{4719A689-083A-4EE0-AFC2-388E6B58812F}" destId="{9FEB1809-0221-4B3E-844D-32455EE8696B}" srcOrd="1" destOrd="0" presId="urn:microsoft.com/office/officeart/2005/8/layout/vList5"/>
    <dgm:cxn modelId="{3EDA61D6-6224-4A09-B3E8-3E9D205EDB4C}" type="presParOf" srcId="{4719A689-083A-4EE0-AFC2-388E6B58812F}" destId="{7EF9DA42-DA4B-4D17-86F8-C8B977B3EEBD}" srcOrd="2" destOrd="0" presId="urn:microsoft.com/office/officeart/2005/8/layout/vList5"/>
    <dgm:cxn modelId="{D6388178-A8CC-49F3-893C-75EF0E056C9F}" type="presParOf" srcId="{7EF9DA42-DA4B-4D17-86F8-C8B977B3EEBD}" destId="{77314BF2-726E-4471-AF82-063B03BC95FF}" srcOrd="0" destOrd="0" presId="urn:microsoft.com/office/officeart/2005/8/layout/vList5"/>
    <dgm:cxn modelId="{55DF4056-ED1F-42D3-853E-C4502C272124}" type="presParOf" srcId="{7EF9DA42-DA4B-4D17-86F8-C8B977B3EEBD}" destId="{25C0E1E8-C442-4043-AD23-26332D425D55}" srcOrd="1" destOrd="0" presId="urn:microsoft.com/office/officeart/2005/8/layout/vList5"/>
    <dgm:cxn modelId="{876C4EB9-3CA4-4AAE-80E3-0AF5432F4DFF}" type="presParOf" srcId="{4719A689-083A-4EE0-AFC2-388E6B58812F}" destId="{C6E1A433-38F2-4F8B-B1DA-86053052341D}" srcOrd="3" destOrd="0" presId="urn:microsoft.com/office/officeart/2005/8/layout/vList5"/>
    <dgm:cxn modelId="{550B9C92-4069-47C9-A759-6E9CD5B3CEC5}" type="presParOf" srcId="{4719A689-083A-4EE0-AFC2-388E6B58812F}" destId="{59E4DF49-CFDD-48B9-A305-B3D070580C39}" srcOrd="4" destOrd="0" presId="urn:microsoft.com/office/officeart/2005/8/layout/vList5"/>
    <dgm:cxn modelId="{43A52B6C-A048-4132-A939-B1EEA9785AA6}" type="presParOf" srcId="{59E4DF49-CFDD-48B9-A305-B3D070580C39}" destId="{9902E9A4-A5B9-40EC-95D4-B8BB855A0EAA}" srcOrd="0" destOrd="0" presId="urn:microsoft.com/office/officeart/2005/8/layout/vList5"/>
    <dgm:cxn modelId="{A9A09875-25A8-4015-93EA-2E59776A166C}" type="presParOf" srcId="{59E4DF49-CFDD-48B9-A305-B3D070580C39}" destId="{7D6F2309-EF66-48B4-8EFB-1A34A06FE80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04B73F-6CDE-41BA-AEAA-B80A17D03554}"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B57FA448-F151-484B-920E-CDB46195066B}">
      <dgm:prSet/>
      <dgm:spPr/>
      <dgm:t>
        <a:bodyPr/>
        <a:lstStyle/>
        <a:p>
          <a:r>
            <a:rPr lang="en-US" dirty="0"/>
            <a:t>An Overview</a:t>
          </a:r>
        </a:p>
      </dgm:t>
    </dgm:pt>
    <dgm:pt modelId="{CDC3639A-3887-4946-859D-256F2F366D18}" type="parTrans" cxnId="{D4BF59AA-345B-4F8F-942E-8BC625E01EC3}">
      <dgm:prSet/>
      <dgm:spPr/>
      <dgm:t>
        <a:bodyPr/>
        <a:lstStyle/>
        <a:p>
          <a:endParaRPr lang="en-US"/>
        </a:p>
      </dgm:t>
    </dgm:pt>
    <dgm:pt modelId="{301EDFF2-23CC-493E-BA01-E52A30B2FB6C}" type="sibTrans" cxnId="{D4BF59AA-345B-4F8F-942E-8BC625E01EC3}">
      <dgm:prSet/>
      <dgm:spPr/>
      <dgm:t>
        <a:bodyPr/>
        <a:lstStyle/>
        <a:p>
          <a:endParaRPr lang="en-US"/>
        </a:p>
      </dgm:t>
    </dgm:pt>
    <dgm:pt modelId="{D33C7A38-375F-4EEF-8912-43F5A8E8BDB2}">
      <dgm:prSet/>
      <dgm:spPr/>
      <dgm:t>
        <a:bodyPr/>
        <a:lstStyle/>
        <a:p>
          <a:r>
            <a:rPr lang="en-US" dirty="0"/>
            <a:t>The Basics</a:t>
          </a:r>
        </a:p>
      </dgm:t>
    </dgm:pt>
    <dgm:pt modelId="{67CF2F70-57E1-4184-8FF4-EDE97187FF68}" type="parTrans" cxnId="{46302533-3AE7-40B4-ACFC-D72A4D0DEF65}">
      <dgm:prSet/>
      <dgm:spPr/>
      <dgm:t>
        <a:bodyPr/>
        <a:lstStyle/>
        <a:p>
          <a:endParaRPr lang="en-US"/>
        </a:p>
      </dgm:t>
    </dgm:pt>
    <dgm:pt modelId="{76845FD9-F9B5-4447-80DD-A49D24A6CFAB}" type="sibTrans" cxnId="{46302533-3AE7-40B4-ACFC-D72A4D0DEF65}">
      <dgm:prSet/>
      <dgm:spPr/>
      <dgm:t>
        <a:bodyPr/>
        <a:lstStyle/>
        <a:p>
          <a:endParaRPr lang="en-US"/>
        </a:p>
      </dgm:t>
    </dgm:pt>
    <dgm:pt modelId="{7BFBB3A3-291C-426F-AD57-18E5DFF5296D}">
      <dgm:prSet/>
      <dgm:spPr/>
      <dgm:t>
        <a:bodyPr/>
        <a:lstStyle/>
        <a:p>
          <a:r>
            <a:rPr lang="en-US" dirty="0"/>
            <a:t>A Deeper Dive</a:t>
          </a:r>
        </a:p>
      </dgm:t>
    </dgm:pt>
    <dgm:pt modelId="{0F673C0A-232F-4859-9001-99BC8BD6C953}" type="parTrans" cxnId="{10F0A2C8-CCA7-4A74-BB9B-E1F7C00D952B}">
      <dgm:prSet/>
      <dgm:spPr/>
      <dgm:t>
        <a:bodyPr/>
        <a:lstStyle/>
        <a:p>
          <a:endParaRPr lang="en-US"/>
        </a:p>
      </dgm:t>
    </dgm:pt>
    <dgm:pt modelId="{11D9EB13-34D6-46CA-97CE-278F2AFD1EF8}" type="sibTrans" cxnId="{10F0A2C8-CCA7-4A74-BB9B-E1F7C00D952B}">
      <dgm:prSet/>
      <dgm:spPr/>
      <dgm:t>
        <a:bodyPr/>
        <a:lstStyle/>
        <a:p>
          <a:endParaRPr lang="en-US"/>
        </a:p>
      </dgm:t>
    </dgm:pt>
    <dgm:pt modelId="{5827807E-4165-49EA-95E3-C6EC40EF9BD8}">
      <dgm:prSet/>
      <dgm:spPr/>
      <dgm:t>
        <a:bodyPr/>
        <a:lstStyle/>
        <a:p>
          <a:endParaRPr lang="en-US" dirty="0"/>
        </a:p>
      </dgm:t>
    </dgm:pt>
    <dgm:pt modelId="{973C5FE1-3D58-4071-B0FE-4A1E79BC815D}" type="parTrans" cxnId="{F967F0BC-3CD3-4E01-A08F-63B963EAE9FC}">
      <dgm:prSet/>
      <dgm:spPr/>
      <dgm:t>
        <a:bodyPr/>
        <a:lstStyle/>
        <a:p>
          <a:endParaRPr lang="en-US"/>
        </a:p>
      </dgm:t>
    </dgm:pt>
    <dgm:pt modelId="{7EA1E640-5949-442B-99BE-35776E53EF0C}" type="sibTrans" cxnId="{F967F0BC-3CD3-4E01-A08F-63B963EAE9FC}">
      <dgm:prSet/>
      <dgm:spPr/>
      <dgm:t>
        <a:bodyPr/>
        <a:lstStyle/>
        <a:p>
          <a:endParaRPr lang="en-US"/>
        </a:p>
      </dgm:t>
    </dgm:pt>
    <dgm:pt modelId="{FB157A90-DF51-453F-9DBA-E89AB66AF527}">
      <dgm:prSet/>
      <dgm:spPr/>
      <dgm:t>
        <a:bodyPr/>
        <a:lstStyle/>
        <a:p>
          <a:r>
            <a:rPr lang="en-US"/>
            <a:t>Be Creative!</a:t>
          </a:r>
        </a:p>
      </dgm:t>
    </dgm:pt>
    <dgm:pt modelId="{D3BC55D6-894D-4A4E-AD93-BB5450E48F96}" type="parTrans" cxnId="{DAC50BFD-6C77-4795-803C-1DF4735BE1F5}">
      <dgm:prSet/>
      <dgm:spPr/>
      <dgm:t>
        <a:bodyPr/>
        <a:lstStyle/>
        <a:p>
          <a:endParaRPr lang="en-US"/>
        </a:p>
      </dgm:t>
    </dgm:pt>
    <dgm:pt modelId="{59FBFF8D-76AB-418E-8067-14EF7CDBF7BA}" type="sibTrans" cxnId="{DAC50BFD-6C77-4795-803C-1DF4735BE1F5}">
      <dgm:prSet/>
      <dgm:spPr/>
      <dgm:t>
        <a:bodyPr/>
        <a:lstStyle/>
        <a:p>
          <a:endParaRPr lang="en-US"/>
        </a:p>
      </dgm:t>
    </dgm:pt>
    <dgm:pt modelId="{2BBFC86C-B666-49D1-8035-D88F21454206}" type="pres">
      <dgm:prSet presAssocID="{7E04B73F-6CDE-41BA-AEAA-B80A17D03554}" presName="linear" presStyleCnt="0">
        <dgm:presLayoutVars>
          <dgm:dir/>
          <dgm:animLvl val="lvl"/>
          <dgm:resizeHandles val="exact"/>
        </dgm:presLayoutVars>
      </dgm:prSet>
      <dgm:spPr/>
    </dgm:pt>
    <dgm:pt modelId="{8B82E3B4-34EF-4AB9-8512-F9A5904F4BB4}" type="pres">
      <dgm:prSet presAssocID="{B57FA448-F151-484B-920E-CDB46195066B}" presName="parentLin" presStyleCnt="0"/>
      <dgm:spPr/>
    </dgm:pt>
    <dgm:pt modelId="{CCC7294A-5681-4216-84C4-B2A2AA029652}" type="pres">
      <dgm:prSet presAssocID="{B57FA448-F151-484B-920E-CDB46195066B}" presName="parentLeftMargin" presStyleLbl="node1" presStyleIdx="0" presStyleCnt="3"/>
      <dgm:spPr/>
    </dgm:pt>
    <dgm:pt modelId="{07CE78AA-BDA1-4596-BEC9-447F55D328C9}" type="pres">
      <dgm:prSet presAssocID="{B57FA448-F151-484B-920E-CDB46195066B}" presName="parentText" presStyleLbl="node1" presStyleIdx="0" presStyleCnt="3">
        <dgm:presLayoutVars>
          <dgm:chMax val="0"/>
          <dgm:bulletEnabled val="1"/>
        </dgm:presLayoutVars>
      </dgm:prSet>
      <dgm:spPr/>
    </dgm:pt>
    <dgm:pt modelId="{DD911ED3-7492-4CBF-9185-C7530A0CD24C}" type="pres">
      <dgm:prSet presAssocID="{B57FA448-F151-484B-920E-CDB46195066B}" presName="negativeSpace" presStyleCnt="0"/>
      <dgm:spPr/>
    </dgm:pt>
    <dgm:pt modelId="{E8AF0E67-2DC8-4925-B7F1-0D97177993B6}" type="pres">
      <dgm:prSet presAssocID="{B57FA448-F151-484B-920E-CDB46195066B}" presName="childText" presStyleLbl="conFgAcc1" presStyleIdx="0" presStyleCnt="3">
        <dgm:presLayoutVars>
          <dgm:bulletEnabled val="1"/>
        </dgm:presLayoutVars>
      </dgm:prSet>
      <dgm:spPr/>
    </dgm:pt>
    <dgm:pt modelId="{5B393C8D-FE79-4484-9F25-E445C4CC3F51}" type="pres">
      <dgm:prSet presAssocID="{301EDFF2-23CC-493E-BA01-E52A30B2FB6C}" presName="spaceBetweenRectangles" presStyleCnt="0"/>
      <dgm:spPr/>
    </dgm:pt>
    <dgm:pt modelId="{BC5B098E-7BA7-4E41-9632-2EE2307C354D}" type="pres">
      <dgm:prSet presAssocID="{7BFBB3A3-291C-426F-AD57-18E5DFF5296D}" presName="parentLin" presStyleCnt="0"/>
      <dgm:spPr/>
    </dgm:pt>
    <dgm:pt modelId="{1704EF52-2DEB-469A-9C9E-43CF6212D28C}" type="pres">
      <dgm:prSet presAssocID="{7BFBB3A3-291C-426F-AD57-18E5DFF5296D}" presName="parentLeftMargin" presStyleLbl="node1" presStyleIdx="0" presStyleCnt="3"/>
      <dgm:spPr/>
    </dgm:pt>
    <dgm:pt modelId="{9C6A3C9B-A64A-44CF-8818-FBA3C2F9F30F}" type="pres">
      <dgm:prSet presAssocID="{7BFBB3A3-291C-426F-AD57-18E5DFF5296D}" presName="parentText" presStyleLbl="node1" presStyleIdx="1" presStyleCnt="3">
        <dgm:presLayoutVars>
          <dgm:chMax val="0"/>
          <dgm:bulletEnabled val="1"/>
        </dgm:presLayoutVars>
      </dgm:prSet>
      <dgm:spPr/>
    </dgm:pt>
    <dgm:pt modelId="{2F15C61E-8EDC-46D1-BFA1-3A61819D62BD}" type="pres">
      <dgm:prSet presAssocID="{7BFBB3A3-291C-426F-AD57-18E5DFF5296D}" presName="negativeSpace" presStyleCnt="0"/>
      <dgm:spPr/>
    </dgm:pt>
    <dgm:pt modelId="{11D69C6A-EA72-4406-89BE-F3E895BB9F6A}" type="pres">
      <dgm:prSet presAssocID="{7BFBB3A3-291C-426F-AD57-18E5DFF5296D}" presName="childText" presStyleLbl="conFgAcc1" presStyleIdx="1" presStyleCnt="3">
        <dgm:presLayoutVars>
          <dgm:bulletEnabled val="1"/>
        </dgm:presLayoutVars>
      </dgm:prSet>
      <dgm:spPr/>
    </dgm:pt>
    <dgm:pt modelId="{D7B07216-5E29-4A99-86B4-D589394E26BB}" type="pres">
      <dgm:prSet presAssocID="{11D9EB13-34D6-46CA-97CE-278F2AFD1EF8}" presName="spaceBetweenRectangles" presStyleCnt="0"/>
      <dgm:spPr/>
    </dgm:pt>
    <dgm:pt modelId="{24C5B979-8F21-46DE-8B78-BF60D71A5F4B}" type="pres">
      <dgm:prSet presAssocID="{FB157A90-DF51-453F-9DBA-E89AB66AF527}" presName="parentLin" presStyleCnt="0"/>
      <dgm:spPr/>
    </dgm:pt>
    <dgm:pt modelId="{70822615-0134-45DD-B993-96CF50044EDF}" type="pres">
      <dgm:prSet presAssocID="{FB157A90-DF51-453F-9DBA-E89AB66AF527}" presName="parentLeftMargin" presStyleLbl="node1" presStyleIdx="1" presStyleCnt="3"/>
      <dgm:spPr/>
    </dgm:pt>
    <dgm:pt modelId="{65E99901-C605-4F69-B327-355E7092F4B5}" type="pres">
      <dgm:prSet presAssocID="{FB157A90-DF51-453F-9DBA-E89AB66AF527}" presName="parentText" presStyleLbl="node1" presStyleIdx="2" presStyleCnt="3">
        <dgm:presLayoutVars>
          <dgm:chMax val="0"/>
          <dgm:bulletEnabled val="1"/>
        </dgm:presLayoutVars>
      </dgm:prSet>
      <dgm:spPr/>
    </dgm:pt>
    <dgm:pt modelId="{1E59F61F-D9BA-4C20-BE6B-60D87F748D56}" type="pres">
      <dgm:prSet presAssocID="{FB157A90-DF51-453F-9DBA-E89AB66AF527}" presName="negativeSpace" presStyleCnt="0"/>
      <dgm:spPr/>
    </dgm:pt>
    <dgm:pt modelId="{782CE562-B8EA-4CBD-A4B9-131854259847}" type="pres">
      <dgm:prSet presAssocID="{FB157A90-DF51-453F-9DBA-E89AB66AF527}" presName="childText" presStyleLbl="conFgAcc1" presStyleIdx="2" presStyleCnt="3">
        <dgm:presLayoutVars>
          <dgm:bulletEnabled val="1"/>
        </dgm:presLayoutVars>
      </dgm:prSet>
      <dgm:spPr/>
    </dgm:pt>
  </dgm:ptLst>
  <dgm:cxnLst>
    <dgm:cxn modelId="{6E3F9007-1337-46A1-8B97-3C787A9D57B4}" type="presOf" srcId="{FB157A90-DF51-453F-9DBA-E89AB66AF527}" destId="{65E99901-C605-4F69-B327-355E7092F4B5}" srcOrd="1" destOrd="0" presId="urn:microsoft.com/office/officeart/2005/8/layout/list1"/>
    <dgm:cxn modelId="{3E3C8031-0AED-45D6-A6A6-E74669972363}" type="presOf" srcId="{FB157A90-DF51-453F-9DBA-E89AB66AF527}" destId="{70822615-0134-45DD-B993-96CF50044EDF}" srcOrd="0" destOrd="0" presId="urn:microsoft.com/office/officeart/2005/8/layout/list1"/>
    <dgm:cxn modelId="{46302533-3AE7-40B4-ACFC-D72A4D0DEF65}" srcId="{B57FA448-F151-484B-920E-CDB46195066B}" destId="{D33C7A38-375F-4EEF-8912-43F5A8E8BDB2}" srcOrd="0" destOrd="0" parTransId="{67CF2F70-57E1-4184-8FF4-EDE97187FF68}" sibTransId="{76845FD9-F9B5-4447-80DD-A49D24A6CFAB}"/>
    <dgm:cxn modelId="{7D781A6B-9F87-48C1-8A6A-1CB997C7377B}" type="presOf" srcId="{7E04B73F-6CDE-41BA-AEAA-B80A17D03554}" destId="{2BBFC86C-B666-49D1-8035-D88F21454206}" srcOrd="0" destOrd="0" presId="urn:microsoft.com/office/officeart/2005/8/layout/list1"/>
    <dgm:cxn modelId="{0C9E434E-75CE-46FA-8F2D-04710C70708E}" type="presOf" srcId="{B57FA448-F151-484B-920E-CDB46195066B}" destId="{07CE78AA-BDA1-4596-BEC9-447F55D328C9}" srcOrd="1" destOrd="0" presId="urn:microsoft.com/office/officeart/2005/8/layout/list1"/>
    <dgm:cxn modelId="{8A53737F-ABC1-4E5D-ADF9-D8F6FB5F8DF3}" type="presOf" srcId="{5827807E-4165-49EA-95E3-C6EC40EF9BD8}" destId="{11D69C6A-EA72-4406-89BE-F3E895BB9F6A}" srcOrd="0" destOrd="0" presId="urn:microsoft.com/office/officeart/2005/8/layout/list1"/>
    <dgm:cxn modelId="{D4BF59AA-345B-4F8F-942E-8BC625E01EC3}" srcId="{7E04B73F-6CDE-41BA-AEAA-B80A17D03554}" destId="{B57FA448-F151-484B-920E-CDB46195066B}" srcOrd="0" destOrd="0" parTransId="{CDC3639A-3887-4946-859D-256F2F366D18}" sibTransId="{301EDFF2-23CC-493E-BA01-E52A30B2FB6C}"/>
    <dgm:cxn modelId="{9CC196AD-28DD-47F1-83FF-3A1EE29B1DDD}" type="presOf" srcId="{D33C7A38-375F-4EEF-8912-43F5A8E8BDB2}" destId="{E8AF0E67-2DC8-4925-B7F1-0D97177993B6}" srcOrd="0" destOrd="0" presId="urn:microsoft.com/office/officeart/2005/8/layout/list1"/>
    <dgm:cxn modelId="{B127D1B4-A0C3-4114-B290-675F74B82D5C}" type="presOf" srcId="{7BFBB3A3-291C-426F-AD57-18E5DFF5296D}" destId="{9C6A3C9B-A64A-44CF-8818-FBA3C2F9F30F}" srcOrd="1" destOrd="0" presId="urn:microsoft.com/office/officeart/2005/8/layout/list1"/>
    <dgm:cxn modelId="{F967F0BC-3CD3-4E01-A08F-63B963EAE9FC}" srcId="{7BFBB3A3-291C-426F-AD57-18E5DFF5296D}" destId="{5827807E-4165-49EA-95E3-C6EC40EF9BD8}" srcOrd="0" destOrd="0" parTransId="{973C5FE1-3D58-4071-B0FE-4A1E79BC815D}" sibTransId="{7EA1E640-5949-442B-99BE-35776E53EF0C}"/>
    <dgm:cxn modelId="{10F0A2C8-CCA7-4A74-BB9B-E1F7C00D952B}" srcId="{7E04B73F-6CDE-41BA-AEAA-B80A17D03554}" destId="{7BFBB3A3-291C-426F-AD57-18E5DFF5296D}" srcOrd="1" destOrd="0" parTransId="{0F673C0A-232F-4859-9001-99BC8BD6C953}" sibTransId="{11D9EB13-34D6-46CA-97CE-278F2AFD1EF8}"/>
    <dgm:cxn modelId="{B6BF8CDD-1EDB-4556-819E-380356CD7EF0}" type="presOf" srcId="{B57FA448-F151-484B-920E-CDB46195066B}" destId="{CCC7294A-5681-4216-84C4-B2A2AA029652}" srcOrd="0" destOrd="0" presId="urn:microsoft.com/office/officeart/2005/8/layout/list1"/>
    <dgm:cxn modelId="{911953E0-2E7C-42AB-A026-E4B4C126C73E}" type="presOf" srcId="{7BFBB3A3-291C-426F-AD57-18E5DFF5296D}" destId="{1704EF52-2DEB-469A-9C9E-43CF6212D28C}" srcOrd="0" destOrd="0" presId="urn:microsoft.com/office/officeart/2005/8/layout/list1"/>
    <dgm:cxn modelId="{DAC50BFD-6C77-4795-803C-1DF4735BE1F5}" srcId="{7E04B73F-6CDE-41BA-AEAA-B80A17D03554}" destId="{FB157A90-DF51-453F-9DBA-E89AB66AF527}" srcOrd="2" destOrd="0" parTransId="{D3BC55D6-894D-4A4E-AD93-BB5450E48F96}" sibTransId="{59FBFF8D-76AB-418E-8067-14EF7CDBF7BA}"/>
    <dgm:cxn modelId="{718ACB5B-7A9E-4677-A5E7-4AC249497518}" type="presParOf" srcId="{2BBFC86C-B666-49D1-8035-D88F21454206}" destId="{8B82E3B4-34EF-4AB9-8512-F9A5904F4BB4}" srcOrd="0" destOrd="0" presId="urn:microsoft.com/office/officeart/2005/8/layout/list1"/>
    <dgm:cxn modelId="{87EF565B-3943-4CEE-8CB1-263F819D428B}" type="presParOf" srcId="{8B82E3B4-34EF-4AB9-8512-F9A5904F4BB4}" destId="{CCC7294A-5681-4216-84C4-B2A2AA029652}" srcOrd="0" destOrd="0" presId="urn:microsoft.com/office/officeart/2005/8/layout/list1"/>
    <dgm:cxn modelId="{D4A2036C-D457-4A66-AC47-16BB8C65427C}" type="presParOf" srcId="{8B82E3B4-34EF-4AB9-8512-F9A5904F4BB4}" destId="{07CE78AA-BDA1-4596-BEC9-447F55D328C9}" srcOrd="1" destOrd="0" presId="urn:microsoft.com/office/officeart/2005/8/layout/list1"/>
    <dgm:cxn modelId="{78156022-6C5A-4EF7-8CB1-CC35B0412CB3}" type="presParOf" srcId="{2BBFC86C-B666-49D1-8035-D88F21454206}" destId="{DD911ED3-7492-4CBF-9185-C7530A0CD24C}" srcOrd="1" destOrd="0" presId="urn:microsoft.com/office/officeart/2005/8/layout/list1"/>
    <dgm:cxn modelId="{B5C3D629-2C4A-4B6B-A014-B093847ECF51}" type="presParOf" srcId="{2BBFC86C-B666-49D1-8035-D88F21454206}" destId="{E8AF0E67-2DC8-4925-B7F1-0D97177993B6}" srcOrd="2" destOrd="0" presId="urn:microsoft.com/office/officeart/2005/8/layout/list1"/>
    <dgm:cxn modelId="{2B935E58-1124-4525-AFB5-B14BEC407B16}" type="presParOf" srcId="{2BBFC86C-B666-49D1-8035-D88F21454206}" destId="{5B393C8D-FE79-4484-9F25-E445C4CC3F51}" srcOrd="3" destOrd="0" presId="urn:microsoft.com/office/officeart/2005/8/layout/list1"/>
    <dgm:cxn modelId="{6268B687-A6B6-43BB-B000-119A58A8C113}" type="presParOf" srcId="{2BBFC86C-B666-49D1-8035-D88F21454206}" destId="{BC5B098E-7BA7-4E41-9632-2EE2307C354D}" srcOrd="4" destOrd="0" presId="urn:microsoft.com/office/officeart/2005/8/layout/list1"/>
    <dgm:cxn modelId="{057B696A-306D-4E0B-B274-EF322EDE687E}" type="presParOf" srcId="{BC5B098E-7BA7-4E41-9632-2EE2307C354D}" destId="{1704EF52-2DEB-469A-9C9E-43CF6212D28C}" srcOrd="0" destOrd="0" presId="urn:microsoft.com/office/officeart/2005/8/layout/list1"/>
    <dgm:cxn modelId="{6FD2F4E0-33E8-4298-A2DA-33EA2CE3FA98}" type="presParOf" srcId="{BC5B098E-7BA7-4E41-9632-2EE2307C354D}" destId="{9C6A3C9B-A64A-44CF-8818-FBA3C2F9F30F}" srcOrd="1" destOrd="0" presId="urn:microsoft.com/office/officeart/2005/8/layout/list1"/>
    <dgm:cxn modelId="{8B0AF3C3-8D47-4F74-91CD-11B6A9DCAD89}" type="presParOf" srcId="{2BBFC86C-B666-49D1-8035-D88F21454206}" destId="{2F15C61E-8EDC-46D1-BFA1-3A61819D62BD}" srcOrd="5" destOrd="0" presId="urn:microsoft.com/office/officeart/2005/8/layout/list1"/>
    <dgm:cxn modelId="{69CBA4F0-0D12-4AE0-B42D-5EEC76D3D4D7}" type="presParOf" srcId="{2BBFC86C-B666-49D1-8035-D88F21454206}" destId="{11D69C6A-EA72-4406-89BE-F3E895BB9F6A}" srcOrd="6" destOrd="0" presId="urn:microsoft.com/office/officeart/2005/8/layout/list1"/>
    <dgm:cxn modelId="{E6710CC0-0F83-46F8-B30E-8165C6F90EAE}" type="presParOf" srcId="{2BBFC86C-B666-49D1-8035-D88F21454206}" destId="{D7B07216-5E29-4A99-86B4-D589394E26BB}" srcOrd="7" destOrd="0" presId="urn:microsoft.com/office/officeart/2005/8/layout/list1"/>
    <dgm:cxn modelId="{9C7C01CF-C761-4624-813D-79CC6D8B7FD7}" type="presParOf" srcId="{2BBFC86C-B666-49D1-8035-D88F21454206}" destId="{24C5B979-8F21-46DE-8B78-BF60D71A5F4B}" srcOrd="8" destOrd="0" presId="urn:microsoft.com/office/officeart/2005/8/layout/list1"/>
    <dgm:cxn modelId="{96134FCC-4024-4980-9FDE-7BAE022F17E0}" type="presParOf" srcId="{24C5B979-8F21-46DE-8B78-BF60D71A5F4B}" destId="{70822615-0134-45DD-B993-96CF50044EDF}" srcOrd="0" destOrd="0" presId="urn:microsoft.com/office/officeart/2005/8/layout/list1"/>
    <dgm:cxn modelId="{67E1626A-2953-44A9-896D-F81F1E52D99C}" type="presParOf" srcId="{24C5B979-8F21-46DE-8B78-BF60D71A5F4B}" destId="{65E99901-C605-4F69-B327-355E7092F4B5}" srcOrd="1" destOrd="0" presId="urn:microsoft.com/office/officeart/2005/8/layout/list1"/>
    <dgm:cxn modelId="{FE72DF53-8AC4-4089-82F5-76EB9DC5D8D5}" type="presParOf" srcId="{2BBFC86C-B666-49D1-8035-D88F21454206}" destId="{1E59F61F-D9BA-4C20-BE6B-60D87F748D56}" srcOrd="9" destOrd="0" presId="urn:microsoft.com/office/officeart/2005/8/layout/list1"/>
    <dgm:cxn modelId="{95F5E421-F27F-40B5-AB14-400A14C58146}" type="presParOf" srcId="{2BBFC86C-B666-49D1-8035-D88F21454206}" destId="{782CE562-B8EA-4CBD-A4B9-131854259847}"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5924D78-B3CC-4EAB-8C5A-133F442775EB}"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A7FFEC9B-D542-4DCB-BE9A-C9A33CBD65E2}">
      <dgm:prSet/>
      <dgm:spPr/>
      <dgm:t>
        <a:bodyPr/>
        <a:lstStyle/>
        <a:p>
          <a:r>
            <a:rPr lang="en-US" dirty="0"/>
            <a:t>The Commission is considering </a:t>
          </a:r>
          <a:r>
            <a:rPr lang="en-US" dirty="0">
              <a:latin typeface="+mn-lt"/>
            </a:rPr>
            <a:t>amending §4A1.2 </a:t>
          </a:r>
          <a:r>
            <a:rPr lang="en-US" dirty="0"/>
            <a:t>to define “arrest”. </a:t>
          </a:r>
        </a:p>
      </dgm:t>
    </dgm:pt>
    <dgm:pt modelId="{BF7792DB-4F1F-49B3-A4C1-2FB2091CF5DB}" type="parTrans" cxnId="{85CB3F50-9C55-468E-B98C-5F368ABA2EAF}">
      <dgm:prSet/>
      <dgm:spPr/>
      <dgm:t>
        <a:bodyPr/>
        <a:lstStyle/>
        <a:p>
          <a:endParaRPr lang="en-US"/>
        </a:p>
      </dgm:t>
    </dgm:pt>
    <dgm:pt modelId="{FDD0F7D4-C523-4E82-8D6E-DD9D2521922E}" type="sibTrans" cxnId="{85CB3F50-9C55-468E-B98C-5F368ABA2EAF}">
      <dgm:prSet/>
      <dgm:spPr/>
      <dgm:t>
        <a:bodyPr/>
        <a:lstStyle/>
        <a:p>
          <a:endParaRPr lang="en-US"/>
        </a:p>
      </dgm:t>
    </dgm:pt>
    <dgm:pt modelId="{BB8165A4-AE2B-4962-AC63-07BCA9EEEB0B}">
      <dgm:prSet/>
      <dgm:spPr/>
      <dgm:t>
        <a:bodyPr/>
        <a:lstStyle/>
        <a:p>
          <a:r>
            <a:rPr lang="en-US" dirty="0"/>
            <a:t>The Commission will hold a public meeting on December 19</a:t>
          </a:r>
          <a:r>
            <a:rPr lang="en-US" baseline="30000" dirty="0"/>
            <a:t>th</a:t>
          </a:r>
          <a:r>
            <a:rPr lang="en-US" dirty="0"/>
            <a:t> for the amendment cycle ending on May 1, 2025. </a:t>
          </a:r>
        </a:p>
      </dgm:t>
    </dgm:pt>
    <dgm:pt modelId="{6D77B4EB-E3A0-484D-A3F1-588E7DE0405F}" type="parTrans" cxnId="{8CA3BFD3-895F-42FE-8347-054A70C4FDAD}">
      <dgm:prSet/>
      <dgm:spPr/>
      <dgm:t>
        <a:bodyPr/>
        <a:lstStyle/>
        <a:p>
          <a:endParaRPr lang="en-US"/>
        </a:p>
      </dgm:t>
    </dgm:pt>
    <dgm:pt modelId="{AD7705B1-3D27-4499-86E8-1F162F3C756A}" type="sibTrans" cxnId="{8CA3BFD3-895F-42FE-8347-054A70C4FDAD}">
      <dgm:prSet/>
      <dgm:spPr/>
      <dgm:t>
        <a:bodyPr/>
        <a:lstStyle/>
        <a:p>
          <a:endParaRPr lang="en-US"/>
        </a:p>
      </dgm:t>
    </dgm:pt>
    <dgm:pt modelId="{6E052E28-F73A-45AC-A480-CD98B9B356B2}" type="pres">
      <dgm:prSet presAssocID="{E5924D78-B3CC-4EAB-8C5A-133F442775EB}" presName="Name0" presStyleCnt="0">
        <dgm:presLayoutVars>
          <dgm:dir/>
          <dgm:resizeHandles val="exact"/>
        </dgm:presLayoutVars>
      </dgm:prSet>
      <dgm:spPr/>
    </dgm:pt>
    <dgm:pt modelId="{433225FA-9620-40E3-AA73-E1542910223E}" type="pres">
      <dgm:prSet presAssocID="{A7FFEC9B-D542-4DCB-BE9A-C9A33CBD65E2}" presName="node" presStyleLbl="node1" presStyleIdx="0" presStyleCnt="2">
        <dgm:presLayoutVars>
          <dgm:bulletEnabled val="1"/>
        </dgm:presLayoutVars>
      </dgm:prSet>
      <dgm:spPr/>
    </dgm:pt>
    <dgm:pt modelId="{9E39C709-27BE-4F95-A97F-B34D766986CC}" type="pres">
      <dgm:prSet presAssocID="{FDD0F7D4-C523-4E82-8D6E-DD9D2521922E}" presName="sibTrans" presStyleLbl="sibTrans1D1" presStyleIdx="0" presStyleCnt="1"/>
      <dgm:spPr/>
    </dgm:pt>
    <dgm:pt modelId="{97D9D498-3662-4405-88DD-30FEA6376256}" type="pres">
      <dgm:prSet presAssocID="{FDD0F7D4-C523-4E82-8D6E-DD9D2521922E}" presName="connectorText" presStyleLbl="sibTrans1D1" presStyleIdx="0" presStyleCnt="1"/>
      <dgm:spPr/>
    </dgm:pt>
    <dgm:pt modelId="{D7DE3615-8B8E-4180-9558-3D598C79B318}" type="pres">
      <dgm:prSet presAssocID="{BB8165A4-AE2B-4962-AC63-07BCA9EEEB0B}" presName="node" presStyleLbl="node1" presStyleIdx="1" presStyleCnt="2">
        <dgm:presLayoutVars>
          <dgm:bulletEnabled val="1"/>
        </dgm:presLayoutVars>
      </dgm:prSet>
      <dgm:spPr/>
    </dgm:pt>
  </dgm:ptLst>
  <dgm:cxnLst>
    <dgm:cxn modelId="{EF367219-BCEA-456B-9DE9-D3787746D885}" type="presOf" srcId="{A7FFEC9B-D542-4DCB-BE9A-C9A33CBD65E2}" destId="{433225FA-9620-40E3-AA73-E1542910223E}" srcOrd="0" destOrd="0" presId="urn:microsoft.com/office/officeart/2016/7/layout/RepeatingBendingProcessNew"/>
    <dgm:cxn modelId="{BB35E36D-6072-4D8D-84DA-28554A87210B}" type="presOf" srcId="{FDD0F7D4-C523-4E82-8D6E-DD9D2521922E}" destId="{9E39C709-27BE-4F95-A97F-B34D766986CC}" srcOrd="0" destOrd="0" presId="urn:microsoft.com/office/officeart/2016/7/layout/RepeatingBendingProcessNew"/>
    <dgm:cxn modelId="{85CB3F50-9C55-468E-B98C-5F368ABA2EAF}" srcId="{E5924D78-B3CC-4EAB-8C5A-133F442775EB}" destId="{A7FFEC9B-D542-4DCB-BE9A-C9A33CBD65E2}" srcOrd="0" destOrd="0" parTransId="{BF7792DB-4F1F-49B3-A4C1-2FB2091CF5DB}" sibTransId="{FDD0F7D4-C523-4E82-8D6E-DD9D2521922E}"/>
    <dgm:cxn modelId="{8C7B43BC-72BA-4546-B1C7-B22EF0DAD3E0}" type="presOf" srcId="{BB8165A4-AE2B-4962-AC63-07BCA9EEEB0B}" destId="{D7DE3615-8B8E-4180-9558-3D598C79B318}" srcOrd="0" destOrd="0" presId="urn:microsoft.com/office/officeart/2016/7/layout/RepeatingBendingProcessNew"/>
    <dgm:cxn modelId="{16091DD0-58DD-4ED7-9211-28FAB4C7FAE4}" type="presOf" srcId="{FDD0F7D4-C523-4E82-8D6E-DD9D2521922E}" destId="{97D9D498-3662-4405-88DD-30FEA6376256}" srcOrd="1" destOrd="0" presId="urn:microsoft.com/office/officeart/2016/7/layout/RepeatingBendingProcessNew"/>
    <dgm:cxn modelId="{8CA3BFD3-895F-42FE-8347-054A70C4FDAD}" srcId="{E5924D78-B3CC-4EAB-8C5A-133F442775EB}" destId="{BB8165A4-AE2B-4962-AC63-07BCA9EEEB0B}" srcOrd="1" destOrd="0" parTransId="{6D77B4EB-E3A0-484D-A3F1-588E7DE0405F}" sibTransId="{AD7705B1-3D27-4499-86E8-1F162F3C756A}"/>
    <dgm:cxn modelId="{D1A163D8-6885-4CEF-B5CF-E29CC8954658}" type="presOf" srcId="{E5924D78-B3CC-4EAB-8C5A-133F442775EB}" destId="{6E052E28-F73A-45AC-A480-CD98B9B356B2}" srcOrd="0" destOrd="0" presId="urn:microsoft.com/office/officeart/2016/7/layout/RepeatingBendingProcessNew"/>
    <dgm:cxn modelId="{F2654E0C-38A7-4AC7-BDC1-F48B09AF5F53}" type="presParOf" srcId="{6E052E28-F73A-45AC-A480-CD98B9B356B2}" destId="{433225FA-9620-40E3-AA73-E1542910223E}" srcOrd="0" destOrd="0" presId="urn:microsoft.com/office/officeart/2016/7/layout/RepeatingBendingProcessNew"/>
    <dgm:cxn modelId="{1E3B91BC-E2E3-443A-B8F2-61A1C88C27A3}" type="presParOf" srcId="{6E052E28-F73A-45AC-A480-CD98B9B356B2}" destId="{9E39C709-27BE-4F95-A97F-B34D766986CC}" srcOrd="1" destOrd="0" presId="urn:microsoft.com/office/officeart/2016/7/layout/RepeatingBendingProcessNew"/>
    <dgm:cxn modelId="{93B4DBF0-2317-4E7B-B570-282FB6E8AFE4}" type="presParOf" srcId="{9E39C709-27BE-4F95-A97F-B34D766986CC}" destId="{97D9D498-3662-4405-88DD-30FEA6376256}" srcOrd="0" destOrd="0" presId="urn:microsoft.com/office/officeart/2016/7/layout/RepeatingBendingProcessNew"/>
    <dgm:cxn modelId="{8ABB3A0F-AAF6-4599-82CE-AEA375BE761C}" type="presParOf" srcId="{6E052E28-F73A-45AC-A480-CD98B9B356B2}" destId="{D7DE3615-8B8E-4180-9558-3D598C79B318}" srcOrd="2"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289EBB9-96E6-4A34-AC2C-DA10E838D66F}"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2CD5F65A-1752-4836-8B06-06CCF7B76FD8}">
      <dgm:prSet/>
      <dgm:spPr/>
      <dgm:t>
        <a:bodyPr/>
        <a:lstStyle/>
        <a:p>
          <a:r>
            <a:rPr lang="en-US" dirty="0"/>
            <a:t>CSO should not include </a:t>
          </a:r>
          <a:r>
            <a:rPr lang="en-US" u="sng" dirty="0"/>
            <a:t>offers</a:t>
          </a:r>
          <a:r>
            <a:rPr lang="en-US" dirty="0"/>
            <a:t> to sell</a:t>
          </a:r>
        </a:p>
      </dgm:t>
    </dgm:pt>
    <dgm:pt modelId="{7E91701C-592C-43DA-9F14-567207FDA094}" type="parTrans" cxnId="{A31CDEE9-F96A-48FA-9668-356B28B233E0}">
      <dgm:prSet/>
      <dgm:spPr/>
      <dgm:t>
        <a:bodyPr/>
        <a:lstStyle/>
        <a:p>
          <a:endParaRPr lang="en-US"/>
        </a:p>
      </dgm:t>
    </dgm:pt>
    <dgm:pt modelId="{B2DBFE58-0B75-407F-851E-9BCB66C02CFC}" type="sibTrans" cxnId="{A31CDEE9-F96A-48FA-9668-356B28B233E0}">
      <dgm:prSet/>
      <dgm:spPr/>
      <dgm:t>
        <a:bodyPr/>
        <a:lstStyle/>
        <a:p>
          <a:endParaRPr lang="en-US"/>
        </a:p>
      </dgm:t>
    </dgm:pt>
    <dgm:pt modelId="{F7095A15-E3D8-4238-A5DE-11CB2F5A653E}">
      <dgm:prSet/>
      <dgm:spPr/>
      <dgm:t>
        <a:bodyPr/>
        <a:lstStyle/>
        <a:p>
          <a:r>
            <a:rPr lang="en-US" dirty="0"/>
            <a:t>Drug overbreadth</a:t>
          </a:r>
        </a:p>
      </dgm:t>
    </dgm:pt>
    <dgm:pt modelId="{FBFAC4AA-103C-45B5-8632-F5A473A914AF}" type="parTrans" cxnId="{1C667FA5-8F6F-4A7C-9938-09AE10E114E1}">
      <dgm:prSet/>
      <dgm:spPr/>
      <dgm:t>
        <a:bodyPr/>
        <a:lstStyle/>
        <a:p>
          <a:endParaRPr lang="en-US"/>
        </a:p>
      </dgm:t>
    </dgm:pt>
    <dgm:pt modelId="{F51B386E-020A-4528-AC6A-90067F8A15A5}" type="sibTrans" cxnId="{1C667FA5-8F6F-4A7C-9938-09AE10E114E1}">
      <dgm:prSet/>
      <dgm:spPr/>
      <dgm:t>
        <a:bodyPr/>
        <a:lstStyle/>
        <a:p>
          <a:endParaRPr lang="en-US"/>
        </a:p>
      </dgm:t>
    </dgm:pt>
    <dgm:pt modelId="{D9702BCB-29A3-4EDF-9EE6-D0A1C9A73E91}">
      <dgm:prSet/>
      <dgm:spPr/>
      <dgm:t>
        <a:bodyPr/>
        <a:lstStyle/>
        <a:p>
          <a:r>
            <a:rPr lang="en-US" dirty="0"/>
            <a:t>Intentional mens rea for COVs</a:t>
          </a:r>
        </a:p>
      </dgm:t>
    </dgm:pt>
    <dgm:pt modelId="{822D221F-B8E4-4B66-814C-DA961398EC7D}" type="parTrans" cxnId="{0B75C667-E8EE-4714-9D32-61434094FAE8}">
      <dgm:prSet/>
      <dgm:spPr/>
      <dgm:t>
        <a:bodyPr/>
        <a:lstStyle/>
        <a:p>
          <a:endParaRPr lang="en-US"/>
        </a:p>
      </dgm:t>
    </dgm:pt>
    <dgm:pt modelId="{3D924AE8-6BA2-4BD2-A46F-B1F3B27E47B6}" type="sibTrans" cxnId="{0B75C667-E8EE-4714-9D32-61434094FAE8}">
      <dgm:prSet/>
      <dgm:spPr/>
      <dgm:t>
        <a:bodyPr/>
        <a:lstStyle/>
        <a:p>
          <a:endParaRPr lang="en-US"/>
        </a:p>
      </dgm:t>
    </dgm:pt>
    <dgm:pt modelId="{60A91297-0C48-4155-B409-6A6DD8A19953}" type="pres">
      <dgm:prSet presAssocID="{D289EBB9-96E6-4A34-AC2C-DA10E838D66F}" presName="diagram" presStyleCnt="0">
        <dgm:presLayoutVars>
          <dgm:dir/>
          <dgm:resizeHandles val="exact"/>
        </dgm:presLayoutVars>
      </dgm:prSet>
      <dgm:spPr/>
    </dgm:pt>
    <dgm:pt modelId="{FD7153C4-8C38-4E49-8C0C-619511F6E012}" type="pres">
      <dgm:prSet presAssocID="{2CD5F65A-1752-4836-8B06-06CCF7B76FD8}" presName="node" presStyleLbl="node1" presStyleIdx="0" presStyleCnt="3">
        <dgm:presLayoutVars>
          <dgm:bulletEnabled val="1"/>
        </dgm:presLayoutVars>
      </dgm:prSet>
      <dgm:spPr/>
    </dgm:pt>
    <dgm:pt modelId="{7FCAFD13-9BE9-480C-8D97-6C22B7F06169}" type="pres">
      <dgm:prSet presAssocID="{B2DBFE58-0B75-407F-851E-9BCB66C02CFC}" presName="sibTrans" presStyleCnt="0"/>
      <dgm:spPr/>
    </dgm:pt>
    <dgm:pt modelId="{3C74E2B6-A1AE-4984-8D7D-FAD05D3A0812}" type="pres">
      <dgm:prSet presAssocID="{F7095A15-E3D8-4238-A5DE-11CB2F5A653E}" presName="node" presStyleLbl="node1" presStyleIdx="1" presStyleCnt="3">
        <dgm:presLayoutVars>
          <dgm:bulletEnabled val="1"/>
        </dgm:presLayoutVars>
      </dgm:prSet>
      <dgm:spPr/>
    </dgm:pt>
    <dgm:pt modelId="{0E3FA407-52A9-4BE8-83F2-95F485B1D0E8}" type="pres">
      <dgm:prSet presAssocID="{F51B386E-020A-4528-AC6A-90067F8A15A5}" presName="sibTrans" presStyleCnt="0"/>
      <dgm:spPr/>
    </dgm:pt>
    <dgm:pt modelId="{CD9B6975-D005-4AFC-BAB9-7398E92CD278}" type="pres">
      <dgm:prSet presAssocID="{D9702BCB-29A3-4EDF-9EE6-D0A1C9A73E91}" presName="node" presStyleLbl="node1" presStyleIdx="2" presStyleCnt="3">
        <dgm:presLayoutVars>
          <dgm:bulletEnabled val="1"/>
        </dgm:presLayoutVars>
      </dgm:prSet>
      <dgm:spPr/>
    </dgm:pt>
  </dgm:ptLst>
  <dgm:cxnLst>
    <dgm:cxn modelId="{98B65E00-50EA-468A-8AC3-C3354C98C544}" type="presOf" srcId="{F7095A15-E3D8-4238-A5DE-11CB2F5A653E}" destId="{3C74E2B6-A1AE-4984-8D7D-FAD05D3A0812}" srcOrd="0" destOrd="0" presId="urn:microsoft.com/office/officeart/2005/8/layout/default"/>
    <dgm:cxn modelId="{8EEF1A2D-2508-4406-9063-D350333B313D}" type="presOf" srcId="{D289EBB9-96E6-4A34-AC2C-DA10E838D66F}" destId="{60A91297-0C48-4155-B409-6A6DD8A19953}" srcOrd="0" destOrd="0" presId="urn:microsoft.com/office/officeart/2005/8/layout/default"/>
    <dgm:cxn modelId="{0B75C667-E8EE-4714-9D32-61434094FAE8}" srcId="{D289EBB9-96E6-4A34-AC2C-DA10E838D66F}" destId="{D9702BCB-29A3-4EDF-9EE6-D0A1C9A73E91}" srcOrd="2" destOrd="0" parTransId="{822D221F-B8E4-4B66-814C-DA961398EC7D}" sibTransId="{3D924AE8-6BA2-4BD2-A46F-B1F3B27E47B6}"/>
    <dgm:cxn modelId="{0A61847D-2FED-4A00-BEEC-C9917731D1EA}" type="presOf" srcId="{D9702BCB-29A3-4EDF-9EE6-D0A1C9A73E91}" destId="{CD9B6975-D005-4AFC-BAB9-7398E92CD278}" srcOrd="0" destOrd="0" presId="urn:microsoft.com/office/officeart/2005/8/layout/default"/>
    <dgm:cxn modelId="{1C667FA5-8F6F-4A7C-9938-09AE10E114E1}" srcId="{D289EBB9-96E6-4A34-AC2C-DA10E838D66F}" destId="{F7095A15-E3D8-4238-A5DE-11CB2F5A653E}" srcOrd="1" destOrd="0" parTransId="{FBFAC4AA-103C-45B5-8632-F5A473A914AF}" sibTransId="{F51B386E-020A-4528-AC6A-90067F8A15A5}"/>
    <dgm:cxn modelId="{1FBA24E9-0EB0-4C0B-9E09-34352FF5B900}" type="presOf" srcId="{2CD5F65A-1752-4836-8B06-06CCF7B76FD8}" destId="{FD7153C4-8C38-4E49-8C0C-619511F6E012}" srcOrd="0" destOrd="0" presId="urn:microsoft.com/office/officeart/2005/8/layout/default"/>
    <dgm:cxn modelId="{A31CDEE9-F96A-48FA-9668-356B28B233E0}" srcId="{D289EBB9-96E6-4A34-AC2C-DA10E838D66F}" destId="{2CD5F65A-1752-4836-8B06-06CCF7B76FD8}" srcOrd="0" destOrd="0" parTransId="{7E91701C-592C-43DA-9F14-567207FDA094}" sibTransId="{B2DBFE58-0B75-407F-851E-9BCB66C02CFC}"/>
    <dgm:cxn modelId="{922F066E-2AA1-4BB8-A44B-EC9CCF0A7F0A}" type="presParOf" srcId="{60A91297-0C48-4155-B409-6A6DD8A19953}" destId="{FD7153C4-8C38-4E49-8C0C-619511F6E012}" srcOrd="0" destOrd="0" presId="urn:microsoft.com/office/officeart/2005/8/layout/default"/>
    <dgm:cxn modelId="{9ECDD27F-A026-40D7-B5B5-6AB06E07C5E7}" type="presParOf" srcId="{60A91297-0C48-4155-B409-6A6DD8A19953}" destId="{7FCAFD13-9BE9-480C-8D97-6C22B7F06169}" srcOrd="1" destOrd="0" presId="urn:microsoft.com/office/officeart/2005/8/layout/default"/>
    <dgm:cxn modelId="{2BC5635C-886D-4511-ABA8-E13FF7C3A645}" type="presParOf" srcId="{60A91297-0C48-4155-B409-6A6DD8A19953}" destId="{3C74E2B6-A1AE-4984-8D7D-FAD05D3A0812}" srcOrd="2" destOrd="0" presId="urn:microsoft.com/office/officeart/2005/8/layout/default"/>
    <dgm:cxn modelId="{E82A564B-11E7-4224-ADE6-E75BD2F8616C}" type="presParOf" srcId="{60A91297-0C48-4155-B409-6A6DD8A19953}" destId="{0E3FA407-52A9-4BE8-83F2-95F485B1D0E8}" srcOrd="3" destOrd="0" presId="urn:microsoft.com/office/officeart/2005/8/layout/default"/>
    <dgm:cxn modelId="{AF67A57A-67DD-4690-97A9-3052985F6FB6}" type="presParOf" srcId="{60A91297-0C48-4155-B409-6A6DD8A19953}" destId="{CD9B6975-D005-4AFC-BAB9-7398E92CD278}"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2F79F0A-0C37-4EEA-BF3C-CF5D57486317}"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F0E1798C-D925-47B3-B45F-F5B32F173758}">
      <dgm:prSet/>
      <dgm:spPr/>
      <dgm:t>
        <a:bodyPr/>
        <a:lstStyle/>
        <a:p>
          <a:r>
            <a:rPr lang="en-US" dirty="0"/>
            <a:t>Status Points</a:t>
          </a:r>
        </a:p>
      </dgm:t>
    </dgm:pt>
    <dgm:pt modelId="{C32BABBB-3E0C-4BF1-8D61-2251A514D671}" type="parTrans" cxnId="{E253D91D-79BE-4C5B-AEBA-27DBDCA61D55}">
      <dgm:prSet/>
      <dgm:spPr/>
      <dgm:t>
        <a:bodyPr/>
        <a:lstStyle/>
        <a:p>
          <a:endParaRPr lang="en-US"/>
        </a:p>
      </dgm:t>
    </dgm:pt>
    <dgm:pt modelId="{CB39618A-7321-4FE9-8590-7C43A9E883FD}" type="sibTrans" cxnId="{E253D91D-79BE-4C5B-AEBA-27DBDCA61D55}">
      <dgm:prSet/>
      <dgm:spPr/>
      <dgm:t>
        <a:bodyPr/>
        <a:lstStyle/>
        <a:p>
          <a:endParaRPr lang="en-US"/>
        </a:p>
      </dgm:t>
    </dgm:pt>
    <dgm:pt modelId="{CC089B09-6E61-4118-9EF9-76316AC26B75}">
      <dgm:prSet/>
      <dgm:spPr/>
      <dgm:t>
        <a:bodyPr/>
        <a:lstStyle/>
        <a:p>
          <a:r>
            <a:rPr lang="en-US" dirty="0"/>
            <a:t>Eliminated status points for most of our clients</a:t>
          </a:r>
        </a:p>
      </dgm:t>
    </dgm:pt>
    <dgm:pt modelId="{F75A0BF3-26E3-46CB-8130-B70BD161CCC3}" type="parTrans" cxnId="{BC9B7E7F-9CF7-45F0-9801-CFB0325549E5}">
      <dgm:prSet/>
      <dgm:spPr/>
      <dgm:t>
        <a:bodyPr/>
        <a:lstStyle/>
        <a:p>
          <a:endParaRPr lang="en-US"/>
        </a:p>
      </dgm:t>
    </dgm:pt>
    <dgm:pt modelId="{284D0B44-A28B-4713-8C54-B7F1F6613BA4}" type="sibTrans" cxnId="{BC9B7E7F-9CF7-45F0-9801-CFB0325549E5}">
      <dgm:prSet/>
      <dgm:spPr/>
      <dgm:t>
        <a:bodyPr/>
        <a:lstStyle/>
        <a:p>
          <a:endParaRPr lang="en-US"/>
        </a:p>
      </dgm:t>
    </dgm:pt>
    <dgm:pt modelId="{296FEBC2-FC65-40A3-AEB7-30C651732EA5}">
      <dgm:prSet/>
      <dgm:spPr/>
      <dgm:t>
        <a:bodyPr/>
        <a:lstStyle/>
        <a:p>
          <a:r>
            <a:rPr lang="en-US" dirty="0"/>
            <a:t>1 status point – if individual has 7 CH points or more</a:t>
          </a:r>
        </a:p>
      </dgm:t>
    </dgm:pt>
    <dgm:pt modelId="{8AA2AD58-9728-4CBC-90C0-011013ECB7CA}" type="parTrans" cxnId="{77CE3BC0-1405-4188-95A4-4AC05CB557D7}">
      <dgm:prSet/>
      <dgm:spPr/>
      <dgm:t>
        <a:bodyPr/>
        <a:lstStyle/>
        <a:p>
          <a:endParaRPr lang="en-US"/>
        </a:p>
      </dgm:t>
    </dgm:pt>
    <dgm:pt modelId="{38420D09-1864-43D3-8F5E-866719DFC077}" type="sibTrans" cxnId="{77CE3BC0-1405-4188-95A4-4AC05CB557D7}">
      <dgm:prSet/>
      <dgm:spPr/>
      <dgm:t>
        <a:bodyPr/>
        <a:lstStyle/>
        <a:p>
          <a:endParaRPr lang="en-US"/>
        </a:p>
      </dgm:t>
    </dgm:pt>
    <dgm:pt modelId="{09E78222-206E-4E4A-A0FC-B7372FD68138}">
      <dgm:prSet/>
      <dgm:spPr/>
      <dgm:t>
        <a:bodyPr/>
        <a:lstStyle/>
        <a:p>
          <a:r>
            <a:rPr lang="en-US" dirty="0"/>
            <a:t>Zero-Point Reduction</a:t>
          </a:r>
        </a:p>
      </dgm:t>
    </dgm:pt>
    <dgm:pt modelId="{25B4B0C5-66C3-4FBF-92DF-39A9B8189D58}" type="parTrans" cxnId="{C1F44694-5202-4044-B9C5-21BE38ADDD28}">
      <dgm:prSet/>
      <dgm:spPr/>
      <dgm:t>
        <a:bodyPr/>
        <a:lstStyle/>
        <a:p>
          <a:endParaRPr lang="en-US"/>
        </a:p>
      </dgm:t>
    </dgm:pt>
    <dgm:pt modelId="{329DDF36-B879-4093-9833-5DA432B94C57}" type="sibTrans" cxnId="{C1F44694-5202-4044-B9C5-21BE38ADDD28}">
      <dgm:prSet/>
      <dgm:spPr/>
      <dgm:t>
        <a:bodyPr/>
        <a:lstStyle/>
        <a:p>
          <a:endParaRPr lang="en-US"/>
        </a:p>
      </dgm:t>
    </dgm:pt>
    <dgm:pt modelId="{CDF51D07-9A2F-42F6-A332-C6658C974E70}">
      <dgm:prSet/>
      <dgm:spPr/>
      <dgm:t>
        <a:bodyPr/>
        <a:lstStyle/>
        <a:p>
          <a:r>
            <a:rPr lang="en-US" dirty="0"/>
            <a:t>2-level reduction for eligible individuals with zero criminal history points</a:t>
          </a:r>
        </a:p>
      </dgm:t>
    </dgm:pt>
    <dgm:pt modelId="{80358258-96FE-4FD0-9959-BD4830AB09F7}" type="parTrans" cxnId="{0225D3DC-97B9-4AF7-A925-A5C4E8FD1BA8}">
      <dgm:prSet/>
      <dgm:spPr/>
      <dgm:t>
        <a:bodyPr/>
        <a:lstStyle/>
        <a:p>
          <a:endParaRPr lang="en-US"/>
        </a:p>
      </dgm:t>
    </dgm:pt>
    <dgm:pt modelId="{B83A3394-479F-4207-9A88-A0F3DBF0E272}" type="sibTrans" cxnId="{0225D3DC-97B9-4AF7-A925-A5C4E8FD1BA8}">
      <dgm:prSet/>
      <dgm:spPr/>
      <dgm:t>
        <a:bodyPr/>
        <a:lstStyle/>
        <a:p>
          <a:endParaRPr lang="en-US"/>
        </a:p>
      </dgm:t>
    </dgm:pt>
    <dgm:pt modelId="{CB26AF57-8701-4AD0-A7A7-F27EB6E1932E}">
      <dgm:prSet/>
      <dgm:spPr/>
      <dgm:t>
        <a:bodyPr/>
        <a:lstStyle/>
        <a:p>
          <a:r>
            <a:rPr lang="en-US" dirty="0"/>
            <a:t>There is a long list of limitations </a:t>
          </a:r>
        </a:p>
      </dgm:t>
    </dgm:pt>
    <dgm:pt modelId="{726FAD20-1EF0-48AF-95CA-78DEE2B4CDEC}" type="parTrans" cxnId="{C46EE451-1782-4846-962B-E73D1BB92D65}">
      <dgm:prSet/>
      <dgm:spPr/>
      <dgm:t>
        <a:bodyPr/>
        <a:lstStyle/>
        <a:p>
          <a:endParaRPr lang="en-US"/>
        </a:p>
      </dgm:t>
    </dgm:pt>
    <dgm:pt modelId="{FBCE3A2B-6803-4742-AD7C-796CC742F307}" type="sibTrans" cxnId="{C46EE451-1782-4846-962B-E73D1BB92D65}">
      <dgm:prSet/>
      <dgm:spPr/>
      <dgm:t>
        <a:bodyPr/>
        <a:lstStyle/>
        <a:p>
          <a:endParaRPr lang="en-US"/>
        </a:p>
      </dgm:t>
    </dgm:pt>
    <dgm:pt modelId="{8D9D7100-E557-4ACE-98C6-AD2CED26A80D}">
      <dgm:prSet/>
      <dgm:spPr/>
      <dgm:t>
        <a:bodyPr/>
        <a:lstStyle/>
        <a:p>
          <a:r>
            <a:rPr lang="en-US"/>
            <a:t>Marijuana Downward Departure</a:t>
          </a:r>
        </a:p>
      </dgm:t>
    </dgm:pt>
    <dgm:pt modelId="{44E9055A-139B-4E32-9CFD-7D53C63868EE}" type="parTrans" cxnId="{B38AB3DA-AD00-4649-8F31-3296161BE95D}">
      <dgm:prSet/>
      <dgm:spPr/>
      <dgm:t>
        <a:bodyPr/>
        <a:lstStyle/>
        <a:p>
          <a:endParaRPr lang="en-US"/>
        </a:p>
      </dgm:t>
    </dgm:pt>
    <dgm:pt modelId="{34B52D24-B3AB-4783-AEFB-44BA7FC86017}" type="sibTrans" cxnId="{B38AB3DA-AD00-4649-8F31-3296161BE95D}">
      <dgm:prSet/>
      <dgm:spPr/>
      <dgm:t>
        <a:bodyPr/>
        <a:lstStyle/>
        <a:p>
          <a:endParaRPr lang="en-US"/>
        </a:p>
      </dgm:t>
    </dgm:pt>
    <dgm:pt modelId="{1C0D99D4-6D9A-452C-871A-891B730D6253}">
      <dgm:prSet/>
      <dgm:spPr/>
      <dgm:t>
        <a:bodyPr/>
        <a:lstStyle/>
        <a:p>
          <a:r>
            <a:rPr lang="en-US" dirty="0"/>
            <a:t>Added departure language based on simple possession of marijuana</a:t>
          </a:r>
        </a:p>
      </dgm:t>
    </dgm:pt>
    <dgm:pt modelId="{0FE37891-BB26-49D6-B94E-5021AF308DF1}" type="parTrans" cxnId="{BEA415F3-13F5-452E-A733-B1EE0DF3F69B}">
      <dgm:prSet/>
      <dgm:spPr/>
      <dgm:t>
        <a:bodyPr/>
        <a:lstStyle/>
        <a:p>
          <a:endParaRPr lang="en-US"/>
        </a:p>
      </dgm:t>
    </dgm:pt>
    <dgm:pt modelId="{1EAEC18C-1E73-411C-A21A-D893051C93BF}" type="sibTrans" cxnId="{BEA415F3-13F5-452E-A733-B1EE0DF3F69B}">
      <dgm:prSet/>
      <dgm:spPr/>
      <dgm:t>
        <a:bodyPr/>
        <a:lstStyle/>
        <a:p>
          <a:endParaRPr lang="en-US"/>
        </a:p>
      </dgm:t>
    </dgm:pt>
    <dgm:pt modelId="{ACF44035-F96F-42BC-9611-03B2E7D226AE}" type="pres">
      <dgm:prSet presAssocID="{42F79F0A-0C37-4EEA-BF3C-CF5D57486317}" presName="Name0" presStyleCnt="0">
        <dgm:presLayoutVars>
          <dgm:dir/>
          <dgm:animLvl val="lvl"/>
          <dgm:resizeHandles val="exact"/>
        </dgm:presLayoutVars>
      </dgm:prSet>
      <dgm:spPr/>
    </dgm:pt>
    <dgm:pt modelId="{0448F343-4763-45E9-95E0-B7290B8B54BD}" type="pres">
      <dgm:prSet presAssocID="{F0E1798C-D925-47B3-B45F-F5B32F173758}" presName="linNode" presStyleCnt="0"/>
      <dgm:spPr/>
    </dgm:pt>
    <dgm:pt modelId="{DF3D0B6F-C2A7-41F0-88D3-304E5322791B}" type="pres">
      <dgm:prSet presAssocID="{F0E1798C-D925-47B3-B45F-F5B32F173758}" presName="parentText" presStyleLbl="node1" presStyleIdx="0" presStyleCnt="3">
        <dgm:presLayoutVars>
          <dgm:chMax val="1"/>
          <dgm:bulletEnabled val="1"/>
        </dgm:presLayoutVars>
      </dgm:prSet>
      <dgm:spPr/>
    </dgm:pt>
    <dgm:pt modelId="{102AF2A3-14C0-48EB-9DDB-D8AF6B2CDE20}" type="pres">
      <dgm:prSet presAssocID="{F0E1798C-D925-47B3-B45F-F5B32F173758}" presName="descendantText" presStyleLbl="alignAccFollowNode1" presStyleIdx="0" presStyleCnt="3">
        <dgm:presLayoutVars>
          <dgm:bulletEnabled val="1"/>
        </dgm:presLayoutVars>
      </dgm:prSet>
      <dgm:spPr/>
    </dgm:pt>
    <dgm:pt modelId="{DEC4653D-F144-4BA3-9F3E-8F5FACC911A1}" type="pres">
      <dgm:prSet presAssocID="{CB39618A-7321-4FE9-8590-7C43A9E883FD}" presName="sp" presStyleCnt="0"/>
      <dgm:spPr/>
    </dgm:pt>
    <dgm:pt modelId="{D8AE1DE8-5606-46AB-BA39-69602D830E1D}" type="pres">
      <dgm:prSet presAssocID="{09E78222-206E-4E4A-A0FC-B7372FD68138}" presName="linNode" presStyleCnt="0"/>
      <dgm:spPr/>
    </dgm:pt>
    <dgm:pt modelId="{E69FF707-E68F-4386-BDC2-2F0B7454D472}" type="pres">
      <dgm:prSet presAssocID="{09E78222-206E-4E4A-A0FC-B7372FD68138}" presName="parentText" presStyleLbl="node1" presStyleIdx="1" presStyleCnt="3">
        <dgm:presLayoutVars>
          <dgm:chMax val="1"/>
          <dgm:bulletEnabled val="1"/>
        </dgm:presLayoutVars>
      </dgm:prSet>
      <dgm:spPr/>
    </dgm:pt>
    <dgm:pt modelId="{8C9ABA42-AEE8-48DB-89AE-DB38C2569F15}" type="pres">
      <dgm:prSet presAssocID="{09E78222-206E-4E4A-A0FC-B7372FD68138}" presName="descendantText" presStyleLbl="alignAccFollowNode1" presStyleIdx="1" presStyleCnt="3">
        <dgm:presLayoutVars>
          <dgm:bulletEnabled val="1"/>
        </dgm:presLayoutVars>
      </dgm:prSet>
      <dgm:spPr/>
    </dgm:pt>
    <dgm:pt modelId="{1796AED5-BCA7-48E5-87B0-E29D64C4D09B}" type="pres">
      <dgm:prSet presAssocID="{329DDF36-B879-4093-9833-5DA432B94C57}" presName="sp" presStyleCnt="0"/>
      <dgm:spPr/>
    </dgm:pt>
    <dgm:pt modelId="{C3AD0E18-8C33-498B-9847-C8AAB599A522}" type="pres">
      <dgm:prSet presAssocID="{8D9D7100-E557-4ACE-98C6-AD2CED26A80D}" presName="linNode" presStyleCnt="0"/>
      <dgm:spPr/>
    </dgm:pt>
    <dgm:pt modelId="{C8051B2D-D686-4ECA-9851-20BECD479AAE}" type="pres">
      <dgm:prSet presAssocID="{8D9D7100-E557-4ACE-98C6-AD2CED26A80D}" presName="parentText" presStyleLbl="node1" presStyleIdx="2" presStyleCnt="3">
        <dgm:presLayoutVars>
          <dgm:chMax val="1"/>
          <dgm:bulletEnabled val="1"/>
        </dgm:presLayoutVars>
      </dgm:prSet>
      <dgm:spPr/>
    </dgm:pt>
    <dgm:pt modelId="{DD2B4205-D4AF-4471-83E0-D7E0025ECB84}" type="pres">
      <dgm:prSet presAssocID="{8D9D7100-E557-4ACE-98C6-AD2CED26A80D}" presName="descendantText" presStyleLbl="alignAccFollowNode1" presStyleIdx="2" presStyleCnt="3">
        <dgm:presLayoutVars>
          <dgm:bulletEnabled val="1"/>
        </dgm:presLayoutVars>
      </dgm:prSet>
      <dgm:spPr/>
    </dgm:pt>
  </dgm:ptLst>
  <dgm:cxnLst>
    <dgm:cxn modelId="{E253D91D-79BE-4C5B-AEBA-27DBDCA61D55}" srcId="{42F79F0A-0C37-4EEA-BF3C-CF5D57486317}" destId="{F0E1798C-D925-47B3-B45F-F5B32F173758}" srcOrd="0" destOrd="0" parTransId="{C32BABBB-3E0C-4BF1-8D61-2251A514D671}" sibTransId="{CB39618A-7321-4FE9-8590-7C43A9E883FD}"/>
    <dgm:cxn modelId="{038BE546-5F42-4F80-BD81-9F196AE5A25E}" type="presOf" srcId="{09E78222-206E-4E4A-A0FC-B7372FD68138}" destId="{E69FF707-E68F-4386-BDC2-2F0B7454D472}" srcOrd="0" destOrd="0" presId="urn:microsoft.com/office/officeart/2005/8/layout/vList5"/>
    <dgm:cxn modelId="{ABBB564A-4FCA-4561-B41F-79B24663CE22}" type="presOf" srcId="{CC089B09-6E61-4118-9EF9-76316AC26B75}" destId="{102AF2A3-14C0-48EB-9DDB-D8AF6B2CDE20}" srcOrd="0" destOrd="0" presId="urn:microsoft.com/office/officeart/2005/8/layout/vList5"/>
    <dgm:cxn modelId="{C46EE451-1782-4846-962B-E73D1BB92D65}" srcId="{09E78222-206E-4E4A-A0FC-B7372FD68138}" destId="{CB26AF57-8701-4AD0-A7A7-F27EB6E1932E}" srcOrd="1" destOrd="0" parTransId="{726FAD20-1EF0-48AF-95CA-78DEE2B4CDEC}" sibTransId="{FBCE3A2B-6803-4742-AD7C-796CC742F307}"/>
    <dgm:cxn modelId="{DA7E1056-8A21-41D2-9961-A0670C0FA881}" type="presOf" srcId="{42F79F0A-0C37-4EEA-BF3C-CF5D57486317}" destId="{ACF44035-F96F-42BC-9611-03B2E7D226AE}" srcOrd="0" destOrd="0" presId="urn:microsoft.com/office/officeart/2005/8/layout/vList5"/>
    <dgm:cxn modelId="{BC9B7E7F-9CF7-45F0-9801-CFB0325549E5}" srcId="{F0E1798C-D925-47B3-B45F-F5B32F173758}" destId="{CC089B09-6E61-4118-9EF9-76316AC26B75}" srcOrd="0" destOrd="0" parTransId="{F75A0BF3-26E3-46CB-8130-B70BD161CCC3}" sibTransId="{284D0B44-A28B-4713-8C54-B7F1F6613BA4}"/>
    <dgm:cxn modelId="{DC636987-5905-4CB2-85D7-CB50A919C57F}" type="presOf" srcId="{1C0D99D4-6D9A-452C-871A-891B730D6253}" destId="{DD2B4205-D4AF-4471-83E0-D7E0025ECB84}" srcOrd="0" destOrd="0" presId="urn:microsoft.com/office/officeart/2005/8/layout/vList5"/>
    <dgm:cxn modelId="{827F4693-8784-4768-B099-15CF063B94D2}" type="presOf" srcId="{8D9D7100-E557-4ACE-98C6-AD2CED26A80D}" destId="{C8051B2D-D686-4ECA-9851-20BECD479AAE}" srcOrd="0" destOrd="0" presId="urn:microsoft.com/office/officeart/2005/8/layout/vList5"/>
    <dgm:cxn modelId="{C1F44694-5202-4044-B9C5-21BE38ADDD28}" srcId="{42F79F0A-0C37-4EEA-BF3C-CF5D57486317}" destId="{09E78222-206E-4E4A-A0FC-B7372FD68138}" srcOrd="1" destOrd="0" parTransId="{25B4B0C5-66C3-4FBF-92DF-39A9B8189D58}" sibTransId="{329DDF36-B879-4093-9833-5DA432B94C57}"/>
    <dgm:cxn modelId="{77CE3BC0-1405-4188-95A4-4AC05CB557D7}" srcId="{F0E1798C-D925-47B3-B45F-F5B32F173758}" destId="{296FEBC2-FC65-40A3-AEB7-30C651732EA5}" srcOrd="1" destOrd="0" parTransId="{8AA2AD58-9728-4CBC-90C0-011013ECB7CA}" sibTransId="{38420D09-1864-43D3-8F5E-866719DFC077}"/>
    <dgm:cxn modelId="{C6EAACC7-F714-44F7-9BD7-99794FFB9756}" type="presOf" srcId="{296FEBC2-FC65-40A3-AEB7-30C651732EA5}" destId="{102AF2A3-14C0-48EB-9DDB-D8AF6B2CDE20}" srcOrd="0" destOrd="1" presId="urn:microsoft.com/office/officeart/2005/8/layout/vList5"/>
    <dgm:cxn modelId="{CA1F54D0-DF77-4FFD-AB3B-42479D35FF77}" type="presOf" srcId="{F0E1798C-D925-47B3-B45F-F5B32F173758}" destId="{DF3D0B6F-C2A7-41F0-88D3-304E5322791B}" srcOrd="0" destOrd="0" presId="urn:microsoft.com/office/officeart/2005/8/layout/vList5"/>
    <dgm:cxn modelId="{B38AB3DA-AD00-4649-8F31-3296161BE95D}" srcId="{42F79F0A-0C37-4EEA-BF3C-CF5D57486317}" destId="{8D9D7100-E557-4ACE-98C6-AD2CED26A80D}" srcOrd="2" destOrd="0" parTransId="{44E9055A-139B-4E32-9CFD-7D53C63868EE}" sibTransId="{34B52D24-B3AB-4783-AEFB-44BA7FC86017}"/>
    <dgm:cxn modelId="{0225D3DC-97B9-4AF7-A925-A5C4E8FD1BA8}" srcId="{09E78222-206E-4E4A-A0FC-B7372FD68138}" destId="{CDF51D07-9A2F-42F6-A332-C6658C974E70}" srcOrd="0" destOrd="0" parTransId="{80358258-96FE-4FD0-9959-BD4830AB09F7}" sibTransId="{B83A3394-479F-4207-9A88-A0F3DBF0E272}"/>
    <dgm:cxn modelId="{8DCC24EC-B92A-4527-B6AB-3B63075D4C1B}" type="presOf" srcId="{CDF51D07-9A2F-42F6-A332-C6658C974E70}" destId="{8C9ABA42-AEE8-48DB-89AE-DB38C2569F15}" srcOrd="0" destOrd="0" presId="urn:microsoft.com/office/officeart/2005/8/layout/vList5"/>
    <dgm:cxn modelId="{BEA415F3-13F5-452E-A733-B1EE0DF3F69B}" srcId="{8D9D7100-E557-4ACE-98C6-AD2CED26A80D}" destId="{1C0D99D4-6D9A-452C-871A-891B730D6253}" srcOrd="0" destOrd="0" parTransId="{0FE37891-BB26-49D6-B94E-5021AF308DF1}" sibTransId="{1EAEC18C-1E73-411C-A21A-D893051C93BF}"/>
    <dgm:cxn modelId="{91F9C7FA-99F6-4D5A-A15A-88C9B00B90DA}" type="presOf" srcId="{CB26AF57-8701-4AD0-A7A7-F27EB6E1932E}" destId="{8C9ABA42-AEE8-48DB-89AE-DB38C2569F15}" srcOrd="0" destOrd="1" presId="urn:microsoft.com/office/officeart/2005/8/layout/vList5"/>
    <dgm:cxn modelId="{19C0E632-3A94-4BBD-8682-328AA8300980}" type="presParOf" srcId="{ACF44035-F96F-42BC-9611-03B2E7D226AE}" destId="{0448F343-4763-45E9-95E0-B7290B8B54BD}" srcOrd="0" destOrd="0" presId="urn:microsoft.com/office/officeart/2005/8/layout/vList5"/>
    <dgm:cxn modelId="{2C57BAE7-5246-465B-9D05-58EF86A3A09B}" type="presParOf" srcId="{0448F343-4763-45E9-95E0-B7290B8B54BD}" destId="{DF3D0B6F-C2A7-41F0-88D3-304E5322791B}" srcOrd="0" destOrd="0" presId="urn:microsoft.com/office/officeart/2005/8/layout/vList5"/>
    <dgm:cxn modelId="{735FEC1E-A01A-4857-B973-EB25414F0582}" type="presParOf" srcId="{0448F343-4763-45E9-95E0-B7290B8B54BD}" destId="{102AF2A3-14C0-48EB-9DDB-D8AF6B2CDE20}" srcOrd="1" destOrd="0" presId="urn:microsoft.com/office/officeart/2005/8/layout/vList5"/>
    <dgm:cxn modelId="{11B971C6-3057-4124-9F38-F099CDB1B293}" type="presParOf" srcId="{ACF44035-F96F-42BC-9611-03B2E7D226AE}" destId="{DEC4653D-F144-4BA3-9F3E-8F5FACC911A1}" srcOrd="1" destOrd="0" presId="urn:microsoft.com/office/officeart/2005/8/layout/vList5"/>
    <dgm:cxn modelId="{FD668754-6719-499D-9F01-6525B88CFC1C}" type="presParOf" srcId="{ACF44035-F96F-42BC-9611-03B2E7D226AE}" destId="{D8AE1DE8-5606-46AB-BA39-69602D830E1D}" srcOrd="2" destOrd="0" presId="urn:microsoft.com/office/officeart/2005/8/layout/vList5"/>
    <dgm:cxn modelId="{42818F5E-6818-4347-BD08-7DA9905D1F16}" type="presParOf" srcId="{D8AE1DE8-5606-46AB-BA39-69602D830E1D}" destId="{E69FF707-E68F-4386-BDC2-2F0B7454D472}" srcOrd="0" destOrd="0" presId="urn:microsoft.com/office/officeart/2005/8/layout/vList5"/>
    <dgm:cxn modelId="{62724432-966C-4EBA-9EF7-0D52A7D410A8}" type="presParOf" srcId="{D8AE1DE8-5606-46AB-BA39-69602D830E1D}" destId="{8C9ABA42-AEE8-48DB-89AE-DB38C2569F15}" srcOrd="1" destOrd="0" presId="urn:microsoft.com/office/officeart/2005/8/layout/vList5"/>
    <dgm:cxn modelId="{43097609-0648-4142-A24D-480F30E6384E}" type="presParOf" srcId="{ACF44035-F96F-42BC-9611-03B2E7D226AE}" destId="{1796AED5-BCA7-48E5-87B0-E29D64C4D09B}" srcOrd="3" destOrd="0" presId="urn:microsoft.com/office/officeart/2005/8/layout/vList5"/>
    <dgm:cxn modelId="{6A73F2EF-1539-4841-9AB2-0C5951753089}" type="presParOf" srcId="{ACF44035-F96F-42BC-9611-03B2E7D226AE}" destId="{C3AD0E18-8C33-498B-9847-C8AAB599A522}" srcOrd="4" destOrd="0" presId="urn:microsoft.com/office/officeart/2005/8/layout/vList5"/>
    <dgm:cxn modelId="{A414485D-E395-48B2-A612-5ED978CA35C3}" type="presParOf" srcId="{C3AD0E18-8C33-498B-9847-C8AAB599A522}" destId="{C8051B2D-D686-4ECA-9851-20BECD479AAE}" srcOrd="0" destOrd="0" presId="urn:microsoft.com/office/officeart/2005/8/layout/vList5"/>
    <dgm:cxn modelId="{EA525D12-CB77-41CC-9481-D13223AB91B2}" type="presParOf" srcId="{C3AD0E18-8C33-498B-9847-C8AAB599A522}" destId="{DD2B4205-D4AF-4471-83E0-D7E0025ECB8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DD30253-8D97-4502-8F01-3F576947542E}" type="doc">
      <dgm:prSet loTypeId="urn:microsoft.com/office/officeart/2005/8/layout/vProcess5" loCatId="process" qsTypeId="urn:microsoft.com/office/officeart/2005/8/quickstyle/simple1" qsCatId="simple" csTypeId="urn:microsoft.com/office/officeart/2005/8/colors/accent6_2" csCatId="accent6" phldr="1"/>
      <dgm:spPr/>
      <dgm:t>
        <a:bodyPr/>
        <a:lstStyle/>
        <a:p>
          <a:endParaRPr lang="en-US"/>
        </a:p>
      </dgm:t>
    </dgm:pt>
    <dgm:pt modelId="{9AA0FAAF-C374-4519-8579-CAD08EC27DF1}">
      <dgm:prSet/>
      <dgm:spPr/>
      <dgm:t>
        <a:bodyPr/>
        <a:lstStyle/>
        <a:p>
          <a:r>
            <a:rPr lang="en-US" dirty="0"/>
            <a:t>2024 Guideline Amendment: Expanded two of the exclusions listed at </a:t>
          </a:r>
          <a:r>
            <a:rPr lang="en-US" dirty="0">
              <a:latin typeface="Univers Condensed Light" panose="020B0306020202040204" pitchFamily="34" charset="0"/>
            </a:rPr>
            <a:t>§</a:t>
          </a:r>
          <a:r>
            <a:rPr lang="en-US" dirty="0"/>
            <a:t>4C1.1(a)</a:t>
          </a:r>
        </a:p>
      </dgm:t>
    </dgm:pt>
    <dgm:pt modelId="{D8E9B1B4-E7C2-4999-A5E6-550769D92243}" type="parTrans" cxnId="{5F8C1A0F-F168-463E-9AE3-CE8AF5E8B183}">
      <dgm:prSet/>
      <dgm:spPr/>
      <dgm:t>
        <a:bodyPr/>
        <a:lstStyle/>
        <a:p>
          <a:endParaRPr lang="en-US"/>
        </a:p>
      </dgm:t>
    </dgm:pt>
    <dgm:pt modelId="{816E3A2A-9871-480F-8246-004709269671}" type="sibTrans" cxnId="{5F8C1A0F-F168-463E-9AE3-CE8AF5E8B183}">
      <dgm:prSet/>
      <dgm:spPr/>
      <dgm:t>
        <a:bodyPr/>
        <a:lstStyle/>
        <a:p>
          <a:endParaRPr lang="en-US"/>
        </a:p>
      </dgm:t>
    </dgm:pt>
    <dgm:pt modelId="{55CABD63-FA3A-4953-BFD1-ACAC170562B3}">
      <dgm:prSet custT="1"/>
      <dgm:spPr/>
      <dgm:t>
        <a:bodyPr/>
        <a:lstStyle/>
        <a:p>
          <a:r>
            <a:rPr lang="en-US" sz="2100" dirty="0"/>
            <a:t>Clarifying that an individual is ineligible for the </a:t>
          </a:r>
          <a:r>
            <a:rPr lang="en-US" sz="2100" dirty="0">
              <a:latin typeface="Univers Condensed Light" panose="020B0306020202040204" pitchFamily="34" charset="0"/>
            </a:rPr>
            <a:t>§</a:t>
          </a:r>
          <a:r>
            <a:rPr lang="en-US" sz="2100" dirty="0"/>
            <a:t>4C1.1 zero-point reduction if they have </a:t>
          </a:r>
          <a:r>
            <a:rPr lang="en-US" sz="2100" i="1" u="sng" dirty="0"/>
            <a:t>either</a:t>
          </a:r>
          <a:r>
            <a:rPr lang="en-US" sz="2100" dirty="0"/>
            <a:t> an aggravating role or engaged in a continuing criminal enterprise. (</a:t>
          </a:r>
          <a:r>
            <a:rPr lang="en-US" sz="2100" dirty="0">
              <a:latin typeface="Univers Condensed Light" panose="020B0306020202040204" pitchFamily="34" charset="0"/>
            </a:rPr>
            <a:t>§</a:t>
          </a:r>
          <a:r>
            <a:rPr lang="en-US" sz="2100" dirty="0"/>
            <a:t>4C1.1(a)(10) and (a)(11)). </a:t>
          </a:r>
        </a:p>
      </dgm:t>
    </dgm:pt>
    <dgm:pt modelId="{E9F95308-B0B2-4484-B6FF-943210B96ED5}" type="parTrans" cxnId="{C7ED8139-A811-42C9-B955-B221233FE9A8}">
      <dgm:prSet/>
      <dgm:spPr/>
      <dgm:t>
        <a:bodyPr/>
        <a:lstStyle/>
        <a:p>
          <a:endParaRPr lang="en-US"/>
        </a:p>
      </dgm:t>
    </dgm:pt>
    <dgm:pt modelId="{C6B7662F-55E9-41A0-AABA-8E2A8A4CD7B4}" type="sibTrans" cxnId="{C7ED8139-A811-42C9-B955-B221233FE9A8}">
      <dgm:prSet/>
      <dgm:spPr/>
      <dgm:t>
        <a:bodyPr/>
        <a:lstStyle/>
        <a:p>
          <a:endParaRPr lang="en-US"/>
        </a:p>
      </dgm:t>
    </dgm:pt>
    <dgm:pt modelId="{3D79CCAA-BC2E-4E1D-A20F-C80F93680C42}">
      <dgm:prSet/>
      <dgm:spPr/>
      <dgm:t>
        <a:bodyPr/>
        <a:lstStyle/>
        <a:p>
          <a:r>
            <a:rPr lang="en-US" dirty="0"/>
            <a:t>Striking the phrase “</a:t>
          </a:r>
          <a:r>
            <a:rPr lang="en-US" strike="sngStrike" dirty="0"/>
            <a:t>perpetrated against a minor</a:t>
          </a:r>
          <a:r>
            <a:rPr lang="en-US" dirty="0"/>
            <a:t>” in the sex offense definition at </a:t>
          </a:r>
          <a:r>
            <a:rPr lang="en-US" dirty="0">
              <a:latin typeface="Univers Condensed Light" panose="020B0306020202040204" pitchFamily="34" charset="0"/>
            </a:rPr>
            <a:t>§</a:t>
          </a:r>
          <a:r>
            <a:rPr lang="en-US" dirty="0"/>
            <a:t>4C1.1(b)(2)</a:t>
          </a:r>
        </a:p>
      </dgm:t>
    </dgm:pt>
    <dgm:pt modelId="{54A4E181-B968-465F-A127-F3BB1711B06E}" type="parTrans" cxnId="{3FAA0428-5E50-4D0D-9F70-593964F413B5}">
      <dgm:prSet/>
      <dgm:spPr/>
      <dgm:t>
        <a:bodyPr/>
        <a:lstStyle/>
        <a:p>
          <a:endParaRPr lang="en-US"/>
        </a:p>
      </dgm:t>
    </dgm:pt>
    <dgm:pt modelId="{A0F21B4B-C00B-4EE3-A13D-ECA901F9F271}" type="sibTrans" cxnId="{3FAA0428-5E50-4D0D-9F70-593964F413B5}">
      <dgm:prSet/>
      <dgm:spPr/>
      <dgm:t>
        <a:bodyPr/>
        <a:lstStyle/>
        <a:p>
          <a:endParaRPr lang="en-US"/>
        </a:p>
      </dgm:t>
    </dgm:pt>
    <dgm:pt modelId="{F69B8491-5185-4216-9ECF-491243CFACD9}" type="pres">
      <dgm:prSet presAssocID="{5DD30253-8D97-4502-8F01-3F576947542E}" presName="outerComposite" presStyleCnt="0">
        <dgm:presLayoutVars>
          <dgm:chMax val="5"/>
          <dgm:dir/>
          <dgm:resizeHandles val="exact"/>
        </dgm:presLayoutVars>
      </dgm:prSet>
      <dgm:spPr/>
    </dgm:pt>
    <dgm:pt modelId="{CADD9F01-7604-41C9-A636-576ECB14C8B7}" type="pres">
      <dgm:prSet presAssocID="{5DD30253-8D97-4502-8F01-3F576947542E}" presName="dummyMaxCanvas" presStyleCnt="0">
        <dgm:presLayoutVars/>
      </dgm:prSet>
      <dgm:spPr/>
    </dgm:pt>
    <dgm:pt modelId="{70E0CE3D-9960-49DC-8AEC-7EFB73E526D2}" type="pres">
      <dgm:prSet presAssocID="{5DD30253-8D97-4502-8F01-3F576947542E}" presName="ThreeNodes_1" presStyleLbl="node1" presStyleIdx="0" presStyleCnt="3">
        <dgm:presLayoutVars>
          <dgm:bulletEnabled val="1"/>
        </dgm:presLayoutVars>
      </dgm:prSet>
      <dgm:spPr/>
    </dgm:pt>
    <dgm:pt modelId="{09B58C84-8BEF-417C-A9D0-D8D92CC16980}" type="pres">
      <dgm:prSet presAssocID="{5DD30253-8D97-4502-8F01-3F576947542E}" presName="ThreeNodes_2" presStyleLbl="node1" presStyleIdx="1" presStyleCnt="3">
        <dgm:presLayoutVars>
          <dgm:bulletEnabled val="1"/>
        </dgm:presLayoutVars>
      </dgm:prSet>
      <dgm:spPr/>
    </dgm:pt>
    <dgm:pt modelId="{9F478CC6-14B2-40B5-A479-34BB4A8A3CF3}" type="pres">
      <dgm:prSet presAssocID="{5DD30253-8D97-4502-8F01-3F576947542E}" presName="ThreeNodes_3" presStyleLbl="node1" presStyleIdx="2" presStyleCnt="3">
        <dgm:presLayoutVars>
          <dgm:bulletEnabled val="1"/>
        </dgm:presLayoutVars>
      </dgm:prSet>
      <dgm:spPr/>
    </dgm:pt>
    <dgm:pt modelId="{40F2D898-D4EB-4E3A-8959-3E6D4BEFCFA3}" type="pres">
      <dgm:prSet presAssocID="{5DD30253-8D97-4502-8F01-3F576947542E}" presName="ThreeConn_1-2" presStyleLbl="fgAccFollowNode1" presStyleIdx="0" presStyleCnt="2">
        <dgm:presLayoutVars>
          <dgm:bulletEnabled val="1"/>
        </dgm:presLayoutVars>
      </dgm:prSet>
      <dgm:spPr/>
    </dgm:pt>
    <dgm:pt modelId="{A56A6E48-8508-46DF-8536-AE1BCC5B738B}" type="pres">
      <dgm:prSet presAssocID="{5DD30253-8D97-4502-8F01-3F576947542E}" presName="ThreeConn_2-3" presStyleLbl="fgAccFollowNode1" presStyleIdx="1" presStyleCnt="2">
        <dgm:presLayoutVars>
          <dgm:bulletEnabled val="1"/>
        </dgm:presLayoutVars>
      </dgm:prSet>
      <dgm:spPr/>
    </dgm:pt>
    <dgm:pt modelId="{1D4A7887-5EAE-4772-8DFF-4065859D4B10}" type="pres">
      <dgm:prSet presAssocID="{5DD30253-8D97-4502-8F01-3F576947542E}" presName="ThreeNodes_1_text" presStyleLbl="node1" presStyleIdx="2" presStyleCnt="3">
        <dgm:presLayoutVars>
          <dgm:bulletEnabled val="1"/>
        </dgm:presLayoutVars>
      </dgm:prSet>
      <dgm:spPr/>
    </dgm:pt>
    <dgm:pt modelId="{021D6683-459E-4FB7-82C2-53223DC1E3F0}" type="pres">
      <dgm:prSet presAssocID="{5DD30253-8D97-4502-8F01-3F576947542E}" presName="ThreeNodes_2_text" presStyleLbl="node1" presStyleIdx="2" presStyleCnt="3">
        <dgm:presLayoutVars>
          <dgm:bulletEnabled val="1"/>
        </dgm:presLayoutVars>
      </dgm:prSet>
      <dgm:spPr/>
    </dgm:pt>
    <dgm:pt modelId="{9E5BCADE-392E-4058-B2FC-39A8F4B6E352}" type="pres">
      <dgm:prSet presAssocID="{5DD30253-8D97-4502-8F01-3F576947542E}" presName="ThreeNodes_3_text" presStyleLbl="node1" presStyleIdx="2" presStyleCnt="3">
        <dgm:presLayoutVars>
          <dgm:bulletEnabled val="1"/>
        </dgm:presLayoutVars>
      </dgm:prSet>
      <dgm:spPr/>
    </dgm:pt>
  </dgm:ptLst>
  <dgm:cxnLst>
    <dgm:cxn modelId="{5F8C1A0F-F168-463E-9AE3-CE8AF5E8B183}" srcId="{5DD30253-8D97-4502-8F01-3F576947542E}" destId="{9AA0FAAF-C374-4519-8579-CAD08EC27DF1}" srcOrd="0" destOrd="0" parTransId="{D8E9B1B4-E7C2-4999-A5E6-550769D92243}" sibTransId="{816E3A2A-9871-480F-8246-004709269671}"/>
    <dgm:cxn modelId="{7BDFC019-C969-4920-8F85-24309DA6BDE2}" type="presOf" srcId="{55CABD63-FA3A-4953-BFD1-ACAC170562B3}" destId="{09B58C84-8BEF-417C-A9D0-D8D92CC16980}" srcOrd="0" destOrd="0" presId="urn:microsoft.com/office/officeart/2005/8/layout/vProcess5"/>
    <dgm:cxn modelId="{3FAA0428-5E50-4D0D-9F70-593964F413B5}" srcId="{5DD30253-8D97-4502-8F01-3F576947542E}" destId="{3D79CCAA-BC2E-4E1D-A20F-C80F93680C42}" srcOrd="2" destOrd="0" parTransId="{54A4E181-B968-465F-A127-F3BB1711B06E}" sibTransId="{A0F21B4B-C00B-4EE3-A13D-ECA901F9F271}"/>
    <dgm:cxn modelId="{F2C73934-8486-424F-8798-28C39AAD0332}" type="presOf" srcId="{55CABD63-FA3A-4953-BFD1-ACAC170562B3}" destId="{021D6683-459E-4FB7-82C2-53223DC1E3F0}" srcOrd="1" destOrd="0" presId="urn:microsoft.com/office/officeart/2005/8/layout/vProcess5"/>
    <dgm:cxn modelId="{C7ED8139-A811-42C9-B955-B221233FE9A8}" srcId="{5DD30253-8D97-4502-8F01-3F576947542E}" destId="{55CABD63-FA3A-4953-BFD1-ACAC170562B3}" srcOrd="1" destOrd="0" parTransId="{E9F95308-B0B2-4484-B6FF-943210B96ED5}" sibTransId="{C6B7662F-55E9-41A0-AABA-8E2A8A4CD7B4}"/>
    <dgm:cxn modelId="{BFE33C5C-18EC-4B09-93F3-C3519F3607F3}" type="presOf" srcId="{3D79CCAA-BC2E-4E1D-A20F-C80F93680C42}" destId="{9E5BCADE-392E-4058-B2FC-39A8F4B6E352}" srcOrd="1" destOrd="0" presId="urn:microsoft.com/office/officeart/2005/8/layout/vProcess5"/>
    <dgm:cxn modelId="{CEB7BA4D-9CA8-483A-8453-1A70ABA4CF9F}" type="presOf" srcId="{5DD30253-8D97-4502-8F01-3F576947542E}" destId="{F69B8491-5185-4216-9ECF-491243CFACD9}" srcOrd="0" destOrd="0" presId="urn:microsoft.com/office/officeart/2005/8/layout/vProcess5"/>
    <dgm:cxn modelId="{83B7BD78-7CF3-4AA9-AEF7-B9091B5E3ACB}" type="presOf" srcId="{9AA0FAAF-C374-4519-8579-CAD08EC27DF1}" destId="{70E0CE3D-9960-49DC-8AEC-7EFB73E526D2}" srcOrd="0" destOrd="0" presId="urn:microsoft.com/office/officeart/2005/8/layout/vProcess5"/>
    <dgm:cxn modelId="{F32C0B89-18A7-4B0A-94F4-3F391252CFEA}" type="presOf" srcId="{3D79CCAA-BC2E-4E1D-A20F-C80F93680C42}" destId="{9F478CC6-14B2-40B5-A479-34BB4A8A3CF3}" srcOrd="0" destOrd="0" presId="urn:microsoft.com/office/officeart/2005/8/layout/vProcess5"/>
    <dgm:cxn modelId="{34C502C3-07CC-429D-8191-78BE834D8321}" type="presOf" srcId="{C6B7662F-55E9-41A0-AABA-8E2A8A4CD7B4}" destId="{A56A6E48-8508-46DF-8536-AE1BCC5B738B}" srcOrd="0" destOrd="0" presId="urn:microsoft.com/office/officeart/2005/8/layout/vProcess5"/>
    <dgm:cxn modelId="{58C227E2-B22D-4988-8573-8700E8327524}" type="presOf" srcId="{9AA0FAAF-C374-4519-8579-CAD08EC27DF1}" destId="{1D4A7887-5EAE-4772-8DFF-4065859D4B10}" srcOrd="1" destOrd="0" presId="urn:microsoft.com/office/officeart/2005/8/layout/vProcess5"/>
    <dgm:cxn modelId="{4CA5BDF2-D4D3-4472-A739-8F6B1726584B}" type="presOf" srcId="{816E3A2A-9871-480F-8246-004709269671}" destId="{40F2D898-D4EB-4E3A-8959-3E6D4BEFCFA3}" srcOrd="0" destOrd="0" presId="urn:microsoft.com/office/officeart/2005/8/layout/vProcess5"/>
    <dgm:cxn modelId="{5FCC4DFD-83BF-41C5-9B6D-A12AF9E4CD0C}" type="presParOf" srcId="{F69B8491-5185-4216-9ECF-491243CFACD9}" destId="{CADD9F01-7604-41C9-A636-576ECB14C8B7}" srcOrd="0" destOrd="0" presId="urn:microsoft.com/office/officeart/2005/8/layout/vProcess5"/>
    <dgm:cxn modelId="{2621CE02-944C-41E3-A2B5-83B562F9AB3C}" type="presParOf" srcId="{F69B8491-5185-4216-9ECF-491243CFACD9}" destId="{70E0CE3D-9960-49DC-8AEC-7EFB73E526D2}" srcOrd="1" destOrd="0" presId="urn:microsoft.com/office/officeart/2005/8/layout/vProcess5"/>
    <dgm:cxn modelId="{B619460B-6162-4473-A955-6AFA99701000}" type="presParOf" srcId="{F69B8491-5185-4216-9ECF-491243CFACD9}" destId="{09B58C84-8BEF-417C-A9D0-D8D92CC16980}" srcOrd="2" destOrd="0" presId="urn:microsoft.com/office/officeart/2005/8/layout/vProcess5"/>
    <dgm:cxn modelId="{CBA1B941-4FDF-48D8-B240-C8B845E442A0}" type="presParOf" srcId="{F69B8491-5185-4216-9ECF-491243CFACD9}" destId="{9F478CC6-14B2-40B5-A479-34BB4A8A3CF3}" srcOrd="3" destOrd="0" presId="urn:microsoft.com/office/officeart/2005/8/layout/vProcess5"/>
    <dgm:cxn modelId="{AD602632-7A37-4B25-B447-AD2FE71DCBBE}" type="presParOf" srcId="{F69B8491-5185-4216-9ECF-491243CFACD9}" destId="{40F2D898-D4EB-4E3A-8959-3E6D4BEFCFA3}" srcOrd="4" destOrd="0" presId="urn:microsoft.com/office/officeart/2005/8/layout/vProcess5"/>
    <dgm:cxn modelId="{6E85D219-AD97-4E5E-A9FC-E2BD50A58589}" type="presParOf" srcId="{F69B8491-5185-4216-9ECF-491243CFACD9}" destId="{A56A6E48-8508-46DF-8536-AE1BCC5B738B}" srcOrd="5" destOrd="0" presId="urn:microsoft.com/office/officeart/2005/8/layout/vProcess5"/>
    <dgm:cxn modelId="{FD432563-29C7-416A-BFFF-F9DE85C46C13}" type="presParOf" srcId="{F69B8491-5185-4216-9ECF-491243CFACD9}" destId="{1D4A7887-5EAE-4772-8DFF-4065859D4B10}" srcOrd="6" destOrd="0" presId="urn:microsoft.com/office/officeart/2005/8/layout/vProcess5"/>
    <dgm:cxn modelId="{06062147-5499-4984-A014-0EDCDB4CFAB4}" type="presParOf" srcId="{F69B8491-5185-4216-9ECF-491243CFACD9}" destId="{021D6683-459E-4FB7-82C2-53223DC1E3F0}" srcOrd="7" destOrd="0" presId="urn:microsoft.com/office/officeart/2005/8/layout/vProcess5"/>
    <dgm:cxn modelId="{631C3E7E-79DC-4518-9381-F217EDB22E6B}" type="presParOf" srcId="{F69B8491-5185-4216-9ECF-491243CFACD9}" destId="{9E5BCADE-392E-4058-B2FC-39A8F4B6E352}"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DD30253-8D97-4502-8F01-3F576947542E}"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9AA0FAAF-C374-4519-8579-CAD08EC27DF1}">
      <dgm:prSet custT="1"/>
      <dgm:spPr/>
      <dgm:t>
        <a:bodyPr/>
        <a:lstStyle/>
        <a:p>
          <a:r>
            <a:rPr lang="en-US" sz="4400" dirty="0"/>
            <a:t>Ex Post Facto!</a:t>
          </a:r>
        </a:p>
      </dgm:t>
    </dgm:pt>
    <dgm:pt modelId="{D8E9B1B4-E7C2-4999-A5E6-550769D92243}" type="parTrans" cxnId="{5F8C1A0F-F168-463E-9AE3-CE8AF5E8B183}">
      <dgm:prSet/>
      <dgm:spPr/>
      <dgm:t>
        <a:bodyPr/>
        <a:lstStyle/>
        <a:p>
          <a:endParaRPr lang="en-US"/>
        </a:p>
      </dgm:t>
    </dgm:pt>
    <dgm:pt modelId="{816E3A2A-9871-480F-8246-004709269671}" type="sibTrans" cxnId="{5F8C1A0F-F168-463E-9AE3-CE8AF5E8B183}">
      <dgm:prSet/>
      <dgm:spPr/>
      <dgm:t>
        <a:bodyPr/>
        <a:lstStyle/>
        <a:p>
          <a:endParaRPr lang="en-US"/>
        </a:p>
      </dgm:t>
    </dgm:pt>
    <dgm:pt modelId="{55CABD63-FA3A-4953-BFD1-ACAC170562B3}">
      <dgm:prSet custT="1"/>
      <dgm:spPr/>
      <dgm:t>
        <a:bodyPr/>
        <a:lstStyle/>
        <a:p>
          <a:r>
            <a:rPr lang="en-US" sz="4400" dirty="0">
              <a:latin typeface="+mn-lt"/>
            </a:rPr>
            <a:t>28 U.S.C. § 994(j)</a:t>
          </a:r>
        </a:p>
      </dgm:t>
    </dgm:pt>
    <dgm:pt modelId="{E9F95308-B0B2-4484-B6FF-943210B96ED5}" type="parTrans" cxnId="{C7ED8139-A811-42C9-B955-B221233FE9A8}">
      <dgm:prSet/>
      <dgm:spPr/>
      <dgm:t>
        <a:bodyPr/>
        <a:lstStyle/>
        <a:p>
          <a:endParaRPr lang="en-US"/>
        </a:p>
      </dgm:t>
    </dgm:pt>
    <dgm:pt modelId="{C6B7662F-55E9-41A0-AABA-8E2A8A4CD7B4}" type="sibTrans" cxnId="{C7ED8139-A811-42C9-B955-B221233FE9A8}">
      <dgm:prSet/>
      <dgm:spPr/>
      <dgm:t>
        <a:bodyPr/>
        <a:lstStyle/>
        <a:p>
          <a:endParaRPr lang="en-US"/>
        </a:p>
      </dgm:t>
    </dgm:pt>
    <dgm:pt modelId="{9E2F7C76-200A-4A49-8308-7321792E6528}" type="pres">
      <dgm:prSet presAssocID="{5DD30253-8D97-4502-8F01-3F576947542E}" presName="diagram" presStyleCnt="0">
        <dgm:presLayoutVars>
          <dgm:dir/>
          <dgm:resizeHandles val="exact"/>
        </dgm:presLayoutVars>
      </dgm:prSet>
      <dgm:spPr/>
    </dgm:pt>
    <dgm:pt modelId="{9632989D-DA86-4BAD-8417-CF6050898CAC}" type="pres">
      <dgm:prSet presAssocID="{9AA0FAAF-C374-4519-8579-CAD08EC27DF1}" presName="node" presStyleLbl="node1" presStyleIdx="0" presStyleCnt="2" custScaleX="98508" custScaleY="74688" custLinFactNeighborX="-3018" custLinFactNeighborY="1202">
        <dgm:presLayoutVars>
          <dgm:bulletEnabled val="1"/>
        </dgm:presLayoutVars>
      </dgm:prSet>
      <dgm:spPr/>
    </dgm:pt>
    <dgm:pt modelId="{2162AAAE-F7C7-4203-9F13-21820CB5CDD4}" type="pres">
      <dgm:prSet presAssocID="{816E3A2A-9871-480F-8246-004709269671}" presName="sibTrans" presStyleCnt="0"/>
      <dgm:spPr/>
    </dgm:pt>
    <dgm:pt modelId="{A7BA77A1-1C97-4A8D-9EAC-6686656041D1}" type="pres">
      <dgm:prSet presAssocID="{55CABD63-FA3A-4953-BFD1-ACAC170562B3}" presName="node" presStyleLbl="node1" presStyleIdx="1" presStyleCnt="2" custScaleX="82473" custScaleY="74879">
        <dgm:presLayoutVars>
          <dgm:bulletEnabled val="1"/>
        </dgm:presLayoutVars>
      </dgm:prSet>
      <dgm:spPr/>
    </dgm:pt>
  </dgm:ptLst>
  <dgm:cxnLst>
    <dgm:cxn modelId="{5F8C1A0F-F168-463E-9AE3-CE8AF5E8B183}" srcId="{5DD30253-8D97-4502-8F01-3F576947542E}" destId="{9AA0FAAF-C374-4519-8579-CAD08EC27DF1}" srcOrd="0" destOrd="0" parTransId="{D8E9B1B4-E7C2-4999-A5E6-550769D92243}" sibTransId="{816E3A2A-9871-480F-8246-004709269671}"/>
    <dgm:cxn modelId="{F253EC14-FB4B-4B7C-840F-D05A7F6CB209}" type="presOf" srcId="{5DD30253-8D97-4502-8F01-3F576947542E}" destId="{9E2F7C76-200A-4A49-8308-7321792E6528}" srcOrd="0" destOrd="0" presId="urn:microsoft.com/office/officeart/2005/8/layout/default"/>
    <dgm:cxn modelId="{C7ED8139-A811-42C9-B955-B221233FE9A8}" srcId="{5DD30253-8D97-4502-8F01-3F576947542E}" destId="{55CABD63-FA3A-4953-BFD1-ACAC170562B3}" srcOrd="1" destOrd="0" parTransId="{E9F95308-B0B2-4484-B6FF-943210B96ED5}" sibTransId="{C6B7662F-55E9-41A0-AABA-8E2A8A4CD7B4}"/>
    <dgm:cxn modelId="{C6723849-D502-4AC2-9963-184BE378C8E2}" type="presOf" srcId="{55CABD63-FA3A-4953-BFD1-ACAC170562B3}" destId="{A7BA77A1-1C97-4A8D-9EAC-6686656041D1}" srcOrd="0" destOrd="0" presId="urn:microsoft.com/office/officeart/2005/8/layout/default"/>
    <dgm:cxn modelId="{5B280DD5-DA73-493B-A489-E1FD43907007}" type="presOf" srcId="{9AA0FAAF-C374-4519-8579-CAD08EC27DF1}" destId="{9632989D-DA86-4BAD-8417-CF6050898CAC}" srcOrd="0" destOrd="0" presId="urn:microsoft.com/office/officeart/2005/8/layout/default"/>
    <dgm:cxn modelId="{488E8F28-5A75-4419-9EFA-23A2066E3295}" type="presParOf" srcId="{9E2F7C76-200A-4A49-8308-7321792E6528}" destId="{9632989D-DA86-4BAD-8417-CF6050898CAC}" srcOrd="0" destOrd="0" presId="urn:microsoft.com/office/officeart/2005/8/layout/default"/>
    <dgm:cxn modelId="{FEE89DFA-4850-48E0-A722-9744604C5505}" type="presParOf" srcId="{9E2F7C76-200A-4A49-8308-7321792E6528}" destId="{2162AAAE-F7C7-4203-9F13-21820CB5CDD4}" srcOrd="1" destOrd="0" presId="urn:microsoft.com/office/officeart/2005/8/layout/default"/>
    <dgm:cxn modelId="{7B5E1CBC-5DEC-4987-9F18-684C0E2C732D}" type="presParOf" srcId="{9E2F7C76-200A-4A49-8308-7321792E6528}" destId="{A7BA77A1-1C97-4A8D-9EAC-6686656041D1}"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DD30253-8D97-4502-8F01-3F576947542E}"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9AA0FAAF-C374-4519-8579-CAD08EC27DF1}">
      <dgm:prSet/>
      <dgm:spPr/>
      <dgm:t>
        <a:bodyPr/>
        <a:lstStyle/>
        <a:p>
          <a:r>
            <a:rPr lang="en-US" dirty="0"/>
            <a:t>More than 4 CH points, excluding </a:t>
          </a:r>
        </a:p>
        <a:p>
          <a:r>
            <a:rPr lang="en-US" dirty="0"/>
            <a:t>1-point offenses;</a:t>
          </a:r>
        </a:p>
      </dgm:t>
    </dgm:pt>
    <dgm:pt modelId="{D8E9B1B4-E7C2-4999-A5E6-550769D92243}" type="parTrans" cxnId="{5F8C1A0F-F168-463E-9AE3-CE8AF5E8B183}">
      <dgm:prSet/>
      <dgm:spPr/>
      <dgm:t>
        <a:bodyPr/>
        <a:lstStyle/>
        <a:p>
          <a:endParaRPr lang="en-US"/>
        </a:p>
      </dgm:t>
    </dgm:pt>
    <dgm:pt modelId="{816E3A2A-9871-480F-8246-004709269671}" type="sibTrans" cxnId="{5F8C1A0F-F168-463E-9AE3-CE8AF5E8B183}">
      <dgm:prSet/>
      <dgm:spPr/>
      <dgm:t>
        <a:bodyPr/>
        <a:lstStyle/>
        <a:p>
          <a:endParaRPr lang="en-US"/>
        </a:p>
      </dgm:t>
    </dgm:pt>
    <dgm:pt modelId="{55CABD63-FA3A-4953-BFD1-ACAC170562B3}">
      <dgm:prSet/>
      <dgm:spPr/>
      <dgm:t>
        <a:bodyPr/>
        <a:lstStyle/>
        <a:p>
          <a:r>
            <a:rPr lang="en-US" dirty="0"/>
            <a:t>Prior 3-point offense; </a:t>
          </a:r>
          <a:r>
            <a:rPr lang="en-US" i="1" u="sng" dirty="0"/>
            <a:t>and</a:t>
          </a:r>
          <a:endParaRPr lang="en-US" dirty="0"/>
        </a:p>
      </dgm:t>
    </dgm:pt>
    <dgm:pt modelId="{E9F95308-B0B2-4484-B6FF-943210B96ED5}" type="parTrans" cxnId="{C7ED8139-A811-42C9-B955-B221233FE9A8}">
      <dgm:prSet/>
      <dgm:spPr/>
      <dgm:t>
        <a:bodyPr/>
        <a:lstStyle/>
        <a:p>
          <a:endParaRPr lang="en-US"/>
        </a:p>
      </dgm:t>
    </dgm:pt>
    <dgm:pt modelId="{C6B7662F-55E9-41A0-AABA-8E2A8A4CD7B4}" type="sibTrans" cxnId="{C7ED8139-A811-42C9-B955-B221233FE9A8}">
      <dgm:prSet/>
      <dgm:spPr/>
      <dgm:t>
        <a:bodyPr/>
        <a:lstStyle/>
        <a:p>
          <a:endParaRPr lang="en-US"/>
        </a:p>
      </dgm:t>
    </dgm:pt>
    <dgm:pt modelId="{3D79CCAA-BC2E-4E1D-A20F-C80F93680C42}">
      <dgm:prSet/>
      <dgm:spPr/>
      <dgm:t>
        <a:bodyPr/>
        <a:lstStyle/>
        <a:p>
          <a:r>
            <a:rPr lang="en-US" dirty="0"/>
            <a:t>Prior 2-point violent offense (defined in 18 U.S.C. </a:t>
          </a:r>
          <a:r>
            <a:rPr lang="en-US" dirty="0">
              <a:latin typeface="Univers Condensed Light" panose="020B0306020202040204" pitchFamily="34" charset="0"/>
            </a:rPr>
            <a:t>§ </a:t>
          </a:r>
          <a:r>
            <a:rPr lang="en-US" dirty="0"/>
            <a:t>16)</a:t>
          </a:r>
        </a:p>
      </dgm:t>
    </dgm:pt>
    <dgm:pt modelId="{54A4E181-B968-465F-A127-F3BB1711B06E}" type="parTrans" cxnId="{3FAA0428-5E50-4D0D-9F70-593964F413B5}">
      <dgm:prSet/>
      <dgm:spPr/>
      <dgm:t>
        <a:bodyPr/>
        <a:lstStyle/>
        <a:p>
          <a:endParaRPr lang="en-US"/>
        </a:p>
      </dgm:t>
    </dgm:pt>
    <dgm:pt modelId="{A0F21B4B-C00B-4EE3-A13D-ECA901F9F271}" type="sibTrans" cxnId="{3FAA0428-5E50-4D0D-9F70-593964F413B5}">
      <dgm:prSet/>
      <dgm:spPr/>
      <dgm:t>
        <a:bodyPr/>
        <a:lstStyle/>
        <a:p>
          <a:endParaRPr lang="en-US"/>
        </a:p>
      </dgm:t>
    </dgm:pt>
    <dgm:pt modelId="{F69B8491-5185-4216-9ECF-491243CFACD9}" type="pres">
      <dgm:prSet presAssocID="{5DD30253-8D97-4502-8F01-3F576947542E}" presName="outerComposite" presStyleCnt="0">
        <dgm:presLayoutVars>
          <dgm:chMax val="5"/>
          <dgm:dir/>
          <dgm:resizeHandles val="exact"/>
        </dgm:presLayoutVars>
      </dgm:prSet>
      <dgm:spPr/>
    </dgm:pt>
    <dgm:pt modelId="{CADD9F01-7604-41C9-A636-576ECB14C8B7}" type="pres">
      <dgm:prSet presAssocID="{5DD30253-8D97-4502-8F01-3F576947542E}" presName="dummyMaxCanvas" presStyleCnt="0">
        <dgm:presLayoutVars/>
      </dgm:prSet>
      <dgm:spPr/>
    </dgm:pt>
    <dgm:pt modelId="{70E0CE3D-9960-49DC-8AEC-7EFB73E526D2}" type="pres">
      <dgm:prSet presAssocID="{5DD30253-8D97-4502-8F01-3F576947542E}" presName="ThreeNodes_1" presStyleLbl="node1" presStyleIdx="0" presStyleCnt="3">
        <dgm:presLayoutVars>
          <dgm:bulletEnabled val="1"/>
        </dgm:presLayoutVars>
      </dgm:prSet>
      <dgm:spPr/>
    </dgm:pt>
    <dgm:pt modelId="{09B58C84-8BEF-417C-A9D0-D8D92CC16980}" type="pres">
      <dgm:prSet presAssocID="{5DD30253-8D97-4502-8F01-3F576947542E}" presName="ThreeNodes_2" presStyleLbl="node1" presStyleIdx="1" presStyleCnt="3">
        <dgm:presLayoutVars>
          <dgm:bulletEnabled val="1"/>
        </dgm:presLayoutVars>
      </dgm:prSet>
      <dgm:spPr/>
    </dgm:pt>
    <dgm:pt modelId="{9F478CC6-14B2-40B5-A479-34BB4A8A3CF3}" type="pres">
      <dgm:prSet presAssocID="{5DD30253-8D97-4502-8F01-3F576947542E}" presName="ThreeNodes_3" presStyleLbl="node1" presStyleIdx="2" presStyleCnt="3">
        <dgm:presLayoutVars>
          <dgm:bulletEnabled val="1"/>
        </dgm:presLayoutVars>
      </dgm:prSet>
      <dgm:spPr/>
    </dgm:pt>
    <dgm:pt modelId="{40F2D898-D4EB-4E3A-8959-3E6D4BEFCFA3}" type="pres">
      <dgm:prSet presAssocID="{5DD30253-8D97-4502-8F01-3F576947542E}" presName="ThreeConn_1-2" presStyleLbl="fgAccFollowNode1" presStyleIdx="0" presStyleCnt="2">
        <dgm:presLayoutVars>
          <dgm:bulletEnabled val="1"/>
        </dgm:presLayoutVars>
      </dgm:prSet>
      <dgm:spPr/>
    </dgm:pt>
    <dgm:pt modelId="{A56A6E48-8508-46DF-8536-AE1BCC5B738B}" type="pres">
      <dgm:prSet presAssocID="{5DD30253-8D97-4502-8F01-3F576947542E}" presName="ThreeConn_2-3" presStyleLbl="fgAccFollowNode1" presStyleIdx="1" presStyleCnt="2">
        <dgm:presLayoutVars>
          <dgm:bulletEnabled val="1"/>
        </dgm:presLayoutVars>
      </dgm:prSet>
      <dgm:spPr/>
    </dgm:pt>
    <dgm:pt modelId="{1D4A7887-5EAE-4772-8DFF-4065859D4B10}" type="pres">
      <dgm:prSet presAssocID="{5DD30253-8D97-4502-8F01-3F576947542E}" presName="ThreeNodes_1_text" presStyleLbl="node1" presStyleIdx="2" presStyleCnt="3">
        <dgm:presLayoutVars>
          <dgm:bulletEnabled val="1"/>
        </dgm:presLayoutVars>
      </dgm:prSet>
      <dgm:spPr/>
    </dgm:pt>
    <dgm:pt modelId="{021D6683-459E-4FB7-82C2-53223DC1E3F0}" type="pres">
      <dgm:prSet presAssocID="{5DD30253-8D97-4502-8F01-3F576947542E}" presName="ThreeNodes_2_text" presStyleLbl="node1" presStyleIdx="2" presStyleCnt="3">
        <dgm:presLayoutVars>
          <dgm:bulletEnabled val="1"/>
        </dgm:presLayoutVars>
      </dgm:prSet>
      <dgm:spPr/>
    </dgm:pt>
    <dgm:pt modelId="{9E5BCADE-392E-4058-B2FC-39A8F4B6E352}" type="pres">
      <dgm:prSet presAssocID="{5DD30253-8D97-4502-8F01-3F576947542E}" presName="ThreeNodes_3_text" presStyleLbl="node1" presStyleIdx="2" presStyleCnt="3">
        <dgm:presLayoutVars>
          <dgm:bulletEnabled val="1"/>
        </dgm:presLayoutVars>
      </dgm:prSet>
      <dgm:spPr/>
    </dgm:pt>
  </dgm:ptLst>
  <dgm:cxnLst>
    <dgm:cxn modelId="{69777E05-2ACF-4C01-AEFD-838F5FA6D1CF}" type="presOf" srcId="{C6B7662F-55E9-41A0-AABA-8E2A8A4CD7B4}" destId="{A56A6E48-8508-46DF-8536-AE1BCC5B738B}" srcOrd="0" destOrd="0" presId="urn:microsoft.com/office/officeart/2005/8/layout/vProcess5"/>
    <dgm:cxn modelId="{5F8C1A0F-F168-463E-9AE3-CE8AF5E8B183}" srcId="{5DD30253-8D97-4502-8F01-3F576947542E}" destId="{9AA0FAAF-C374-4519-8579-CAD08EC27DF1}" srcOrd="0" destOrd="0" parTransId="{D8E9B1B4-E7C2-4999-A5E6-550769D92243}" sibTransId="{816E3A2A-9871-480F-8246-004709269671}"/>
    <dgm:cxn modelId="{3FAA0428-5E50-4D0D-9F70-593964F413B5}" srcId="{5DD30253-8D97-4502-8F01-3F576947542E}" destId="{3D79CCAA-BC2E-4E1D-A20F-C80F93680C42}" srcOrd="2" destOrd="0" parTransId="{54A4E181-B968-465F-A127-F3BB1711B06E}" sibTransId="{A0F21B4B-C00B-4EE3-A13D-ECA901F9F271}"/>
    <dgm:cxn modelId="{C7ED8139-A811-42C9-B955-B221233FE9A8}" srcId="{5DD30253-8D97-4502-8F01-3F576947542E}" destId="{55CABD63-FA3A-4953-BFD1-ACAC170562B3}" srcOrd="1" destOrd="0" parTransId="{E9F95308-B0B2-4484-B6FF-943210B96ED5}" sibTransId="{C6B7662F-55E9-41A0-AABA-8E2A8A4CD7B4}"/>
    <dgm:cxn modelId="{CBDC6B6B-269F-4BB3-9DBB-8150AB1E61FB}" type="presOf" srcId="{55CABD63-FA3A-4953-BFD1-ACAC170562B3}" destId="{021D6683-459E-4FB7-82C2-53223DC1E3F0}" srcOrd="1" destOrd="0" presId="urn:microsoft.com/office/officeart/2005/8/layout/vProcess5"/>
    <dgm:cxn modelId="{8097C14C-60BA-4D45-B936-4E84634AADAE}" type="presOf" srcId="{55CABD63-FA3A-4953-BFD1-ACAC170562B3}" destId="{09B58C84-8BEF-417C-A9D0-D8D92CC16980}" srcOrd="0" destOrd="0" presId="urn:microsoft.com/office/officeart/2005/8/layout/vProcess5"/>
    <dgm:cxn modelId="{A74C5E99-770F-4360-B50A-DFA0B70AF16C}" type="presOf" srcId="{5DD30253-8D97-4502-8F01-3F576947542E}" destId="{F69B8491-5185-4216-9ECF-491243CFACD9}" srcOrd="0" destOrd="0" presId="urn:microsoft.com/office/officeart/2005/8/layout/vProcess5"/>
    <dgm:cxn modelId="{AC9B4EB7-DCC0-42B5-81D5-EC7CBB927B56}" type="presOf" srcId="{3D79CCAA-BC2E-4E1D-A20F-C80F93680C42}" destId="{9F478CC6-14B2-40B5-A479-34BB4A8A3CF3}" srcOrd="0" destOrd="0" presId="urn:microsoft.com/office/officeart/2005/8/layout/vProcess5"/>
    <dgm:cxn modelId="{BF2CC2E3-7A12-4275-B244-D2BC787BFC5E}" type="presOf" srcId="{3D79CCAA-BC2E-4E1D-A20F-C80F93680C42}" destId="{9E5BCADE-392E-4058-B2FC-39A8F4B6E352}" srcOrd="1" destOrd="0" presId="urn:microsoft.com/office/officeart/2005/8/layout/vProcess5"/>
    <dgm:cxn modelId="{F6CF22EE-FF22-4C49-A29D-F97E874A24F3}" type="presOf" srcId="{9AA0FAAF-C374-4519-8579-CAD08EC27DF1}" destId="{70E0CE3D-9960-49DC-8AEC-7EFB73E526D2}" srcOrd="0" destOrd="0" presId="urn:microsoft.com/office/officeart/2005/8/layout/vProcess5"/>
    <dgm:cxn modelId="{2EAF38F8-2668-4EF2-82B2-795E638F6A0A}" type="presOf" srcId="{816E3A2A-9871-480F-8246-004709269671}" destId="{40F2D898-D4EB-4E3A-8959-3E6D4BEFCFA3}" srcOrd="0" destOrd="0" presId="urn:microsoft.com/office/officeart/2005/8/layout/vProcess5"/>
    <dgm:cxn modelId="{F8028AFB-7146-48F4-8ACD-3534D19FB698}" type="presOf" srcId="{9AA0FAAF-C374-4519-8579-CAD08EC27DF1}" destId="{1D4A7887-5EAE-4772-8DFF-4065859D4B10}" srcOrd="1" destOrd="0" presId="urn:microsoft.com/office/officeart/2005/8/layout/vProcess5"/>
    <dgm:cxn modelId="{DA56983D-8771-4F41-87D1-EB882B8083CE}" type="presParOf" srcId="{F69B8491-5185-4216-9ECF-491243CFACD9}" destId="{CADD9F01-7604-41C9-A636-576ECB14C8B7}" srcOrd="0" destOrd="0" presId="urn:microsoft.com/office/officeart/2005/8/layout/vProcess5"/>
    <dgm:cxn modelId="{BB6460CE-1CB9-4C74-A134-783E8A9FD88D}" type="presParOf" srcId="{F69B8491-5185-4216-9ECF-491243CFACD9}" destId="{70E0CE3D-9960-49DC-8AEC-7EFB73E526D2}" srcOrd="1" destOrd="0" presId="urn:microsoft.com/office/officeart/2005/8/layout/vProcess5"/>
    <dgm:cxn modelId="{D61EFB25-B9F1-4F19-9E5F-3948E2C46C46}" type="presParOf" srcId="{F69B8491-5185-4216-9ECF-491243CFACD9}" destId="{09B58C84-8BEF-417C-A9D0-D8D92CC16980}" srcOrd="2" destOrd="0" presId="urn:microsoft.com/office/officeart/2005/8/layout/vProcess5"/>
    <dgm:cxn modelId="{CD41FB39-3FEF-4432-88FC-B8136F332E22}" type="presParOf" srcId="{F69B8491-5185-4216-9ECF-491243CFACD9}" destId="{9F478CC6-14B2-40B5-A479-34BB4A8A3CF3}" srcOrd="3" destOrd="0" presId="urn:microsoft.com/office/officeart/2005/8/layout/vProcess5"/>
    <dgm:cxn modelId="{D0105EB3-82AA-4D43-AEB3-9BD2BE8755C1}" type="presParOf" srcId="{F69B8491-5185-4216-9ECF-491243CFACD9}" destId="{40F2D898-D4EB-4E3A-8959-3E6D4BEFCFA3}" srcOrd="4" destOrd="0" presId="urn:microsoft.com/office/officeart/2005/8/layout/vProcess5"/>
    <dgm:cxn modelId="{2B7F5CD8-C0A3-4962-8665-DB2C5D4680AC}" type="presParOf" srcId="{F69B8491-5185-4216-9ECF-491243CFACD9}" destId="{A56A6E48-8508-46DF-8536-AE1BCC5B738B}" srcOrd="5" destOrd="0" presId="urn:microsoft.com/office/officeart/2005/8/layout/vProcess5"/>
    <dgm:cxn modelId="{69B04619-0814-4E3C-AE26-2D5FDFDD0677}" type="presParOf" srcId="{F69B8491-5185-4216-9ECF-491243CFACD9}" destId="{1D4A7887-5EAE-4772-8DFF-4065859D4B10}" srcOrd="6" destOrd="0" presId="urn:microsoft.com/office/officeart/2005/8/layout/vProcess5"/>
    <dgm:cxn modelId="{AEB40EB6-3717-41D8-9D4E-D97EDC879F5C}" type="presParOf" srcId="{F69B8491-5185-4216-9ECF-491243CFACD9}" destId="{021D6683-459E-4FB7-82C2-53223DC1E3F0}" srcOrd="7" destOrd="0" presId="urn:microsoft.com/office/officeart/2005/8/layout/vProcess5"/>
    <dgm:cxn modelId="{680C851F-635D-4FA1-9ADD-2ED626664004}" type="presParOf" srcId="{F69B8491-5185-4216-9ECF-491243CFACD9}" destId="{9E5BCADE-392E-4058-B2FC-39A8F4B6E352}"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58C0D8C-FC90-4340-A201-DBE5837BBC92}" type="doc">
      <dgm:prSet loTypeId="urn:microsoft.com/office/officeart/2005/8/layout/list1" loCatId="list" qsTypeId="urn:microsoft.com/office/officeart/2005/8/quickstyle/simple1" qsCatId="simple" csTypeId="urn:microsoft.com/office/officeart/2005/8/colors/accent6_2" csCatId="accent6" phldr="1"/>
      <dgm:spPr/>
      <dgm:t>
        <a:bodyPr/>
        <a:lstStyle/>
        <a:p>
          <a:endParaRPr lang="en-US"/>
        </a:p>
      </dgm:t>
    </dgm:pt>
    <dgm:pt modelId="{025F72B0-4245-4DB5-B005-5CE525B08B93}">
      <dgm:prSet/>
      <dgm:spPr/>
      <dgm:t>
        <a:bodyPr/>
        <a:lstStyle/>
        <a:p>
          <a:r>
            <a:rPr lang="en-US" dirty="0"/>
            <a:t>Designation and Custody classification </a:t>
          </a:r>
        </a:p>
      </dgm:t>
    </dgm:pt>
    <dgm:pt modelId="{40B28A57-FB88-4F63-BA9F-948915A47757}" type="parTrans" cxnId="{341F8355-F7DF-4050-9DC9-69C6EB180E9F}">
      <dgm:prSet/>
      <dgm:spPr/>
      <dgm:t>
        <a:bodyPr/>
        <a:lstStyle/>
        <a:p>
          <a:endParaRPr lang="en-US"/>
        </a:p>
      </dgm:t>
    </dgm:pt>
    <dgm:pt modelId="{ECE66746-FD8E-43DB-88B8-F0CC9D63AD25}" type="sibTrans" cxnId="{341F8355-F7DF-4050-9DC9-69C6EB180E9F}">
      <dgm:prSet/>
      <dgm:spPr/>
      <dgm:t>
        <a:bodyPr/>
        <a:lstStyle/>
        <a:p>
          <a:endParaRPr lang="en-US"/>
        </a:p>
      </dgm:t>
    </dgm:pt>
    <dgm:pt modelId="{0A6C5324-6A3F-4D31-94B9-31B8117E0981}">
      <dgm:prSet/>
      <dgm:spPr/>
      <dgm:t>
        <a:bodyPr/>
        <a:lstStyle/>
        <a:p>
          <a:endParaRPr lang="en-US" dirty="0"/>
        </a:p>
      </dgm:t>
    </dgm:pt>
    <dgm:pt modelId="{B4EE9F79-BC10-462E-80D9-2F09312F8241}" type="parTrans" cxnId="{8EC4A566-3FCE-41CA-BE93-D978BB0BF53C}">
      <dgm:prSet/>
      <dgm:spPr/>
      <dgm:t>
        <a:bodyPr/>
        <a:lstStyle/>
        <a:p>
          <a:endParaRPr lang="en-US"/>
        </a:p>
      </dgm:t>
    </dgm:pt>
    <dgm:pt modelId="{14EE8C5D-DAF1-4493-B063-10405EFE456C}" type="sibTrans" cxnId="{8EC4A566-3FCE-41CA-BE93-D978BB0BF53C}">
      <dgm:prSet/>
      <dgm:spPr/>
      <dgm:t>
        <a:bodyPr/>
        <a:lstStyle/>
        <a:p>
          <a:endParaRPr lang="en-US"/>
        </a:p>
      </dgm:t>
    </dgm:pt>
    <dgm:pt modelId="{FFEF9058-F883-4C39-97BE-2744189C682D}">
      <dgm:prSet/>
      <dgm:spPr/>
      <dgm:t>
        <a:bodyPr/>
        <a:lstStyle/>
        <a:p>
          <a:r>
            <a:rPr lang="en-US" dirty="0"/>
            <a:t>FSA ETC</a:t>
          </a:r>
        </a:p>
      </dgm:t>
    </dgm:pt>
    <dgm:pt modelId="{3F374BA9-BFB4-469E-BA16-331590AB5965}" type="parTrans" cxnId="{E9965CC3-DC25-40A6-B5DF-A43370EDFBC0}">
      <dgm:prSet/>
      <dgm:spPr/>
      <dgm:t>
        <a:bodyPr/>
        <a:lstStyle/>
        <a:p>
          <a:endParaRPr lang="en-US"/>
        </a:p>
      </dgm:t>
    </dgm:pt>
    <dgm:pt modelId="{D582A391-C86E-4E4B-B133-CA2F0661F95C}" type="sibTrans" cxnId="{E9965CC3-DC25-40A6-B5DF-A43370EDFBC0}">
      <dgm:prSet/>
      <dgm:spPr/>
      <dgm:t>
        <a:bodyPr/>
        <a:lstStyle/>
        <a:p>
          <a:endParaRPr lang="en-US"/>
        </a:p>
      </dgm:t>
    </dgm:pt>
    <dgm:pt modelId="{F8643A3D-8CD8-445B-B132-7E8D57641F9E}">
      <dgm:prSet/>
      <dgm:spPr/>
      <dgm:t>
        <a:bodyPr/>
        <a:lstStyle/>
        <a:p>
          <a:r>
            <a:rPr lang="en-US" dirty="0"/>
            <a:t>Second Chance Act Placements</a:t>
          </a:r>
        </a:p>
      </dgm:t>
    </dgm:pt>
    <dgm:pt modelId="{ED8F03AF-D0D2-4FC5-865D-B639E1DA5FC7}" type="parTrans" cxnId="{B69591B1-84ED-4328-830E-B1D3FFBDC8DF}">
      <dgm:prSet/>
      <dgm:spPr/>
      <dgm:t>
        <a:bodyPr/>
        <a:lstStyle/>
        <a:p>
          <a:endParaRPr lang="en-US"/>
        </a:p>
      </dgm:t>
    </dgm:pt>
    <dgm:pt modelId="{1E8ADC01-84C9-48BF-8B1E-E15ED86E125E}" type="sibTrans" cxnId="{B69591B1-84ED-4328-830E-B1D3FFBDC8DF}">
      <dgm:prSet/>
      <dgm:spPr/>
      <dgm:t>
        <a:bodyPr/>
        <a:lstStyle/>
        <a:p>
          <a:endParaRPr lang="en-US"/>
        </a:p>
      </dgm:t>
    </dgm:pt>
    <dgm:pt modelId="{AB04EEB8-5293-4E68-810E-2FF34400BA36}" type="pres">
      <dgm:prSet presAssocID="{E58C0D8C-FC90-4340-A201-DBE5837BBC92}" presName="linear" presStyleCnt="0">
        <dgm:presLayoutVars>
          <dgm:dir/>
          <dgm:animLvl val="lvl"/>
          <dgm:resizeHandles val="exact"/>
        </dgm:presLayoutVars>
      </dgm:prSet>
      <dgm:spPr/>
    </dgm:pt>
    <dgm:pt modelId="{148F6273-F9F8-4096-80EA-BBD6A9D619B2}" type="pres">
      <dgm:prSet presAssocID="{025F72B0-4245-4DB5-B005-5CE525B08B93}" presName="parentLin" presStyleCnt="0"/>
      <dgm:spPr/>
    </dgm:pt>
    <dgm:pt modelId="{C83AA84A-AE88-44CE-9D74-79E4242B8170}" type="pres">
      <dgm:prSet presAssocID="{025F72B0-4245-4DB5-B005-5CE525B08B93}" presName="parentLeftMargin" presStyleLbl="node1" presStyleIdx="0" presStyleCnt="3"/>
      <dgm:spPr/>
    </dgm:pt>
    <dgm:pt modelId="{D2D0DD35-6822-434F-8891-065657DC95F6}" type="pres">
      <dgm:prSet presAssocID="{025F72B0-4245-4DB5-B005-5CE525B08B93}" presName="parentText" presStyleLbl="node1" presStyleIdx="0" presStyleCnt="3">
        <dgm:presLayoutVars>
          <dgm:chMax val="0"/>
          <dgm:bulletEnabled val="1"/>
        </dgm:presLayoutVars>
      </dgm:prSet>
      <dgm:spPr/>
    </dgm:pt>
    <dgm:pt modelId="{F242B61C-78FD-438A-8BBF-8E1F45812526}" type="pres">
      <dgm:prSet presAssocID="{025F72B0-4245-4DB5-B005-5CE525B08B93}" presName="negativeSpace" presStyleCnt="0"/>
      <dgm:spPr/>
    </dgm:pt>
    <dgm:pt modelId="{E85EA740-9338-4D88-A83E-3AFE9B2D1CB7}" type="pres">
      <dgm:prSet presAssocID="{025F72B0-4245-4DB5-B005-5CE525B08B93}" presName="childText" presStyleLbl="conFgAcc1" presStyleIdx="0" presStyleCnt="3">
        <dgm:presLayoutVars>
          <dgm:bulletEnabled val="1"/>
        </dgm:presLayoutVars>
      </dgm:prSet>
      <dgm:spPr/>
    </dgm:pt>
    <dgm:pt modelId="{D6CE78C7-ECC1-47A0-B0D8-0642ADF9EEFD}" type="pres">
      <dgm:prSet presAssocID="{ECE66746-FD8E-43DB-88B8-F0CC9D63AD25}" presName="spaceBetweenRectangles" presStyleCnt="0"/>
      <dgm:spPr/>
    </dgm:pt>
    <dgm:pt modelId="{F977AEBB-98C0-438D-B1AB-F8B0DA99C981}" type="pres">
      <dgm:prSet presAssocID="{FFEF9058-F883-4C39-97BE-2744189C682D}" presName="parentLin" presStyleCnt="0"/>
      <dgm:spPr/>
    </dgm:pt>
    <dgm:pt modelId="{BA0DCB98-F60F-4CEE-A9E0-CA6D67404BD9}" type="pres">
      <dgm:prSet presAssocID="{FFEF9058-F883-4C39-97BE-2744189C682D}" presName="parentLeftMargin" presStyleLbl="node1" presStyleIdx="0" presStyleCnt="3"/>
      <dgm:spPr/>
    </dgm:pt>
    <dgm:pt modelId="{B502A709-6E4F-49AB-AF22-03D46E27C410}" type="pres">
      <dgm:prSet presAssocID="{FFEF9058-F883-4C39-97BE-2744189C682D}" presName="parentText" presStyleLbl="node1" presStyleIdx="1" presStyleCnt="3">
        <dgm:presLayoutVars>
          <dgm:chMax val="0"/>
          <dgm:bulletEnabled val="1"/>
        </dgm:presLayoutVars>
      </dgm:prSet>
      <dgm:spPr/>
    </dgm:pt>
    <dgm:pt modelId="{645A7E5E-FEB7-48EB-9CD9-A8AC197B7FC7}" type="pres">
      <dgm:prSet presAssocID="{FFEF9058-F883-4C39-97BE-2744189C682D}" presName="negativeSpace" presStyleCnt="0"/>
      <dgm:spPr/>
    </dgm:pt>
    <dgm:pt modelId="{E764C51A-0EA2-4357-8C9B-46248AE0E042}" type="pres">
      <dgm:prSet presAssocID="{FFEF9058-F883-4C39-97BE-2744189C682D}" presName="childText" presStyleLbl="conFgAcc1" presStyleIdx="1" presStyleCnt="3">
        <dgm:presLayoutVars>
          <dgm:bulletEnabled val="1"/>
        </dgm:presLayoutVars>
      </dgm:prSet>
      <dgm:spPr/>
    </dgm:pt>
    <dgm:pt modelId="{8A2CD3B2-C6C4-4764-BB61-CF32478B00B2}" type="pres">
      <dgm:prSet presAssocID="{D582A391-C86E-4E4B-B133-CA2F0661F95C}" presName="spaceBetweenRectangles" presStyleCnt="0"/>
      <dgm:spPr/>
    </dgm:pt>
    <dgm:pt modelId="{0E02D4E3-D712-4DBB-A76F-E20135C5DFA8}" type="pres">
      <dgm:prSet presAssocID="{F8643A3D-8CD8-445B-B132-7E8D57641F9E}" presName="parentLin" presStyleCnt="0"/>
      <dgm:spPr/>
    </dgm:pt>
    <dgm:pt modelId="{DB5B88B2-4AEB-4D25-80CE-8810761A0728}" type="pres">
      <dgm:prSet presAssocID="{F8643A3D-8CD8-445B-B132-7E8D57641F9E}" presName="parentLeftMargin" presStyleLbl="node1" presStyleIdx="1" presStyleCnt="3"/>
      <dgm:spPr/>
    </dgm:pt>
    <dgm:pt modelId="{295E6304-C13D-4CFE-8F7D-DEB7EE481556}" type="pres">
      <dgm:prSet presAssocID="{F8643A3D-8CD8-445B-B132-7E8D57641F9E}" presName="parentText" presStyleLbl="node1" presStyleIdx="2" presStyleCnt="3">
        <dgm:presLayoutVars>
          <dgm:chMax val="0"/>
          <dgm:bulletEnabled val="1"/>
        </dgm:presLayoutVars>
      </dgm:prSet>
      <dgm:spPr/>
    </dgm:pt>
    <dgm:pt modelId="{8341E936-F1DC-4BF0-BD1E-0524DADE0554}" type="pres">
      <dgm:prSet presAssocID="{F8643A3D-8CD8-445B-B132-7E8D57641F9E}" presName="negativeSpace" presStyleCnt="0"/>
      <dgm:spPr/>
    </dgm:pt>
    <dgm:pt modelId="{57EB962F-0E81-4F74-B4A6-52097C7A3304}" type="pres">
      <dgm:prSet presAssocID="{F8643A3D-8CD8-445B-B132-7E8D57641F9E}" presName="childText" presStyleLbl="conFgAcc1" presStyleIdx="2" presStyleCnt="3">
        <dgm:presLayoutVars>
          <dgm:bulletEnabled val="1"/>
        </dgm:presLayoutVars>
      </dgm:prSet>
      <dgm:spPr/>
    </dgm:pt>
  </dgm:ptLst>
  <dgm:cxnLst>
    <dgm:cxn modelId="{E891FD19-AC74-46B7-A0C8-F7673C73334C}" type="presOf" srcId="{FFEF9058-F883-4C39-97BE-2744189C682D}" destId="{B502A709-6E4F-49AB-AF22-03D46E27C410}" srcOrd="1" destOrd="0" presId="urn:microsoft.com/office/officeart/2005/8/layout/list1"/>
    <dgm:cxn modelId="{5A404C1D-75FD-4C21-970F-4D54A1C04A59}" type="presOf" srcId="{025F72B0-4245-4DB5-B005-5CE525B08B93}" destId="{C83AA84A-AE88-44CE-9D74-79E4242B8170}" srcOrd="0" destOrd="0" presId="urn:microsoft.com/office/officeart/2005/8/layout/list1"/>
    <dgm:cxn modelId="{AEEE2144-E2DD-4D8B-B246-C6CD5A839AB9}" type="presOf" srcId="{F8643A3D-8CD8-445B-B132-7E8D57641F9E}" destId="{DB5B88B2-4AEB-4D25-80CE-8810761A0728}" srcOrd="0" destOrd="0" presId="urn:microsoft.com/office/officeart/2005/8/layout/list1"/>
    <dgm:cxn modelId="{8EC4A566-3FCE-41CA-BE93-D978BB0BF53C}" srcId="{025F72B0-4245-4DB5-B005-5CE525B08B93}" destId="{0A6C5324-6A3F-4D31-94B9-31B8117E0981}" srcOrd="0" destOrd="0" parTransId="{B4EE9F79-BC10-462E-80D9-2F09312F8241}" sibTransId="{14EE8C5D-DAF1-4493-B063-10405EFE456C}"/>
    <dgm:cxn modelId="{341F8355-F7DF-4050-9DC9-69C6EB180E9F}" srcId="{E58C0D8C-FC90-4340-A201-DBE5837BBC92}" destId="{025F72B0-4245-4DB5-B005-5CE525B08B93}" srcOrd="0" destOrd="0" parTransId="{40B28A57-FB88-4F63-BA9F-948915A47757}" sibTransId="{ECE66746-FD8E-43DB-88B8-F0CC9D63AD25}"/>
    <dgm:cxn modelId="{11D32B8A-2074-436D-8CF4-42F5AC5AEC65}" type="presOf" srcId="{F8643A3D-8CD8-445B-B132-7E8D57641F9E}" destId="{295E6304-C13D-4CFE-8F7D-DEB7EE481556}" srcOrd="1" destOrd="0" presId="urn:microsoft.com/office/officeart/2005/8/layout/list1"/>
    <dgm:cxn modelId="{8FDF2598-DCEA-48A7-9DE7-A36B350994EC}" type="presOf" srcId="{0A6C5324-6A3F-4D31-94B9-31B8117E0981}" destId="{E85EA740-9338-4D88-A83E-3AFE9B2D1CB7}" srcOrd="0" destOrd="0" presId="urn:microsoft.com/office/officeart/2005/8/layout/list1"/>
    <dgm:cxn modelId="{B69591B1-84ED-4328-830E-B1D3FFBDC8DF}" srcId="{E58C0D8C-FC90-4340-A201-DBE5837BBC92}" destId="{F8643A3D-8CD8-445B-B132-7E8D57641F9E}" srcOrd="2" destOrd="0" parTransId="{ED8F03AF-D0D2-4FC5-865D-B639E1DA5FC7}" sibTransId="{1E8ADC01-84C9-48BF-8B1E-E15ED86E125E}"/>
    <dgm:cxn modelId="{E9965CC3-DC25-40A6-B5DF-A43370EDFBC0}" srcId="{E58C0D8C-FC90-4340-A201-DBE5837BBC92}" destId="{FFEF9058-F883-4C39-97BE-2744189C682D}" srcOrd="1" destOrd="0" parTransId="{3F374BA9-BFB4-469E-BA16-331590AB5965}" sibTransId="{D582A391-C86E-4E4B-B133-CA2F0661F95C}"/>
    <dgm:cxn modelId="{060CEED8-E626-4507-867D-80DFE6B7C100}" type="presOf" srcId="{FFEF9058-F883-4C39-97BE-2744189C682D}" destId="{BA0DCB98-F60F-4CEE-A9E0-CA6D67404BD9}" srcOrd="0" destOrd="0" presId="urn:microsoft.com/office/officeart/2005/8/layout/list1"/>
    <dgm:cxn modelId="{7CBA9CE6-9D63-43EB-BD56-583A4C295A54}" type="presOf" srcId="{025F72B0-4245-4DB5-B005-5CE525B08B93}" destId="{D2D0DD35-6822-434F-8891-065657DC95F6}" srcOrd="1" destOrd="0" presId="urn:microsoft.com/office/officeart/2005/8/layout/list1"/>
    <dgm:cxn modelId="{DBC796F6-D92F-47E5-905A-89083FEC2454}" type="presOf" srcId="{E58C0D8C-FC90-4340-A201-DBE5837BBC92}" destId="{AB04EEB8-5293-4E68-810E-2FF34400BA36}" srcOrd="0" destOrd="0" presId="urn:microsoft.com/office/officeart/2005/8/layout/list1"/>
    <dgm:cxn modelId="{8B1F57DB-DF9C-4111-9EE7-539750B098F1}" type="presParOf" srcId="{AB04EEB8-5293-4E68-810E-2FF34400BA36}" destId="{148F6273-F9F8-4096-80EA-BBD6A9D619B2}" srcOrd="0" destOrd="0" presId="urn:microsoft.com/office/officeart/2005/8/layout/list1"/>
    <dgm:cxn modelId="{E1A59ED0-D3A4-471F-ABE0-22D881418CAC}" type="presParOf" srcId="{148F6273-F9F8-4096-80EA-BBD6A9D619B2}" destId="{C83AA84A-AE88-44CE-9D74-79E4242B8170}" srcOrd="0" destOrd="0" presId="urn:microsoft.com/office/officeart/2005/8/layout/list1"/>
    <dgm:cxn modelId="{5124A16A-57EF-4E36-8C85-20242B0DC491}" type="presParOf" srcId="{148F6273-F9F8-4096-80EA-BBD6A9D619B2}" destId="{D2D0DD35-6822-434F-8891-065657DC95F6}" srcOrd="1" destOrd="0" presId="urn:microsoft.com/office/officeart/2005/8/layout/list1"/>
    <dgm:cxn modelId="{39B900F5-84D8-4FB2-A4E6-B5FD7BB288B0}" type="presParOf" srcId="{AB04EEB8-5293-4E68-810E-2FF34400BA36}" destId="{F242B61C-78FD-438A-8BBF-8E1F45812526}" srcOrd="1" destOrd="0" presId="urn:microsoft.com/office/officeart/2005/8/layout/list1"/>
    <dgm:cxn modelId="{68A30585-86EE-4726-8FF3-196DC08390C2}" type="presParOf" srcId="{AB04EEB8-5293-4E68-810E-2FF34400BA36}" destId="{E85EA740-9338-4D88-A83E-3AFE9B2D1CB7}" srcOrd="2" destOrd="0" presId="urn:microsoft.com/office/officeart/2005/8/layout/list1"/>
    <dgm:cxn modelId="{ADBFE683-D0A8-475D-B3A8-094C9FE34751}" type="presParOf" srcId="{AB04EEB8-5293-4E68-810E-2FF34400BA36}" destId="{D6CE78C7-ECC1-47A0-B0D8-0642ADF9EEFD}" srcOrd="3" destOrd="0" presId="urn:microsoft.com/office/officeart/2005/8/layout/list1"/>
    <dgm:cxn modelId="{DEBCB301-8D8F-4205-9F3F-CBBC32239183}" type="presParOf" srcId="{AB04EEB8-5293-4E68-810E-2FF34400BA36}" destId="{F977AEBB-98C0-438D-B1AB-F8B0DA99C981}" srcOrd="4" destOrd="0" presId="urn:microsoft.com/office/officeart/2005/8/layout/list1"/>
    <dgm:cxn modelId="{A5C205ED-9EFE-4A93-8674-489AF31F87A8}" type="presParOf" srcId="{F977AEBB-98C0-438D-B1AB-F8B0DA99C981}" destId="{BA0DCB98-F60F-4CEE-A9E0-CA6D67404BD9}" srcOrd="0" destOrd="0" presId="urn:microsoft.com/office/officeart/2005/8/layout/list1"/>
    <dgm:cxn modelId="{81C22205-D64A-4A26-A840-60CED9C4F818}" type="presParOf" srcId="{F977AEBB-98C0-438D-B1AB-F8B0DA99C981}" destId="{B502A709-6E4F-49AB-AF22-03D46E27C410}" srcOrd="1" destOrd="0" presId="urn:microsoft.com/office/officeart/2005/8/layout/list1"/>
    <dgm:cxn modelId="{1A0511B5-5ED5-462B-8E71-1A3DF221F076}" type="presParOf" srcId="{AB04EEB8-5293-4E68-810E-2FF34400BA36}" destId="{645A7E5E-FEB7-48EB-9CD9-A8AC197B7FC7}" srcOrd="5" destOrd="0" presId="urn:microsoft.com/office/officeart/2005/8/layout/list1"/>
    <dgm:cxn modelId="{6E99E970-F306-4034-9BB1-434F795A7110}" type="presParOf" srcId="{AB04EEB8-5293-4E68-810E-2FF34400BA36}" destId="{E764C51A-0EA2-4357-8C9B-46248AE0E042}" srcOrd="6" destOrd="0" presId="urn:microsoft.com/office/officeart/2005/8/layout/list1"/>
    <dgm:cxn modelId="{1468AC97-BAFF-4A4E-8C01-C4C94BBDB0BC}" type="presParOf" srcId="{AB04EEB8-5293-4E68-810E-2FF34400BA36}" destId="{8A2CD3B2-C6C4-4764-BB61-CF32478B00B2}" srcOrd="7" destOrd="0" presId="urn:microsoft.com/office/officeart/2005/8/layout/list1"/>
    <dgm:cxn modelId="{F3AA005D-EDE3-4C42-BDA5-4B4D3D2657BB}" type="presParOf" srcId="{AB04EEB8-5293-4E68-810E-2FF34400BA36}" destId="{0E02D4E3-D712-4DBB-A76F-E20135C5DFA8}" srcOrd="8" destOrd="0" presId="urn:microsoft.com/office/officeart/2005/8/layout/list1"/>
    <dgm:cxn modelId="{36C94B4A-6255-4051-8D13-B535F2776CE1}" type="presParOf" srcId="{0E02D4E3-D712-4DBB-A76F-E20135C5DFA8}" destId="{DB5B88B2-4AEB-4D25-80CE-8810761A0728}" srcOrd="0" destOrd="0" presId="urn:microsoft.com/office/officeart/2005/8/layout/list1"/>
    <dgm:cxn modelId="{BE49451B-391F-4F4F-BD1B-DEB7FC3E8DEA}" type="presParOf" srcId="{0E02D4E3-D712-4DBB-A76F-E20135C5DFA8}" destId="{295E6304-C13D-4CFE-8F7D-DEB7EE481556}" srcOrd="1" destOrd="0" presId="urn:microsoft.com/office/officeart/2005/8/layout/list1"/>
    <dgm:cxn modelId="{E6CA1368-57A3-4172-8FB0-BE079975C94E}" type="presParOf" srcId="{AB04EEB8-5293-4E68-810E-2FF34400BA36}" destId="{8341E936-F1DC-4BF0-BD1E-0524DADE0554}" srcOrd="9" destOrd="0" presId="urn:microsoft.com/office/officeart/2005/8/layout/list1"/>
    <dgm:cxn modelId="{E1331A9B-3FB9-4095-87F2-159D1B69CE86}" type="presParOf" srcId="{AB04EEB8-5293-4E68-810E-2FF34400BA36}" destId="{57EB962F-0E81-4F74-B4A6-52097C7A3304}"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58C0D8C-FC90-4340-A201-DBE5837BBC92}"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en-US"/>
        </a:p>
      </dgm:t>
    </dgm:pt>
    <dgm:pt modelId="{025F72B0-4245-4DB5-B005-5CE525B08B93}">
      <dgm:prSet/>
      <dgm:spPr/>
      <dgm:t>
        <a:bodyPr/>
        <a:lstStyle/>
        <a:p>
          <a:r>
            <a:rPr lang="en-US" dirty="0"/>
            <a:t>Request a downward departure under the §5H1.1 Policy statement in conjunction with </a:t>
          </a:r>
          <a:r>
            <a:rPr lang="en-US" dirty="0">
              <a:latin typeface="Univers Condensed Light" panose="020B0306020202040204" pitchFamily="34" charset="0"/>
            </a:rPr>
            <a:t>§</a:t>
          </a:r>
          <a:r>
            <a:rPr lang="en-US" dirty="0"/>
            <a:t>4A1.3 (overrepresented criminal history)</a:t>
          </a:r>
        </a:p>
      </dgm:t>
    </dgm:pt>
    <dgm:pt modelId="{40B28A57-FB88-4F63-BA9F-948915A47757}" type="parTrans" cxnId="{341F8355-F7DF-4050-9DC9-69C6EB180E9F}">
      <dgm:prSet/>
      <dgm:spPr/>
      <dgm:t>
        <a:bodyPr/>
        <a:lstStyle/>
        <a:p>
          <a:endParaRPr lang="en-US"/>
        </a:p>
      </dgm:t>
    </dgm:pt>
    <dgm:pt modelId="{ECE66746-FD8E-43DB-88B8-F0CC9D63AD25}" type="sibTrans" cxnId="{341F8355-F7DF-4050-9DC9-69C6EB180E9F}">
      <dgm:prSet/>
      <dgm:spPr/>
      <dgm:t>
        <a:bodyPr/>
        <a:lstStyle/>
        <a:p>
          <a:endParaRPr lang="en-US"/>
        </a:p>
      </dgm:t>
    </dgm:pt>
    <dgm:pt modelId="{0A6C5324-6A3F-4D31-94B9-31B8117E0981}">
      <dgm:prSet/>
      <dgm:spPr/>
      <dgm:t>
        <a:bodyPr/>
        <a:lstStyle/>
        <a:p>
          <a:endParaRPr lang="en-US" dirty="0"/>
        </a:p>
      </dgm:t>
    </dgm:pt>
    <dgm:pt modelId="{B4EE9F79-BC10-462E-80D9-2F09312F8241}" type="parTrans" cxnId="{8EC4A566-3FCE-41CA-BE93-D978BB0BF53C}">
      <dgm:prSet/>
      <dgm:spPr/>
      <dgm:t>
        <a:bodyPr/>
        <a:lstStyle/>
        <a:p>
          <a:endParaRPr lang="en-US"/>
        </a:p>
      </dgm:t>
    </dgm:pt>
    <dgm:pt modelId="{14EE8C5D-DAF1-4493-B063-10405EFE456C}" type="sibTrans" cxnId="{8EC4A566-3FCE-41CA-BE93-D978BB0BF53C}">
      <dgm:prSet/>
      <dgm:spPr/>
      <dgm:t>
        <a:bodyPr/>
        <a:lstStyle/>
        <a:p>
          <a:endParaRPr lang="en-US"/>
        </a:p>
      </dgm:t>
    </dgm:pt>
    <dgm:pt modelId="{FFEF9058-F883-4C39-97BE-2744189C682D}">
      <dgm:prSet/>
      <dgm:spPr/>
      <dgm:t>
        <a:bodyPr/>
        <a:lstStyle/>
        <a:p>
          <a:r>
            <a:rPr lang="en-US" dirty="0"/>
            <a:t>Highlight the racial disparities that persist</a:t>
          </a:r>
        </a:p>
      </dgm:t>
    </dgm:pt>
    <dgm:pt modelId="{3F374BA9-BFB4-469E-BA16-331590AB5965}" type="parTrans" cxnId="{E9965CC3-DC25-40A6-B5DF-A43370EDFBC0}">
      <dgm:prSet/>
      <dgm:spPr/>
      <dgm:t>
        <a:bodyPr/>
        <a:lstStyle/>
        <a:p>
          <a:endParaRPr lang="en-US"/>
        </a:p>
      </dgm:t>
    </dgm:pt>
    <dgm:pt modelId="{D582A391-C86E-4E4B-B133-CA2F0661F95C}" type="sibTrans" cxnId="{E9965CC3-DC25-40A6-B5DF-A43370EDFBC0}">
      <dgm:prSet/>
      <dgm:spPr/>
      <dgm:t>
        <a:bodyPr/>
        <a:lstStyle/>
        <a:p>
          <a:endParaRPr lang="en-US"/>
        </a:p>
      </dgm:t>
    </dgm:pt>
    <dgm:pt modelId="{F8643A3D-8CD8-445B-B132-7E8D57641F9E}">
      <dgm:prSet/>
      <dgm:spPr/>
      <dgm:t>
        <a:bodyPr/>
        <a:lstStyle/>
        <a:p>
          <a:r>
            <a:rPr lang="en-US" dirty="0"/>
            <a:t>Be vigilant!</a:t>
          </a:r>
        </a:p>
      </dgm:t>
    </dgm:pt>
    <dgm:pt modelId="{ED8F03AF-D0D2-4FC5-865D-B639E1DA5FC7}" type="parTrans" cxnId="{B69591B1-84ED-4328-830E-B1D3FFBDC8DF}">
      <dgm:prSet/>
      <dgm:spPr/>
      <dgm:t>
        <a:bodyPr/>
        <a:lstStyle/>
        <a:p>
          <a:endParaRPr lang="en-US"/>
        </a:p>
      </dgm:t>
    </dgm:pt>
    <dgm:pt modelId="{1E8ADC01-84C9-48BF-8B1E-E15ED86E125E}" type="sibTrans" cxnId="{B69591B1-84ED-4328-830E-B1D3FFBDC8DF}">
      <dgm:prSet/>
      <dgm:spPr/>
      <dgm:t>
        <a:bodyPr/>
        <a:lstStyle/>
        <a:p>
          <a:endParaRPr lang="en-US"/>
        </a:p>
      </dgm:t>
    </dgm:pt>
    <dgm:pt modelId="{FA3A4134-F3A0-49C1-92BC-A7DD6877CB58}" type="pres">
      <dgm:prSet presAssocID="{E58C0D8C-FC90-4340-A201-DBE5837BBC92}" presName="linear" presStyleCnt="0">
        <dgm:presLayoutVars>
          <dgm:animLvl val="lvl"/>
          <dgm:resizeHandles val="exact"/>
        </dgm:presLayoutVars>
      </dgm:prSet>
      <dgm:spPr/>
    </dgm:pt>
    <dgm:pt modelId="{B2DEA0D1-65E3-4A61-86EF-8700EE3E0F18}" type="pres">
      <dgm:prSet presAssocID="{025F72B0-4245-4DB5-B005-5CE525B08B93}" presName="parentText" presStyleLbl="node1" presStyleIdx="0" presStyleCnt="3">
        <dgm:presLayoutVars>
          <dgm:chMax val="0"/>
          <dgm:bulletEnabled val="1"/>
        </dgm:presLayoutVars>
      </dgm:prSet>
      <dgm:spPr/>
    </dgm:pt>
    <dgm:pt modelId="{125AB5D8-21C1-4531-976A-539B4AE26C7D}" type="pres">
      <dgm:prSet presAssocID="{025F72B0-4245-4DB5-B005-5CE525B08B93}" presName="childText" presStyleLbl="revTx" presStyleIdx="0" presStyleCnt="1">
        <dgm:presLayoutVars>
          <dgm:bulletEnabled val="1"/>
        </dgm:presLayoutVars>
      </dgm:prSet>
      <dgm:spPr/>
    </dgm:pt>
    <dgm:pt modelId="{3AA9592D-035A-4B70-B220-F6D6CE8D7FDC}" type="pres">
      <dgm:prSet presAssocID="{FFEF9058-F883-4C39-97BE-2744189C682D}" presName="parentText" presStyleLbl="node1" presStyleIdx="1" presStyleCnt="3" custLinFactY="-14127" custLinFactNeighborX="0" custLinFactNeighborY="-100000">
        <dgm:presLayoutVars>
          <dgm:chMax val="0"/>
          <dgm:bulletEnabled val="1"/>
        </dgm:presLayoutVars>
      </dgm:prSet>
      <dgm:spPr/>
    </dgm:pt>
    <dgm:pt modelId="{A853F7B3-0D5F-49C3-8D7E-182A06736EF4}" type="pres">
      <dgm:prSet presAssocID="{D582A391-C86E-4E4B-B133-CA2F0661F95C}" presName="spacer" presStyleCnt="0"/>
      <dgm:spPr/>
    </dgm:pt>
    <dgm:pt modelId="{61B829FD-D071-41AF-A7AC-9600A678F094}" type="pres">
      <dgm:prSet presAssocID="{F8643A3D-8CD8-445B-B132-7E8D57641F9E}" presName="parentText" presStyleLbl="node1" presStyleIdx="2" presStyleCnt="3">
        <dgm:presLayoutVars>
          <dgm:chMax val="0"/>
          <dgm:bulletEnabled val="1"/>
        </dgm:presLayoutVars>
      </dgm:prSet>
      <dgm:spPr/>
    </dgm:pt>
  </dgm:ptLst>
  <dgm:cxnLst>
    <dgm:cxn modelId="{053EF25B-19EC-49EC-B5BE-CE0D268FD12C}" type="presOf" srcId="{0A6C5324-6A3F-4D31-94B9-31B8117E0981}" destId="{125AB5D8-21C1-4531-976A-539B4AE26C7D}" srcOrd="0" destOrd="0" presId="urn:microsoft.com/office/officeart/2005/8/layout/vList2"/>
    <dgm:cxn modelId="{8EC4A566-3FCE-41CA-BE93-D978BB0BF53C}" srcId="{025F72B0-4245-4DB5-B005-5CE525B08B93}" destId="{0A6C5324-6A3F-4D31-94B9-31B8117E0981}" srcOrd="0" destOrd="0" parTransId="{B4EE9F79-BC10-462E-80D9-2F09312F8241}" sibTransId="{14EE8C5D-DAF1-4493-B063-10405EFE456C}"/>
    <dgm:cxn modelId="{341F8355-F7DF-4050-9DC9-69C6EB180E9F}" srcId="{E58C0D8C-FC90-4340-A201-DBE5837BBC92}" destId="{025F72B0-4245-4DB5-B005-5CE525B08B93}" srcOrd="0" destOrd="0" parTransId="{40B28A57-FB88-4F63-BA9F-948915A47757}" sibTransId="{ECE66746-FD8E-43DB-88B8-F0CC9D63AD25}"/>
    <dgm:cxn modelId="{2F745957-16A6-4BA4-924C-E51F428B5C07}" type="presOf" srcId="{FFEF9058-F883-4C39-97BE-2744189C682D}" destId="{3AA9592D-035A-4B70-B220-F6D6CE8D7FDC}" srcOrd="0" destOrd="0" presId="urn:microsoft.com/office/officeart/2005/8/layout/vList2"/>
    <dgm:cxn modelId="{661A3BA9-B1FA-4D0C-88DB-394427744B8A}" type="presOf" srcId="{E58C0D8C-FC90-4340-A201-DBE5837BBC92}" destId="{FA3A4134-F3A0-49C1-92BC-A7DD6877CB58}" srcOrd="0" destOrd="0" presId="urn:microsoft.com/office/officeart/2005/8/layout/vList2"/>
    <dgm:cxn modelId="{2C11EFAF-A430-436D-B170-DFEA373939A5}" type="presOf" srcId="{025F72B0-4245-4DB5-B005-5CE525B08B93}" destId="{B2DEA0D1-65E3-4A61-86EF-8700EE3E0F18}" srcOrd="0" destOrd="0" presId="urn:microsoft.com/office/officeart/2005/8/layout/vList2"/>
    <dgm:cxn modelId="{B69591B1-84ED-4328-830E-B1D3FFBDC8DF}" srcId="{E58C0D8C-FC90-4340-A201-DBE5837BBC92}" destId="{F8643A3D-8CD8-445B-B132-7E8D57641F9E}" srcOrd="2" destOrd="0" parTransId="{ED8F03AF-D0D2-4FC5-865D-B639E1DA5FC7}" sibTransId="{1E8ADC01-84C9-48BF-8B1E-E15ED86E125E}"/>
    <dgm:cxn modelId="{E9965CC3-DC25-40A6-B5DF-A43370EDFBC0}" srcId="{E58C0D8C-FC90-4340-A201-DBE5837BBC92}" destId="{FFEF9058-F883-4C39-97BE-2744189C682D}" srcOrd="1" destOrd="0" parTransId="{3F374BA9-BFB4-469E-BA16-331590AB5965}" sibTransId="{D582A391-C86E-4E4B-B133-CA2F0661F95C}"/>
    <dgm:cxn modelId="{6291BDD7-8E45-4491-A174-508E43A66987}" type="presOf" srcId="{F8643A3D-8CD8-445B-B132-7E8D57641F9E}" destId="{61B829FD-D071-41AF-A7AC-9600A678F094}" srcOrd="0" destOrd="0" presId="urn:microsoft.com/office/officeart/2005/8/layout/vList2"/>
    <dgm:cxn modelId="{9ABB00E7-4A4C-4642-B43D-C1332E437B69}" type="presParOf" srcId="{FA3A4134-F3A0-49C1-92BC-A7DD6877CB58}" destId="{B2DEA0D1-65E3-4A61-86EF-8700EE3E0F18}" srcOrd="0" destOrd="0" presId="urn:microsoft.com/office/officeart/2005/8/layout/vList2"/>
    <dgm:cxn modelId="{66075E8A-670C-4614-93A4-F88E9101C349}" type="presParOf" srcId="{FA3A4134-F3A0-49C1-92BC-A7DD6877CB58}" destId="{125AB5D8-21C1-4531-976A-539B4AE26C7D}" srcOrd="1" destOrd="0" presId="urn:microsoft.com/office/officeart/2005/8/layout/vList2"/>
    <dgm:cxn modelId="{D1391671-3C2E-40B3-AA36-E59D1AC480D4}" type="presParOf" srcId="{FA3A4134-F3A0-49C1-92BC-A7DD6877CB58}" destId="{3AA9592D-035A-4B70-B220-F6D6CE8D7FDC}" srcOrd="2" destOrd="0" presId="urn:microsoft.com/office/officeart/2005/8/layout/vList2"/>
    <dgm:cxn modelId="{FD7DEDA3-8EFD-4C47-AA1F-3976E0005035}" type="presParOf" srcId="{FA3A4134-F3A0-49C1-92BC-A7DD6877CB58}" destId="{A853F7B3-0D5F-49C3-8D7E-182A06736EF4}" srcOrd="3" destOrd="0" presId="urn:microsoft.com/office/officeart/2005/8/layout/vList2"/>
    <dgm:cxn modelId="{F98ED0D9-3A67-45C9-815C-8BF7EE70A757}" type="presParOf" srcId="{FA3A4134-F3A0-49C1-92BC-A7DD6877CB58}" destId="{61B829FD-D071-41AF-A7AC-9600A678F094}"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CE706AF-8A86-44F9-A649-A2F6C07EEF30}"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5A0CFDCB-1E78-43FE-8109-735769403A7F}">
      <dgm:prSet/>
      <dgm:spPr/>
      <dgm:t>
        <a:bodyPr/>
        <a:lstStyle/>
        <a:p>
          <a:r>
            <a:rPr lang="en-US"/>
            <a:t>Upward Departures</a:t>
          </a:r>
        </a:p>
      </dgm:t>
    </dgm:pt>
    <dgm:pt modelId="{6ECC4C45-CCF1-4534-A674-515A49212984}" type="parTrans" cxnId="{4BE07BAE-F301-4F47-8FB5-B0B2CAFB0447}">
      <dgm:prSet/>
      <dgm:spPr/>
      <dgm:t>
        <a:bodyPr/>
        <a:lstStyle/>
        <a:p>
          <a:endParaRPr lang="en-US"/>
        </a:p>
      </dgm:t>
    </dgm:pt>
    <dgm:pt modelId="{B2C3DB7C-EE5F-4FD5-974D-544B6740C2B5}" type="sibTrans" cxnId="{4BE07BAE-F301-4F47-8FB5-B0B2CAFB0447}">
      <dgm:prSet/>
      <dgm:spPr/>
      <dgm:t>
        <a:bodyPr/>
        <a:lstStyle/>
        <a:p>
          <a:endParaRPr lang="en-US"/>
        </a:p>
      </dgm:t>
    </dgm:pt>
    <dgm:pt modelId="{76B1BA61-8BC1-4C86-806C-58C1DDF78FB3}">
      <dgm:prSet/>
      <dgm:spPr/>
      <dgm:t>
        <a:bodyPr/>
        <a:lstStyle/>
        <a:p>
          <a:r>
            <a:rPr lang="en-US" dirty="0"/>
            <a:t>4A1.3(a)(3) – Prohibition: Prior arrest itself insufficient under this guideline provision</a:t>
          </a:r>
        </a:p>
      </dgm:t>
    </dgm:pt>
    <dgm:pt modelId="{0C625E31-730D-4B72-A898-6177CD483A76}" type="parTrans" cxnId="{05981023-7540-4008-9A81-9FF518925358}">
      <dgm:prSet/>
      <dgm:spPr/>
      <dgm:t>
        <a:bodyPr/>
        <a:lstStyle/>
        <a:p>
          <a:endParaRPr lang="en-US"/>
        </a:p>
      </dgm:t>
    </dgm:pt>
    <dgm:pt modelId="{94C891CD-16F0-40CC-86C2-00BD4A2790C6}" type="sibTrans" cxnId="{05981023-7540-4008-9A81-9FF518925358}">
      <dgm:prSet/>
      <dgm:spPr/>
      <dgm:t>
        <a:bodyPr/>
        <a:lstStyle/>
        <a:p>
          <a:endParaRPr lang="en-US"/>
        </a:p>
      </dgm:t>
    </dgm:pt>
    <dgm:pt modelId="{668DB0FB-6224-438D-B689-549E73EAB20C}">
      <dgm:prSet/>
      <dgm:spPr/>
      <dgm:t>
        <a:bodyPr/>
        <a:lstStyle/>
        <a:p>
          <a:r>
            <a:rPr lang="en-US" dirty="0"/>
            <a:t>Downward Departures</a:t>
          </a:r>
        </a:p>
      </dgm:t>
    </dgm:pt>
    <dgm:pt modelId="{E539BDA6-A3E4-4393-ADDB-3D1779AD51FC}" type="parTrans" cxnId="{42C8902B-AD50-4824-8893-A7D0E1FB2635}">
      <dgm:prSet/>
      <dgm:spPr/>
      <dgm:t>
        <a:bodyPr/>
        <a:lstStyle/>
        <a:p>
          <a:endParaRPr lang="en-US"/>
        </a:p>
      </dgm:t>
    </dgm:pt>
    <dgm:pt modelId="{F41D94D9-3E67-45A1-8FBF-DC86F6A4D7C6}" type="sibTrans" cxnId="{42C8902B-AD50-4824-8893-A7D0E1FB2635}">
      <dgm:prSet/>
      <dgm:spPr/>
      <dgm:t>
        <a:bodyPr/>
        <a:lstStyle/>
        <a:p>
          <a:endParaRPr lang="en-US"/>
        </a:p>
      </dgm:t>
    </dgm:pt>
    <dgm:pt modelId="{9878ADC3-D459-4185-B072-8F40A9A6CB0F}">
      <dgm:prSet/>
      <dgm:spPr/>
      <dgm:t>
        <a:bodyPr/>
        <a:lstStyle/>
        <a:p>
          <a:r>
            <a:rPr lang="en-US"/>
            <a:t>Reliable information indicates CHC substantially over-represents </a:t>
          </a:r>
        </a:p>
      </dgm:t>
    </dgm:pt>
    <dgm:pt modelId="{29000EFB-7F5D-4CD9-A4F2-6C603E4B6D4F}" type="parTrans" cxnId="{E748FECD-765B-4E74-BB9B-2BC623D75539}">
      <dgm:prSet/>
      <dgm:spPr/>
      <dgm:t>
        <a:bodyPr/>
        <a:lstStyle/>
        <a:p>
          <a:endParaRPr lang="en-US"/>
        </a:p>
      </dgm:t>
    </dgm:pt>
    <dgm:pt modelId="{C9B47547-6532-4C9D-BE17-0B61A9D1B58D}" type="sibTrans" cxnId="{E748FECD-765B-4E74-BB9B-2BC623D75539}">
      <dgm:prSet/>
      <dgm:spPr/>
      <dgm:t>
        <a:bodyPr/>
        <a:lstStyle/>
        <a:p>
          <a:endParaRPr lang="en-US"/>
        </a:p>
      </dgm:t>
    </dgm:pt>
    <dgm:pt modelId="{D4BA5530-1347-4ED7-9085-184AEC24FE9C}">
      <dgm:prSet/>
      <dgm:spPr/>
      <dgm:t>
        <a:bodyPr/>
        <a:lstStyle/>
        <a:p>
          <a:r>
            <a:rPr lang="en-US" dirty="0"/>
            <a:t>Seriousness </a:t>
          </a:r>
        </a:p>
      </dgm:t>
    </dgm:pt>
    <dgm:pt modelId="{079D98E3-7C0D-4F04-84F9-E6DCAE88D743}" type="parTrans" cxnId="{2F44E1BB-68AB-41FB-8B57-616BAA3C3842}">
      <dgm:prSet/>
      <dgm:spPr/>
      <dgm:t>
        <a:bodyPr/>
        <a:lstStyle/>
        <a:p>
          <a:endParaRPr lang="en-US"/>
        </a:p>
      </dgm:t>
    </dgm:pt>
    <dgm:pt modelId="{90C2BD88-AE23-4FD0-A007-4197E42EEFF8}" type="sibTrans" cxnId="{2F44E1BB-68AB-41FB-8B57-616BAA3C3842}">
      <dgm:prSet/>
      <dgm:spPr/>
      <dgm:t>
        <a:bodyPr/>
        <a:lstStyle/>
        <a:p>
          <a:endParaRPr lang="en-US"/>
        </a:p>
      </dgm:t>
    </dgm:pt>
    <dgm:pt modelId="{0B3F9BFC-74B6-4A98-8DF6-4CE4E054FE20}">
      <dgm:prSet/>
      <dgm:spPr/>
      <dgm:t>
        <a:bodyPr/>
        <a:lstStyle/>
        <a:p>
          <a:r>
            <a:rPr lang="en-US" dirty="0"/>
            <a:t>Likelihood to recidivate</a:t>
          </a:r>
        </a:p>
      </dgm:t>
    </dgm:pt>
    <dgm:pt modelId="{97B0262A-1DF3-4001-B5E1-FC404D124A5F}" type="parTrans" cxnId="{FB51ADB5-3D79-4D80-A07C-08E7B3D6996C}">
      <dgm:prSet/>
      <dgm:spPr/>
      <dgm:t>
        <a:bodyPr/>
        <a:lstStyle/>
        <a:p>
          <a:endParaRPr lang="en-US"/>
        </a:p>
      </dgm:t>
    </dgm:pt>
    <dgm:pt modelId="{EC0CF021-3045-4C3A-9A99-2EA8BDE376EA}" type="sibTrans" cxnId="{FB51ADB5-3D79-4D80-A07C-08E7B3D6996C}">
      <dgm:prSet/>
      <dgm:spPr/>
      <dgm:t>
        <a:bodyPr/>
        <a:lstStyle/>
        <a:p>
          <a:endParaRPr lang="en-US"/>
        </a:p>
      </dgm:t>
    </dgm:pt>
    <dgm:pt modelId="{D2AF6BCF-1177-4841-ADCD-93E3B2386106}">
      <dgm:prSet/>
      <dgm:spPr/>
      <dgm:t>
        <a:bodyPr/>
        <a:lstStyle/>
        <a:p>
          <a:endParaRPr lang="en-US" dirty="0"/>
        </a:p>
      </dgm:t>
    </dgm:pt>
    <dgm:pt modelId="{7FBDB073-3A52-465F-96AE-A754FE3BE0BA}" type="parTrans" cxnId="{60CB3BA2-DAAA-4694-B1AC-FDBBF2290893}">
      <dgm:prSet/>
      <dgm:spPr/>
    </dgm:pt>
    <dgm:pt modelId="{CEF9E4A8-EF3B-493E-B832-E1B15FCC7A35}" type="sibTrans" cxnId="{60CB3BA2-DAAA-4694-B1AC-FDBBF2290893}">
      <dgm:prSet/>
      <dgm:spPr/>
    </dgm:pt>
    <dgm:pt modelId="{29763057-0294-4495-9017-3F9599E2D01B}" type="pres">
      <dgm:prSet presAssocID="{3CE706AF-8A86-44F9-A649-A2F6C07EEF30}" presName="linear" presStyleCnt="0">
        <dgm:presLayoutVars>
          <dgm:animLvl val="lvl"/>
          <dgm:resizeHandles val="exact"/>
        </dgm:presLayoutVars>
      </dgm:prSet>
      <dgm:spPr/>
    </dgm:pt>
    <dgm:pt modelId="{C382A4AD-FF41-4DC9-B956-0C0559B22578}" type="pres">
      <dgm:prSet presAssocID="{5A0CFDCB-1E78-43FE-8109-735769403A7F}" presName="parentText" presStyleLbl="node1" presStyleIdx="0" presStyleCnt="2">
        <dgm:presLayoutVars>
          <dgm:chMax val="0"/>
          <dgm:bulletEnabled val="1"/>
        </dgm:presLayoutVars>
      </dgm:prSet>
      <dgm:spPr/>
    </dgm:pt>
    <dgm:pt modelId="{C569794F-769B-4F46-A92B-BB9D3C496512}" type="pres">
      <dgm:prSet presAssocID="{5A0CFDCB-1E78-43FE-8109-735769403A7F}" presName="childText" presStyleLbl="revTx" presStyleIdx="0" presStyleCnt="2">
        <dgm:presLayoutVars>
          <dgm:bulletEnabled val="1"/>
        </dgm:presLayoutVars>
      </dgm:prSet>
      <dgm:spPr/>
    </dgm:pt>
    <dgm:pt modelId="{A167D4C7-DED6-413F-9A35-9D9EB22E3592}" type="pres">
      <dgm:prSet presAssocID="{668DB0FB-6224-438D-B689-549E73EAB20C}" presName="parentText" presStyleLbl="node1" presStyleIdx="1" presStyleCnt="2">
        <dgm:presLayoutVars>
          <dgm:chMax val="0"/>
          <dgm:bulletEnabled val="1"/>
        </dgm:presLayoutVars>
      </dgm:prSet>
      <dgm:spPr/>
    </dgm:pt>
    <dgm:pt modelId="{DF057BC6-7C7B-46F3-AE95-6D8949B8C4D4}" type="pres">
      <dgm:prSet presAssocID="{668DB0FB-6224-438D-B689-549E73EAB20C}" presName="childText" presStyleLbl="revTx" presStyleIdx="1" presStyleCnt="2">
        <dgm:presLayoutVars>
          <dgm:bulletEnabled val="1"/>
        </dgm:presLayoutVars>
      </dgm:prSet>
      <dgm:spPr/>
    </dgm:pt>
  </dgm:ptLst>
  <dgm:cxnLst>
    <dgm:cxn modelId="{05981023-7540-4008-9A81-9FF518925358}" srcId="{5A0CFDCB-1E78-43FE-8109-735769403A7F}" destId="{76B1BA61-8BC1-4C86-806C-58C1DDF78FB3}" srcOrd="0" destOrd="0" parTransId="{0C625E31-730D-4B72-A898-6177CD483A76}" sibTransId="{94C891CD-16F0-40CC-86C2-00BD4A2790C6}"/>
    <dgm:cxn modelId="{42C8902B-AD50-4824-8893-A7D0E1FB2635}" srcId="{3CE706AF-8A86-44F9-A649-A2F6C07EEF30}" destId="{668DB0FB-6224-438D-B689-549E73EAB20C}" srcOrd="1" destOrd="0" parTransId="{E539BDA6-A3E4-4393-ADDB-3D1779AD51FC}" sibTransId="{F41D94D9-3E67-45A1-8FBF-DC86F6A4D7C6}"/>
    <dgm:cxn modelId="{C7380C30-BB7F-4AED-81EA-41E27D238B79}" type="presOf" srcId="{3CE706AF-8A86-44F9-A649-A2F6C07EEF30}" destId="{29763057-0294-4495-9017-3F9599E2D01B}" srcOrd="0" destOrd="0" presId="urn:microsoft.com/office/officeart/2005/8/layout/vList2"/>
    <dgm:cxn modelId="{C52A3958-9B2F-4483-90A5-896F98232D26}" type="presOf" srcId="{D2AF6BCF-1177-4841-ADCD-93E3B2386106}" destId="{C569794F-769B-4F46-A92B-BB9D3C496512}" srcOrd="0" destOrd="1" presId="urn:microsoft.com/office/officeart/2005/8/layout/vList2"/>
    <dgm:cxn modelId="{C54FEB88-33F5-4E9B-805E-917F4846505E}" type="presOf" srcId="{0B3F9BFC-74B6-4A98-8DF6-4CE4E054FE20}" destId="{DF057BC6-7C7B-46F3-AE95-6D8949B8C4D4}" srcOrd="0" destOrd="2" presId="urn:microsoft.com/office/officeart/2005/8/layout/vList2"/>
    <dgm:cxn modelId="{42AAE78C-C088-4695-A424-17CE44CAA596}" type="presOf" srcId="{668DB0FB-6224-438D-B689-549E73EAB20C}" destId="{A167D4C7-DED6-413F-9A35-9D9EB22E3592}" srcOrd="0" destOrd="0" presId="urn:microsoft.com/office/officeart/2005/8/layout/vList2"/>
    <dgm:cxn modelId="{60CB3BA2-DAAA-4694-B1AC-FDBBF2290893}" srcId="{5A0CFDCB-1E78-43FE-8109-735769403A7F}" destId="{D2AF6BCF-1177-4841-ADCD-93E3B2386106}" srcOrd="1" destOrd="0" parTransId="{7FBDB073-3A52-465F-96AE-A754FE3BE0BA}" sibTransId="{CEF9E4A8-EF3B-493E-B832-E1B15FCC7A35}"/>
    <dgm:cxn modelId="{12D308AD-1BAE-468B-BD4F-B43A4354105F}" type="presOf" srcId="{9878ADC3-D459-4185-B072-8F40A9A6CB0F}" destId="{DF057BC6-7C7B-46F3-AE95-6D8949B8C4D4}" srcOrd="0" destOrd="0" presId="urn:microsoft.com/office/officeart/2005/8/layout/vList2"/>
    <dgm:cxn modelId="{4BE07BAE-F301-4F47-8FB5-B0B2CAFB0447}" srcId="{3CE706AF-8A86-44F9-A649-A2F6C07EEF30}" destId="{5A0CFDCB-1E78-43FE-8109-735769403A7F}" srcOrd="0" destOrd="0" parTransId="{6ECC4C45-CCF1-4534-A674-515A49212984}" sibTransId="{B2C3DB7C-EE5F-4FD5-974D-544B6740C2B5}"/>
    <dgm:cxn modelId="{BF4C00B3-1943-42D8-9384-F43A262CC262}" type="presOf" srcId="{76B1BA61-8BC1-4C86-806C-58C1DDF78FB3}" destId="{C569794F-769B-4F46-A92B-BB9D3C496512}" srcOrd="0" destOrd="0" presId="urn:microsoft.com/office/officeart/2005/8/layout/vList2"/>
    <dgm:cxn modelId="{FB51ADB5-3D79-4D80-A07C-08E7B3D6996C}" srcId="{9878ADC3-D459-4185-B072-8F40A9A6CB0F}" destId="{0B3F9BFC-74B6-4A98-8DF6-4CE4E054FE20}" srcOrd="1" destOrd="0" parTransId="{97B0262A-1DF3-4001-B5E1-FC404D124A5F}" sibTransId="{EC0CF021-3045-4C3A-9A99-2EA8BDE376EA}"/>
    <dgm:cxn modelId="{2F44E1BB-68AB-41FB-8B57-616BAA3C3842}" srcId="{9878ADC3-D459-4185-B072-8F40A9A6CB0F}" destId="{D4BA5530-1347-4ED7-9085-184AEC24FE9C}" srcOrd="0" destOrd="0" parTransId="{079D98E3-7C0D-4F04-84F9-E6DCAE88D743}" sibTransId="{90C2BD88-AE23-4FD0-A007-4197E42EEFF8}"/>
    <dgm:cxn modelId="{E748FECD-765B-4E74-BB9B-2BC623D75539}" srcId="{668DB0FB-6224-438D-B689-549E73EAB20C}" destId="{9878ADC3-D459-4185-B072-8F40A9A6CB0F}" srcOrd="0" destOrd="0" parTransId="{29000EFB-7F5D-4CD9-A4F2-6C603E4B6D4F}" sibTransId="{C9B47547-6532-4C9D-BE17-0B61A9D1B58D}"/>
    <dgm:cxn modelId="{052ED8CF-9981-4952-A3A2-1EEDABA9AA56}" type="presOf" srcId="{5A0CFDCB-1E78-43FE-8109-735769403A7F}" destId="{C382A4AD-FF41-4DC9-B956-0C0559B22578}" srcOrd="0" destOrd="0" presId="urn:microsoft.com/office/officeart/2005/8/layout/vList2"/>
    <dgm:cxn modelId="{294E20E6-41B2-42BC-89B1-001A2549AA3D}" type="presOf" srcId="{D4BA5530-1347-4ED7-9085-184AEC24FE9C}" destId="{DF057BC6-7C7B-46F3-AE95-6D8949B8C4D4}" srcOrd="0" destOrd="1" presId="urn:microsoft.com/office/officeart/2005/8/layout/vList2"/>
    <dgm:cxn modelId="{F66B3E0B-68A8-4E8B-BA58-495AB67D9C97}" type="presParOf" srcId="{29763057-0294-4495-9017-3F9599E2D01B}" destId="{C382A4AD-FF41-4DC9-B956-0C0559B22578}" srcOrd="0" destOrd="0" presId="urn:microsoft.com/office/officeart/2005/8/layout/vList2"/>
    <dgm:cxn modelId="{A27F1995-652D-4262-A608-97E4CA1E5658}" type="presParOf" srcId="{29763057-0294-4495-9017-3F9599E2D01B}" destId="{C569794F-769B-4F46-A92B-BB9D3C496512}" srcOrd="1" destOrd="0" presId="urn:microsoft.com/office/officeart/2005/8/layout/vList2"/>
    <dgm:cxn modelId="{4836FD44-983D-4983-A3EA-75ED6608158E}" type="presParOf" srcId="{29763057-0294-4495-9017-3F9599E2D01B}" destId="{A167D4C7-DED6-413F-9A35-9D9EB22E3592}" srcOrd="2" destOrd="0" presId="urn:microsoft.com/office/officeart/2005/8/layout/vList2"/>
    <dgm:cxn modelId="{FE645670-2E64-4AF3-B85D-74FA46CB01E1}" type="presParOf" srcId="{29763057-0294-4495-9017-3F9599E2D01B}" destId="{DF057BC6-7C7B-46F3-AE95-6D8949B8C4D4}"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802328-201F-4B0A-AFBB-46DDDBE9A38A}">
      <dsp:nvSpPr>
        <dsp:cNvPr id="0" name=""/>
        <dsp:cNvSpPr/>
      </dsp:nvSpPr>
      <dsp:spPr>
        <a:xfrm>
          <a:off x="0" y="533780"/>
          <a:ext cx="4846320" cy="527670"/>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Criminal History Score</a:t>
          </a:r>
        </a:p>
      </dsp:txBody>
      <dsp:txXfrm>
        <a:off x="25759" y="559539"/>
        <a:ext cx="4794802" cy="476152"/>
      </dsp:txXfrm>
    </dsp:sp>
    <dsp:sp modelId="{0A06D530-CE2A-43DB-A8BC-E7A69D472900}">
      <dsp:nvSpPr>
        <dsp:cNvPr id="0" name=""/>
        <dsp:cNvSpPr/>
      </dsp:nvSpPr>
      <dsp:spPr>
        <a:xfrm>
          <a:off x="0" y="1124810"/>
          <a:ext cx="4846320" cy="527670"/>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Offense Level</a:t>
          </a:r>
        </a:p>
      </dsp:txBody>
      <dsp:txXfrm>
        <a:off x="25759" y="1150569"/>
        <a:ext cx="4794802" cy="476152"/>
      </dsp:txXfrm>
    </dsp:sp>
    <dsp:sp modelId="{F617BBE9-B3F7-489D-AEE0-F87BA4FEB205}">
      <dsp:nvSpPr>
        <dsp:cNvPr id="0" name=""/>
        <dsp:cNvSpPr/>
      </dsp:nvSpPr>
      <dsp:spPr>
        <a:xfrm>
          <a:off x="0" y="1715841"/>
          <a:ext cx="4846320" cy="527670"/>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ACCA and CO Eligibility</a:t>
          </a:r>
        </a:p>
      </dsp:txBody>
      <dsp:txXfrm>
        <a:off x="25759" y="1741600"/>
        <a:ext cx="4794802" cy="476152"/>
      </dsp:txXfrm>
    </dsp:sp>
    <dsp:sp modelId="{AADA4A30-E83E-40C8-9BDD-C9AB78D376D0}">
      <dsp:nvSpPr>
        <dsp:cNvPr id="0" name=""/>
        <dsp:cNvSpPr/>
      </dsp:nvSpPr>
      <dsp:spPr>
        <a:xfrm>
          <a:off x="0" y="2306871"/>
          <a:ext cx="4846320" cy="527670"/>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Safety Valve Eligibility </a:t>
          </a:r>
        </a:p>
      </dsp:txBody>
      <dsp:txXfrm>
        <a:off x="25759" y="2332630"/>
        <a:ext cx="4794802" cy="476152"/>
      </dsp:txXfrm>
    </dsp:sp>
    <dsp:sp modelId="{14B595D8-16C5-4859-B2A7-72D5DE6BC44F}">
      <dsp:nvSpPr>
        <dsp:cNvPr id="0" name=""/>
        <dsp:cNvSpPr/>
      </dsp:nvSpPr>
      <dsp:spPr>
        <a:xfrm>
          <a:off x="0" y="2897901"/>
          <a:ext cx="4846320" cy="527670"/>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Variance Under 18 U.S.C. § 3553(a)</a:t>
          </a:r>
        </a:p>
      </dsp:txBody>
      <dsp:txXfrm>
        <a:off x="25759" y="2923660"/>
        <a:ext cx="4794802" cy="4761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802328-201F-4B0A-AFBB-46DDDBE9A38A}">
      <dsp:nvSpPr>
        <dsp:cNvPr id="0" name=""/>
        <dsp:cNvSpPr/>
      </dsp:nvSpPr>
      <dsp:spPr>
        <a:xfrm>
          <a:off x="0" y="672426"/>
          <a:ext cx="4846320" cy="599625"/>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SOC Upward Adjustments</a:t>
          </a:r>
        </a:p>
      </dsp:txBody>
      <dsp:txXfrm>
        <a:off x="29271" y="701697"/>
        <a:ext cx="4787778" cy="541083"/>
      </dsp:txXfrm>
    </dsp:sp>
    <dsp:sp modelId="{0A06D530-CE2A-43DB-A8BC-E7A69D472900}">
      <dsp:nvSpPr>
        <dsp:cNvPr id="0" name=""/>
        <dsp:cNvSpPr/>
      </dsp:nvSpPr>
      <dsp:spPr>
        <a:xfrm>
          <a:off x="0" y="1344051"/>
          <a:ext cx="4846320" cy="599625"/>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Downward Departure Eligibility</a:t>
          </a:r>
        </a:p>
      </dsp:txBody>
      <dsp:txXfrm>
        <a:off x="29271" y="1373322"/>
        <a:ext cx="4787778" cy="541083"/>
      </dsp:txXfrm>
    </dsp:sp>
    <dsp:sp modelId="{F617BBE9-B3F7-489D-AEE0-F87BA4FEB205}">
      <dsp:nvSpPr>
        <dsp:cNvPr id="0" name=""/>
        <dsp:cNvSpPr/>
      </dsp:nvSpPr>
      <dsp:spPr>
        <a:xfrm>
          <a:off x="0" y="2015676"/>
          <a:ext cx="4846320" cy="599625"/>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BOP Custody Classification</a:t>
          </a:r>
        </a:p>
      </dsp:txBody>
      <dsp:txXfrm>
        <a:off x="29271" y="2044947"/>
        <a:ext cx="4787778" cy="541083"/>
      </dsp:txXfrm>
    </dsp:sp>
    <dsp:sp modelId="{AADA4A30-E83E-40C8-9BDD-C9AB78D376D0}">
      <dsp:nvSpPr>
        <dsp:cNvPr id="0" name=""/>
        <dsp:cNvSpPr/>
      </dsp:nvSpPr>
      <dsp:spPr>
        <a:xfrm>
          <a:off x="0" y="2687301"/>
          <a:ext cx="4846320" cy="599625"/>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Revocation Guideline Range</a:t>
          </a:r>
        </a:p>
      </dsp:txBody>
      <dsp:txXfrm>
        <a:off x="29271" y="2716572"/>
        <a:ext cx="4787778" cy="5410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1ACAD8-9563-42E3-96B1-46E15FFD157A}">
      <dsp:nvSpPr>
        <dsp:cNvPr id="0" name=""/>
        <dsp:cNvSpPr/>
      </dsp:nvSpPr>
      <dsp:spPr>
        <a:xfrm rot="5400000">
          <a:off x="6916610" y="-2823168"/>
          <a:ext cx="1102420" cy="7028537"/>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778000">
            <a:lnSpc>
              <a:spcPct val="90000"/>
            </a:lnSpc>
            <a:spcBef>
              <a:spcPct val="0"/>
            </a:spcBef>
            <a:spcAft>
              <a:spcPct val="15000"/>
            </a:spcAft>
            <a:buChar char="•"/>
          </a:pPr>
          <a:r>
            <a:rPr lang="en-US" sz="4000" i="0" kern="1200" dirty="0">
              <a:latin typeface="Century Schoolbook" panose="02040604050505020304" pitchFamily="18" charset="0"/>
            </a:rPr>
            <a:t>§</a:t>
          </a:r>
          <a:r>
            <a:rPr lang="en-US" sz="4000" kern="1200" dirty="0">
              <a:latin typeface="Century Schoolbook" panose="02040604050505020304" pitchFamily="18" charset="0"/>
            </a:rPr>
            <a:t>2L1.1(b)(3)</a:t>
          </a:r>
        </a:p>
      </dsp:txBody>
      <dsp:txXfrm rot="-5400000">
        <a:off x="3953552" y="193706"/>
        <a:ext cx="6974721" cy="994788"/>
      </dsp:txXfrm>
    </dsp:sp>
    <dsp:sp modelId="{D89D4443-B9BC-42AF-9ED8-972B10E7D178}">
      <dsp:nvSpPr>
        <dsp:cNvPr id="0" name=""/>
        <dsp:cNvSpPr/>
      </dsp:nvSpPr>
      <dsp:spPr>
        <a:xfrm>
          <a:off x="0" y="2087"/>
          <a:ext cx="3953552" cy="137802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n-US" sz="3900" kern="1200" dirty="0"/>
            <a:t>Illegal Reentry Cases</a:t>
          </a:r>
        </a:p>
      </dsp:txBody>
      <dsp:txXfrm>
        <a:off x="67270" y="69357"/>
        <a:ext cx="3819012" cy="1243485"/>
      </dsp:txXfrm>
    </dsp:sp>
    <dsp:sp modelId="{25C0E1E8-C442-4043-AD23-26332D425D55}">
      <dsp:nvSpPr>
        <dsp:cNvPr id="0" name=""/>
        <dsp:cNvSpPr/>
      </dsp:nvSpPr>
      <dsp:spPr>
        <a:xfrm rot="5400000">
          <a:off x="6916610" y="-1376241"/>
          <a:ext cx="1102420" cy="7028537"/>
        </a:xfrm>
        <a:prstGeom prst="round2SameRect">
          <a:avLst/>
        </a:prstGeom>
        <a:solidFill>
          <a:schemeClr val="accent2">
            <a:tint val="40000"/>
            <a:alpha val="90000"/>
            <a:hueOff val="443878"/>
            <a:satOff val="-6554"/>
            <a:lumOff val="-681"/>
            <a:alphaOff val="0"/>
          </a:schemeClr>
        </a:solidFill>
        <a:ln w="12700" cap="flat" cmpd="sng" algn="ctr">
          <a:solidFill>
            <a:schemeClr val="accent2">
              <a:tint val="40000"/>
              <a:alpha val="90000"/>
              <a:hueOff val="443878"/>
              <a:satOff val="-6554"/>
              <a:lumOff val="-68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778000">
            <a:lnSpc>
              <a:spcPct val="90000"/>
            </a:lnSpc>
            <a:spcBef>
              <a:spcPct val="0"/>
            </a:spcBef>
            <a:spcAft>
              <a:spcPct val="15000"/>
            </a:spcAft>
            <a:buChar char="•"/>
          </a:pPr>
          <a:r>
            <a:rPr lang="en-US" sz="4000" i="0" kern="1200" dirty="0">
              <a:latin typeface="Century Schoolbook" panose="02040604050505020304" pitchFamily="18" charset="0"/>
            </a:rPr>
            <a:t>§</a:t>
          </a:r>
          <a:r>
            <a:rPr lang="en-US" sz="4000" kern="1200" dirty="0">
              <a:latin typeface="Century Schoolbook" panose="02040604050505020304" pitchFamily="18" charset="0"/>
            </a:rPr>
            <a:t>2K1.3</a:t>
          </a:r>
        </a:p>
      </dsp:txBody>
      <dsp:txXfrm rot="-5400000">
        <a:off x="3953552" y="1640633"/>
        <a:ext cx="6974721" cy="994788"/>
      </dsp:txXfrm>
    </dsp:sp>
    <dsp:sp modelId="{77314BF2-726E-4471-AF82-063B03BC95FF}">
      <dsp:nvSpPr>
        <dsp:cNvPr id="0" name=""/>
        <dsp:cNvSpPr/>
      </dsp:nvSpPr>
      <dsp:spPr>
        <a:xfrm>
          <a:off x="0" y="1449014"/>
          <a:ext cx="3953552" cy="1378025"/>
        </a:xfrm>
        <a:prstGeom prst="roundRect">
          <a:avLst/>
        </a:prstGeom>
        <a:solidFill>
          <a:schemeClr val="accent2">
            <a:hueOff val="419388"/>
            <a:satOff val="-3962"/>
            <a:lumOff val="-41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n-US" sz="3900" kern="1200"/>
            <a:t>Firearms Cases</a:t>
          </a:r>
        </a:p>
      </dsp:txBody>
      <dsp:txXfrm>
        <a:off x="67270" y="1516284"/>
        <a:ext cx="3819012" cy="1243485"/>
      </dsp:txXfrm>
    </dsp:sp>
    <dsp:sp modelId="{7D6F2309-EF66-48B4-8EFB-1A34A06FE801}">
      <dsp:nvSpPr>
        <dsp:cNvPr id="0" name=""/>
        <dsp:cNvSpPr/>
      </dsp:nvSpPr>
      <dsp:spPr>
        <a:xfrm rot="5400000">
          <a:off x="6916610" y="70685"/>
          <a:ext cx="1102420" cy="7028537"/>
        </a:xfrm>
        <a:prstGeom prst="round2SameRect">
          <a:avLst/>
        </a:prstGeom>
        <a:solidFill>
          <a:schemeClr val="accent2">
            <a:tint val="40000"/>
            <a:alpha val="90000"/>
            <a:hueOff val="887755"/>
            <a:satOff val="-13107"/>
            <a:lumOff val="-1362"/>
            <a:alphaOff val="0"/>
          </a:schemeClr>
        </a:solidFill>
        <a:ln w="12700" cap="flat" cmpd="sng" algn="ctr">
          <a:solidFill>
            <a:schemeClr val="accent2">
              <a:tint val="40000"/>
              <a:alpha val="90000"/>
              <a:hueOff val="887755"/>
              <a:satOff val="-13107"/>
              <a:lumOff val="-136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778000">
            <a:lnSpc>
              <a:spcPct val="90000"/>
            </a:lnSpc>
            <a:spcBef>
              <a:spcPct val="0"/>
            </a:spcBef>
            <a:spcAft>
              <a:spcPct val="15000"/>
            </a:spcAft>
            <a:buChar char="•"/>
          </a:pPr>
          <a:r>
            <a:rPr lang="en-US" sz="4000" i="0" kern="1200" dirty="0">
              <a:latin typeface="Century Schoolbook" panose="02040604050505020304" pitchFamily="18" charset="0"/>
            </a:rPr>
            <a:t>§2D1.1</a:t>
          </a:r>
        </a:p>
      </dsp:txBody>
      <dsp:txXfrm rot="-5400000">
        <a:off x="3953552" y="3087559"/>
        <a:ext cx="6974721" cy="994788"/>
      </dsp:txXfrm>
    </dsp:sp>
    <dsp:sp modelId="{9902E9A4-A5B9-40EC-95D4-B8BB855A0EAA}">
      <dsp:nvSpPr>
        <dsp:cNvPr id="0" name=""/>
        <dsp:cNvSpPr/>
      </dsp:nvSpPr>
      <dsp:spPr>
        <a:xfrm>
          <a:off x="0" y="2895941"/>
          <a:ext cx="3953552" cy="1378025"/>
        </a:xfrm>
        <a:prstGeom prst="roundRect">
          <a:avLst/>
        </a:prstGeom>
        <a:solidFill>
          <a:schemeClr val="accent2">
            <a:hueOff val="838775"/>
            <a:satOff val="-7923"/>
            <a:lumOff val="-82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n-US" sz="3900" kern="1200"/>
            <a:t>Drug Cases</a:t>
          </a:r>
        </a:p>
      </dsp:txBody>
      <dsp:txXfrm>
        <a:off x="67270" y="2963211"/>
        <a:ext cx="3819012" cy="12434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AF0E67-2DC8-4925-B7F1-0D97177993B6}">
      <dsp:nvSpPr>
        <dsp:cNvPr id="0" name=""/>
        <dsp:cNvSpPr/>
      </dsp:nvSpPr>
      <dsp:spPr>
        <a:xfrm>
          <a:off x="0" y="435824"/>
          <a:ext cx="11033029" cy="11907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6286" tIns="583184" rIns="856286" bIns="199136"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The Basics</a:t>
          </a:r>
        </a:p>
      </dsp:txBody>
      <dsp:txXfrm>
        <a:off x="0" y="435824"/>
        <a:ext cx="11033029" cy="1190700"/>
      </dsp:txXfrm>
    </dsp:sp>
    <dsp:sp modelId="{07CE78AA-BDA1-4596-BEC9-447F55D328C9}">
      <dsp:nvSpPr>
        <dsp:cNvPr id="0" name=""/>
        <dsp:cNvSpPr/>
      </dsp:nvSpPr>
      <dsp:spPr>
        <a:xfrm>
          <a:off x="551651" y="22544"/>
          <a:ext cx="7723120" cy="8265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916" tIns="0" rIns="291916" bIns="0" numCol="1" spcCol="1270" anchor="ctr" anchorCtr="0">
          <a:noAutofit/>
        </a:bodyPr>
        <a:lstStyle/>
        <a:p>
          <a:pPr marL="0" lvl="0" indent="0" algn="l" defTabSz="1244600">
            <a:lnSpc>
              <a:spcPct val="90000"/>
            </a:lnSpc>
            <a:spcBef>
              <a:spcPct val="0"/>
            </a:spcBef>
            <a:spcAft>
              <a:spcPct val="35000"/>
            </a:spcAft>
            <a:buNone/>
          </a:pPr>
          <a:r>
            <a:rPr lang="en-US" sz="2800" kern="1200" dirty="0"/>
            <a:t>An Overview</a:t>
          </a:r>
        </a:p>
      </dsp:txBody>
      <dsp:txXfrm>
        <a:off x="592000" y="62893"/>
        <a:ext cx="7642422" cy="745862"/>
      </dsp:txXfrm>
    </dsp:sp>
    <dsp:sp modelId="{11D69C6A-EA72-4406-89BE-F3E895BB9F6A}">
      <dsp:nvSpPr>
        <dsp:cNvPr id="0" name=""/>
        <dsp:cNvSpPr/>
      </dsp:nvSpPr>
      <dsp:spPr>
        <a:xfrm>
          <a:off x="0" y="2191004"/>
          <a:ext cx="11033029" cy="705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6286" tIns="583184" rIns="856286" bIns="199136" numCol="1" spcCol="1270" anchor="t" anchorCtr="0">
          <a:noAutofit/>
        </a:bodyPr>
        <a:lstStyle/>
        <a:p>
          <a:pPr marL="285750" lvl="1" indent="-285750" algn="l" defTabSz="1244600">
            <a:lnSpc>
              <a:spcPct val="90000"/>
            </a:lnSpc>
            <a:spcBef>
              <a:spcPct val="0"/>
            </a:spcBef>
            <a:spcAft>
              <a:spcPct val="15000"/>
            </a:spcAft>
            <a:buChar char="•"/>
          </a:pPr>
          <a:endParaRPr lang="en-US" sz="2800" kern="1200" dirty="0"/>
        </a:p>
      </dsp:txBody>
      <dsp:txXfrm>
        <a:off x="0" y="2191004"/>
        <a:ext cx="11033029" cy="705600"/>
      </dsp:txXfrm>
    </dsp:sp>
    <dsp:sp modelId="{9C6A3C9B-A64A-44CF-8818-FBA3C2F9F30F}">
      <dsp:nvSpPr>
        <dsp:cNvPr id="0" name=""/>
        <dsp:cNvSpPr/>
      </dsp:nvSpPr>
      <dsp:spPr>
        <a:xfrm>
          <a:off x="551651" y="1777724"/>
          <a:ext cx="7723120" cy="8265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916" tIns="0" rIns="291916" bIns="0" numCol="1" spcCol="1270" anchor="ctr" anchorCtr="0">
          <a:noAutofit/>
        </a:bodyPr>
        <a:lstStyle/>
        <a:p>
          <a:pPr marL="0" lvl="0" indent="0" algn="l" defTabSz="1244600">
            <a:lnSpc>
              <a:spcPct val="90000"/>
            </a:lnSpc>
            <a:spcBef>
              <a:spcPct val="0"/>
            </a:spcBef>
            <a:spcAft>
              <a:spcPct val="35000"/>
            </a:spcAft>
            <a:buNone/>
          </a:pPr>
          <a:r>
            <a:rPr lang="en-US" sz="2800" kern="1200" dirty="0"/>
            <a:t>A Deeper Dive</a:t>
          </a:r>
        </a:p>
      </dsp:txBody>
      <dsp:txXfrm>
        <a:off x="592000" y="1818073"/>
        <a:ext cx="7642422" cy="745862"/>
      </dsp:txXfrm>
    </dsp:sp>
    <dsp:sp modelId="{782CE562-B8EA-4CBD-A4B9-131854259847}">
      <dsp:nvSpPr>
        <dsp:cNvPr id="0" name=""/>
        <dsp:cNvSpPr/>
      </dsp:nvSpPr>
      <dsp:spPr>
        <a:xfrm>
          <a:off x="0" y="3461084"/>
          <a:ext cx="11033029" cy="7056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E99901-C605-4F69-B327-355E7092F4B5}">
      <dsp:nvSpPr>
        <dsp:cNvPr id="0" name=""/>
        <dsp:cNvSpPr/>
      </dsp:nvSpPr>
      <dsp:spPr>
        <a:xfrm>
          <a:off x="551651" y="3047804"/>
          <a:ext cx="7723120" cy="8265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916" tIns="0" rIns="291916" bIns="0" numCol="1" spcCol="1270" anchor="ctr" anchorCtr="0">
          <a:noAutofit/>
        </a:bodyPr>
        <a:lstStyle/>
        <a:p>
          <a:pPr marL="0" lvl="0" indent="0" algn="l" defTabSz="1244600">
            <a:lnSpc>
              <a:spcPct val="90000"/>
            </a:lnSpc>
            <a:spcBef>
              <a:spcPct val="0"/>
            </a:spcBef>
            <a:spcAft>
              <a:spcPct val="35000"/>
            </a:spcAft>
            <a:buNone/>
          </a:pPr>
          <a:r>
            <a:rPr lang="en-US" sz="2800" kern="1200"/>
            <a:t>Be Creative!</a:t>
          </a:r>
        </a:p>
      </dsp:txBody>
      <dsp:txXfrm>
        <a:off x="592000" y="3088153"/>
        <a:ext cx="7642422" cy="7458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39C709-27BE-4F95-A97F-B34D766986CC}">
      <dsp:nvSpPr>
        <dsp:cNvPr id="0" name=""/>
        <dsp:cNvSpPr/>
      </dsp:nvSpPr>
      <dsp:spPr>
        <a:xfrm>
          <a:off x="3574353" y="2492708"/>
          <a:ext cx="91440" cy="923982"/>
        </a:xfrm>
        <a:custGeom>
          <a:avLst/>
          <a:gdLst/>
          <a:ahLst/>
          <a:cxnLst/>
          <a:rect l="0" t="0" r="0" b="0"/>
          <a:pathLst>
            <a:path>
              <a:moveTo>
                <a:pt x="45720" y="0"/>
              </a:moveTo>
              <a:lnTo>
                <a:pt x="45720" y="923982"/>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96208" y="2949927"/>
        <a:ext cx="47729" cy="9545"/>
      </dsp:txXfrm>
    </dsp:sp>
    <dsp:sp modelId="{433225FA-9620-40E3-AA73-E1542910223E}">
      <dsp:nvSpPr>
        <dsp:cNvPr id="0" name=""/>
        <dsp:cNvSpPr/>
      </dsp:nvSpPr>
      <dsp:spPr>
        <a:xfrm>
          <a:off x="1544894" y="4294"/>
          <a:ext cx="4150357" cy="249021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371" tIns="213474" rIns="203371" bIns="213474" numCol="1" spcCol="1270" anchor="ctr" anchorCtr="0">
          <a:noAutofit/>
        </a:bodyPr>
        <a:lstStyle/>
        <a:p>
          <a:pPr marL="0" lvl="0" indent="0" algn="ctr" defTabSz="1200150">
            <a:lnSpc>
              <a:spcPct val="90000"/>
            </a:lnSpc>
            <a:spcBef>
              <a:spcPct val="0"/>
            </a:spcBef>
            <a:spcAft>
              <a:spcPct val="35000"/>
            </a:spcAft>
            <a:buNone/>
          </a:pPr>
          <a:r>
            <a:rPr lang="en-US" sz="2700" kern="1200" dirty="0"/>
            <a:t>The Commission is considering </a:t>
          </a:r>
          <a:r>
            <a:rPr lang="en-US" sz="2700" kern="1200" dirty="0">
              <a:latin typeface="+mn-lt"/>
            </a:rPr>
            <a:t>amending §4A1.2 </a:t>
          </a:r>
          <a:r>
            <a:rPr lang="en-US" sz="2700" kern="1200" dirty="0"/>
            <a:t>to define “arrest”. </a:t>
          </a:r>
        </a:p>
      </dsp:txBody>
      <dsp:txXfrm>
        <a:off x="1544894" y="4294"/>
        <a:ext cx="4150357" cy="2490214"/>
      </dsp:txXfrm>
    </dsp:sp>
    <dsp:sp modelId="{D7DE3615-8B8E-4180-9558-3D598C79B318}">
      <dsp:nvSpPr>
        <dsp:cNvPr id="0" name=""/>
        <dsp:cNvSpPr/>
      </dsp:nvSpPr>
      <dsp:spPr>
        <a:xfrm>
          <a:off x="1544894" y="3449091"/>
          <a:ext cx="4150357" cy="249021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371" tIns="213474" rIns="203371" bIns="213474" numCol="1" spcCol="1270" anchor="ctr" anchorCtr="0">
          <a:noAutofit/>
        </a:bodyPr>
        <a:lstStyle/>
        <a:p>
          <a:pPr marL="0" lvl="0" indent="0" algn="ctr" defTabSz="1200150">
            <a:lnSpc>
              <a:spcPct val="90000"/>
            </a:lnSpc>
            <a:spcBef>
              <a:spcPct val="0"/>
            </a:spcBef>
            <a:spcAft>
              <a:spcPct val="35000"/>
            </a:spcAft>
            <a:buNone/>
          </a:pPr>
          <a:r>
            <a:rPr lang="en-US" sz="2700" kern="1200" dirty="0"/>
            <a:t>The Commission will hold a public meeting on December 19</a:t>
          </a:r>
          <a:r>
            <a:rPr lang="en-US" sz="2700" kern="1200" baseline="30000" dirty="0"/>
            <a:t>th</a:t>
          </a:r>
          <a:r>
            <a:rPr lang="en-US" sz="2700" kern="1200" dirty="0"/>
            <a:t> for the amendment cycle ending on May 1, 2025. </a:t>
          </a:r>
        </a:p>
      </dsp:txBody>
      <dsp:txXfrm>
        <a:off x="1544894" y="3449091"/>
        <a:ext cx="4150357" cy="249021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153C4-8C38-4E49-8C0C-619511F6E012}">
      <dsp:nvSpPr>
        <dsp:cNvPr id="0" name=""/>
        <dsp:cNvSpPr/>
      </dsp:nvSpPr>
      <dsp:spPr>
        <a:xfrm>
          <a:off x="0" y="894404"/>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t>CSO should not include </a:t>
          </a:r>
          <a:r>
            <a:rPr lang="en-US" sz="4000" u="sng" kern="1200" dirty="0"/>
            <a:t>offers</a:t>
          </a:r>
          <a:r>
            <a:rPr lang="en-US" sz="4000" kern="1200" dirty="0"/>
            <a:t> to sell</a:t>
          </a:r>
        </a:p>
      </dsp:txBody>
      <dsp:txXfrm>
        <a:off x="0" y="894404"/>
        <a:ext cx="3286125" cy="1971675"/>
      </dsp:txXfrm>
    </dsp:sp>
    <dsp:sp modelId="{3C74E2B6-A1AE-4984-8D7D-FAD05D3A0812}">
      <dsp:nvSpPr>
        <dsp:cNvPr id="0" name=""/>
        <dsp:cNvSpPr/>
      </dsp:nvSpPr>
      <dsp:spPr>
        <a:xfrm>
          <a:off x="3614737" y="894404"/>
          <a:ext cx="3286125" cy="19716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t>Drug overbreadth</a:t>
          </a:r>
        </a:p>
      </dsp:txBody>
      <dsp:txXfrm>
        <a:off x="3614737" y="894404"/>
        <a:ext cx="3286125" cy="1971675"/>
      </dsp:txXfrm>
    </dsp:sp>
    <dsp:sp modelId="{CD9B6975-D005-4AFC-BAB9-7398E92CD278}">
      <dsp:nvSpPr>
        <dsp:cNvPr id="0" name=""/>
        <dsp:cNvSpPr/>
      </dsp:nvSpPr>
      <dsp:spPr>
        <a:xfrm>
          <a:off x="7229475" y="894404"/>
          <a:ext cx="3286125" cy="197167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t>Intentional mens rea for COVs</a:t>
          </a:r>
        </a:p>
      </dsp:txBody>
      <dsp:txXfrm>
        <a:off x="7229475" y="894404"/>
        <a:ext cx="3286125" cy="19716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2AF2A3-14C0-48EB-9DDB-D8AF6B2CDE20}">
      <dsp:nvSpPr>
        <dsp:cNvPr id="0" name=""/>
        <dsp:cNvSpPr/>
      </dsp:nvSpPr>
      <dsp:spPr>
        <a:xfrm rot="5400000">
          <a:off x="6962441" y="-2853501"/>
          <a:ext cx="1080035" cy="7061138"/>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Eliminated status points for most of our clients</a:t>
          </a:r>
        </a:p>
        <a:p>
          <a:pPr marL="228600" lvl="1" indent="-228600" algn="l" defTabSz="889000">
            <a:lnSpc>
              <a:spcPct val="90000"/>
            </a:lnSpc>
            <a:spcBef>
              <a:spcPct val="0"/>
            </a:spcBef>
            <a:spcAft>
              <a:spcPct val="15000"/>
            </a:spcAft>
            <a:buChar char="•"/>
          </a:pPr>
          <a:r>
            <a:rPr lang="en-US" sz="2000" kern="1200" dirty="0"/>
            <a:t>1 status point – if individual has 7 CH points or more</a:t>
          </a:r>
        </a:p>
      </dsp:txBody>
      <dsp:txXfrm rot="-5400000">
        <a:off x="3971890" y="189773"/>
        <a:ext cx="7008415" cy="974589"/>
      </dsp:txXfrm>
    </dsp:sp>
    <dsp:sp modelId="{DF3D0B6F-C2A7-41F0-88D3-304E5322791B}">
      <dsp:nvSpPr>
        <dsp:cNvPr id="0" name=""/>
        <dsp:cNvSpPr/>
      </dsp:nvSpPr>
      <dsp:spPr>
        <a:xfrm>
          <a:off x="0" y="2045"/>
          <a:ext cx="3971890" cy="13500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Status Points</a:t>
          </a:r>
        </a:p>
      </dsp:txBody>
      <dsp:txXfrm>
        <a:off x="65904" y="67949"/>
        <a:ext cx="3840082" cy="1218236"/>
      </dsp:txXfrm>
    </dsp:sp>
    <dsp:sp modelId="{8C9ABA42-AEE8-48DB-89AE-DB38C2569F15}">
      <dsp:nvSpPr>
        <dsp:cNvPr id="0" name=""/>
        <dsp:cNvSpPr/>
      </dsp:nvSpPr>
      <dsp:spPr>
        <a:xfrm rot="5400000">
          <a:off x="6962441" y="-1435954"/>
          <a:ext cx="1080035" cy="7061138"/>
        </a:xfrm>
        <a:prstGeom prst="round2SameRect">
          <a:avLst/>
        </a:prstGeom>
        <a:solidFill>
          <a:schemeClr val="accent5">
            <a:tint val="40000"/>
            <a:alpha val="90000"/>
            <a:hueOff val="-1343620"/>
            <a:satOff val="1280"/>
            <a:lumOff val="-41"/>
            <a:alphaOff val="0"/>
          </a:schemeClr>
        </a:solidFill>
        <a:ln w="12700" cap="flat" cmpd="sng" algn="ctr">
          <a:solidFill>
            <a:schemeClr val="accent5">
              <a:tint val="40000"/>
              <a:alpha val="90000"/>
              <a:hueOff val="-1343620"/>
              <a:satOff val="1280"/>
              <a:lumOff val="-4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2-level reduction for eligible individuals with zero criminal history points</a:t>
          </a:r>
        </a:p>
        <a:p>
          <a:pPr marL="228600" lvl="1" indent="-228600" algn="l" defTabSz="889000">
            <a:lnSpc>
              <a:spcPct val="90000"/>
            </a:lnSpc>
            <a:spcBef>
              <a:spcPct val="0"/>
            </a:spcBef>
            <a:spcAft>
              <a:spcPct val="15000"/>
            </a:spcAft>
            <a:buChar char="•"/>
          </a:pPr>
          <a:r>
            <a:rPr lang="en-US" sz="2000" kern="1200" dirty="0"/>
            <a:t>There is a long list of limitations </a:t>
          </a:r>
        </a:p>
      </dsp:txBody>
      <dsp:txXfrm rot="-5400000">
        <a:off x="3971890" y="1607320"/>
        <a:ext cx="7008415" cy="974589"/>
      </dsp:txXfrm>
    </dsp:sp>
    <dsp:sp modelId="{E69FF707-E68F-4386-BDC2-2F0B7454D472}">
      <dsp:nvSpPr>
        <dsp:cNvPr id="0" name=""/>
        <dsp:cNvSpPr/>
      </dsp:nvSpPr>
      <dsp:spPr>
        <a:xfrm>
          <a:off x="0" y="1419592"/>
          <a:ext cx="3971890" cy="1350044"/>
        </a:xfrm>
        <a:prstGeom prst="roundRect">
          <a:avLst/>
        </a:prstGeom>
        <a:solidFill>
          <a:schemeClr val="accent5">
            <a:hueOff val="-1519836"/>
            <a:satOff val="1607"/>
            <a:lumOff val="-2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Zero-Point Reduction</a:t>
          </a:r>
        </a:p>
      </dsp:txBody>
      <dsp:txXfrm>
        <a:off x="65904" y="1485496"/>
        <a:ext cx="3840082" cy="1218236"/>
      </dsp:txXfrm>
    </dsp:sp>
    <dsp:sp modelId="{DD2B4205-D4AF-4471-83E0-D7E0025ECB84}">
      <dsp:nvSpPr>
        <dsp:cNvPr id="0" name=""/>
        <dsp:cNvSpPr/>
      </dsp:nvSpPr>
      <dsp:spPr>
        <a:xfrm rot="5400000">
          <a:off x="6962441" y="-18408"/>
          <a:ext cx="1080035" cy="7061138"/>
        </a:xfrm>
        <a:prstGeom prst="round2SameRect">
          <a:avLst/>
        </a:prstGeom>
        <a:solidFill>
          <a:schemeClr val="accent5">
            <a:tint val="40000"/>
            <a:alpha val="90000"/>
            <a:hueOff val="-2687239"/>
            <a:satOff val="2559"/>
            <a:lumOff val="-82"/>
            <a:alphaOff val="0"/>
          </a:schemeClr>
        </a:solidFill>
        <a:ln w="12700" cap="flat" cmpd="sng" algn="ctr">
          <a:solidFill>
            <a:schemeClr val="accent5">
              <a:tint val="40000"/>
              <a:alpha val="90000"/>
              <a:hueOff val="-2687239"/>
              <a:satOff val="2559"/>
              <a:lumOff val="-8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Added departure language based on simple possession of marijuana</a:t>
          </a:r>
        </a:p>
      </dsp:txBody>
      <dsp:txXfrm rot="-5400000">
        <a:off x="3971890" y="3024867"/>
        <a:ext cx="7008415" cy="974589"/>
      </dsp:txXfrm>
    </dsp:sp>
    <dsp:sp modelId="{C8051B2D-D686-4ECA-9851-20BECD479AAE}">
      <dsp:nvSpPr>
        <dsp:cNvPr id="0" name=""/>
        <dsp:cNvSpPr/>
      </dsp:nvSpPr>
      <dsp:spPr>
        <a:xfrm>
          <a:off x="0" y="2837138"/>
          <a:ext cx="3971890" cy="1350044"/>
        </a:xfrm>
        <a:prstGeom prst="roundRect">
          <a:avLst/>
        </a:prstGeom>
        <a:solidFill>
          <a:schemeClr val="accent5">
            <a:hueOff val="-3039673"/>
            <a:satOff val="3213"/>
            <a:lumOff val="-5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Marijuana Downward Departure</a:t>
          </a:r>
        </a:p>
      </dsp:txBody>
      <dsp:txXfrm>
        <a:off x="65904" y="2903042"/>
        <a:ext cx="3840082" cy="121823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E0CE3D-9960-49DC-8AEC-7EFB73E526D2}">
      <dsp:nvSpPr>
        <dsp:cNvPr id="0" name=""/>
        <dsp:cNvSpPr/>
      </dsp:nvSpPr>
      <dsp:spPr>
        <a:xfrm>
          <a:off x="0" y="0"/>
          <a:ext cx="9334776" cy="1282816"/>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2024 Guideline Amendment: Expanded two of the exclusions listed at </a:t>
          </a:r>
          <a:r>
            <a:rPr lang="en-US" sz="2600" kern="1200" dirty="0">
              <a:latin typeface="Univers Condensed Light" panose="020B0306020202040204" pitchFamily="34" charset="0"/>
            </a:rPr>
            <a:t>§</a:t>
          </a:r>
          <a:r>
            <a:rPr lang="en-US" sz="2600" kern="1200" dirty="0"/>
            <a:t>4C1.1(a)</a:t>
          </a:r>
        </a:p>
      </dsp:txBody>
      <dsp:txXfrm>
        <a:off x="37572" y="37572"/>
        <a:ext cx="7950518" cy="1207672"/>
      </dsp:txXfrm>
    </dsp:sp>
    <dsp:sp modelId="{09B58C84-8BEF-417C-A9D0-D8D92CC16980}">
      <dsp:nvSpPr>
        <dsp:cNvPr id="0" name=""/>
        <dsp:cNvSpPr/>
      </dsp:nvSpPr>
      <dsp:spPr>
        <a:xfrm>
          <a:off x="823656" y="1496619"/>
          <a:ext cx="9334776" cy="1282816"/>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Clarifying that an individual is ineligible for the </a:t>
          </a:r>
          <a:r>
            <a:rPr lang="en-US" sz="2100" kern="1200" dirty="0">
              <a:latin typeface="Univers Condensed Light" panose="020B0306020202040204" pitchFamily="34" charset="0"/>
            </a:rPr>
            <a:t>§</a:t>
          </a:r>
          <a:r>
            <a:rPr lang="en-US" sz="2100" kern="1200" dirty="0"/>
            <a:t>4C1.1 zero-point reduction if they have </a:t>
          </a:r>
          <a:r>
            <a:rPr lang="en-US" sz="2100" i="1" u="sng" kern="1200" dirty="0"/>
            <a:t>either</a:t>
          </a:r>
          <a:r>
            <a:rPr lang="en-US" sz="2100" kern="1200" dirty="0"/>
            <a:t> an aggravating role or engaged in a continuing criminal enterprise. (</a:t>
          </a:r>
          <a:r>
            <a:rPr lang="en-US" sz="2100" kern="1200" dirty="0">
              <a:latin typeface="Univers Condensed Light" panose="020B0306020202040204" pitchFamily="34" charset="0"/>
            </a:rPr>
            <a:t>§</a:t>
          </a:r>
          <a:r>
            <a:rPr lang="en-US" sz="2100" kern="1200" dirty="0"/>
            <a:t>4C1.1(a)(10) and (a)(11)). </a:t>
          </a:r>
        </a:p>
      </dsp:txBody>
      <dsp:txXfrm>
        <a:off x="861228" y="1534191"/>
        <a:ext cx="7602145" cy="1207672"/>
      </dsp:txXfrm>
    </dsp:sp>
    <dsp:sp modelId="{9F478CC6-14B2-40B5-A479-34BB4A8A3CF3}">
      <dsp:nvSpPr>
        <dsp:cNvPr id="0" name=""/>
        <dsp:cNvSpPr/>
      </dsp:nvSpPr>
      <dsp:spPr>
        <a:xfrm>
          <a:off x="1647313" y="2993238"/>
          <a:ext cx="9334776" cy="1282816"/>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Striking the phrase “</a:t>
          </a:r>
          <a:r>
            <a:rPr lang="en-US" sz="2600" strike="sngStrike" kern="1200" dirty="0"/>
            <a:t>perpetrated against a minor</a:t>
          </a:r>
          <a:r>
            <a:rPr lang="en-US" sz="2600" kern="1200" dirty="0"/>
            <a:t>” in the sex offense definition at </a:t>
          </a:r>
          <a:r>
            <a:rPr lang="en-US" sz="2600" kern="1200" dirty="0">
              <a:latin typeface="Univers Condensed Light" panose="020B0306020202040204" pitchFamily="34" charset="0"/>
            </a:rPr>
            <a:t>§</a:t>
          </a:r>
          <a:r>
            <a:rPr lang="en-US" sz="2600" kern="1200" dirty="0"/>
            <a:t>4C1.1(b)(2)</a:t>
          </a:r>
        </a:p>
      </dsp:txBody>
      <dsp:txXfrm>
        <a:off x="1684885" y="3030810"/>
        <a:ext cx="7602145" cy="1207672"/>
      </dsp:txXfrm>
    </dsp:sp>
    <dsp:sp modelId="{40F2D898-D4EB-4E3A-8959-3E6D4BEFCFA3}">
      <dsp:nvSpPr>
        <dsp:cNvPr id="0" name=""/>
        <dsp:cNvSpPr/>
      </dsp:nvSpPr>
      <dsp:spPr>
        <a:xfrm>
          <a:off x="8500945" y="972802"/>
          <a:ext cx="833830" cy="833830"/>
        </a:xfrm>
        <a:prstGeom prst="downArrow">
          <a:avLst>
            <a:gd name="adj1" fmla="val 55000"/>
            <a:gd name="adj2" fmla="val 45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688557" y="972802"/>
        <a:ext cx="458606" cy="627457"/>
      </dsp:txXfrm>
    </dsp:sp>
    <dsp:sp modelId="{A56A6E48-8508-46DF-8536-AE1BCC5B738B}">
      <dsp:nvSpPr>
        <dsp:cNvPr id="0" name=""/>
        <dsp:cNvSpPr/>
      </dsp:nvSpPr>
      <dsp:spPr>
        <a:xfrm>
          <a:off x="9324602" y="2460869"/>
          <a:ext cx="833830" cy="833830"/>
        </a:xfrm>
        <a:prstGeom prst="downArrow">
          <a:avLst>
            <a:gd name="adj1" fmla="val 55000"/>
            <a:gd name="adj2" fmla="val 45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512214" y="2460869"/>
        <a:ext cx="458606" cy="62745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32989D-DA86-4BAD-8417-CF6050898CAC}">
      <dsp:nvSpPr>
        <dsp:cNvPr id="0" name=""/>
        <dsp:cNvSpPr/>
      </dsp:nvSpPr>
      <dsp:spPr>
        <a:xfrm>
          <a:off x="0" y="842272"/>
          <a:ext cx="5688936" cy="258798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dirty="0"/>
            <a:t>Ex Post Facto!</a:t>
          </a:r>
        </a:p>
      </dsp:txBody>
      <dsp:txXfrm>
        <a:off x="0" y="842272"/>
        <a:ext cx="5688936" cy="2587984"/>
      </dsp:txXfrm>
    </dsp:sp>
    <dsp:sp modelId="{A7BA77A1-1C97-4A8D-9EAC-6686656041D1}">
      <dsp:nvSpPr>
        <dsp:cNvPr id="0" name=""/>
        <dsp:cNvSpPr/>
      </dsp:nvSpPr>
      <dsp:spPr>
        <a:xfrm>
          <a:off x="6268288" y="797313"/>
          <a:ext cx="4762899" cy="259460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dirty="0">
              <a:latin typeface="+mn-lt"/>
            </a:rPr>
            <a:t>28 U.S.C. § 994(j)</a:t>
          </a:r>
        </a:p>
      </dsp:txBody>
      <dsp:txXfrm>
        <a:off x="6268288" y="797313"/>
        <a:ext cx="4762899" cy="259460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E0CE3D-9960-49DC-8AEC-7EFB73E526D2}">
      <dsp:nvSpPr>
        <dsp:cNvPr id="0" name=""/>
        <dsp:cNvSpPr/>
      </dsp:nvSpPr>
      <dsp:spPr>
        <a:xfrm>
          <a:off x="0" y="0"/>
          <a:ext cx="9334776" cy="128281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More than 4 CH points, excluding </a:t>
          </a:r>
        </a:p>
        <a:p>
          <a:pPr marL="0" lvl="0" indent="0" algn="l" defTabSz="1289050">
            <a:lnSpc>
              <a:spcPct val="90000"/>
            </a:lnSpc>
            <a:spcBef>
              <a:spcPct val="0"/>
            </a:spcBef>
            <a:spcAft>
              <a:spcPct val="35000"/>
            </a:spcAft>
            <a:buNone/>
          </a:pPr>
          <a:r>
            <a:rPr lang="en-US" sz="2900" kern="1200" dirty="0"/>
            <a:t>1-point offenses;</a:t>
          </a:r>
        </a:p>
      </dsp:txBody>
      <dsp:txXfrm>
        <a:off x="37572" y="37572"/>
        <a:ext cx="7950518" cy="1207672"/>
      </dsp:txXfrm>
    </dsp:sp>
    <dsp:sp modelId="{09B58C84-8BEF-417C-A9D0-D8D92CC16980}">
      <dsp:nvSpPr>
        <dsp:cNvPr id="0" name=""/>
        <dsp:cNvSpPr/>
      </dsp:nvSpPr>
      <dsp:spPr>
        <a:xfrm>
          <a:off x="823656" y="1496619"/>
          <a:ext cx="9334776" cy="128281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Prior 3-point offense; </a:t>
          </a:r>
          <a:r>
            <a:rPr lang="en-US" sz="2900" i="1" u="sng" kern="1200" dirty="0"/>
            <a:t>and</a:t>
          </a:r>
          <a:endParaRPr lang="en-US" sz="2900" kern="1200" dirty="0"/>
        </a:p>
      </dsp:txBody>
      <dsp:txXfrm>
        <a:off x="861228" y="1534191"/>
        <a:ext cx="7602145" cy="1207672"/>
      </dsp:txXfrm>
    </dsp:sp>
    <dsp:sp modelId="{9F478CC6-14B2-40B5-A479-34BB4A8A3CF3}">
      <dsp:nvSpPr>
        <dsp:cNvPr id="0" name=""/>
        <dsp:cNvSpPr/>
      </dsp:nvSpPr>
      <dsp:spPr>
        <a:xfrm>
          <a:off x="1647313" y="2993238"/>
          <a:ext cx="9334776" cy="1282816"/>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Prior 2-point violent offense (defined in 18 U.S.C. </a:t>
          </a:r>
          <a:r>
            <a:rPr lang="en-US" sz="2900" kern="1200" dirty="0">
              <a:latin typeface="Univers Condensed Light" panose="020B0306020202040204" pitchFamily="34" charset="0"/>
            </a:rPr>
            <a:t>§ </a:t>
          </a:r>
          <a:r>
            <a:rPr lang="en-US" sz="2900" kern="1200" dirty="0"/>
            <a:t>16)</a:t>
          </a:r>
        </a:p>
      </dsp:txBody>
      <dsp:txXfrm>
        <a:off x="1684885" y="3030810"/>
        <a:ext cx="7602145" cy="1207672"/>
      </dsp:txXfrm>
    </dsp:sp>
    <dsp:sp modelId="{40F2D898-D4EB-4E3A-8959-3E6D4BEFCFA3}">
      <dsp:nvSpPr>
        <dsp:cNvPr id="0" name=""/>
        <dsp:cNvSpPr/>
      </dsp:nvSpPr>
      <dsp:spPr>
        <a:xfrm>
          <a:off x="8500945" y="972802"/>
          <a:ext cx="833830" cy="833830"/>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688557" y="972802"/>
        <a:ext cx="458606" cy="627457"/>
      </dsp:txXfrm>
    </dsp:sp>
    <dsp:sp modelId="{A56A6E48-8508-46DF-8536-AE1BCC5B738B}">
      <dsp:nvSpPr>
        <dsp:cNvPr id="0" name=""/>
        <dsp:cNvSpPr/>
      </dsp:nvSpPr>
      <dsp:spPr>
        <a:xfrm>
          <a:off x="9324602" y="2460869"/>
          <a:ext cx="833830" cy="833830"/>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512214" y="2460869"/>
        <a:ext cx="458606" cy="62745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5EA740-9338-4D88-A83E-3AFE9B2D1CB7}">
      <dsp:nvSpPr>
        <dsp:cNvPr id="0" name=""/>
        <dsp:cNvSpPr/>
      </dsp:nvSpPr>
      <dsp:spPr>
        <a:xfrm>
          <a:off x="0" y="526634"/>
          <a:ext cx="11033029" cy="7812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6286" tIns="645668" rIns="856286" bIns="220472" numCol="1" spcCol="1270" anchor="t" anchorCtr="0">
          <a:noAutofit/>
        </a:bodyPr>
        <a:lstStyle/>
        <a:p>
          <a:pPr marL="285750" lvl="1" indent="-285750" algn="l" defTabSz="1377950">
            <a:lnSpc>
              <a:spcPct val="90000"/>
            </a:lnSpc>
            <a:spcBef>
              <a:spcPct val="0"/>
            </a:spcBef>
            <a:spcAft>
              <a:spcPct val="15000"/>
            </a:spcAft>
            <a:buChar char="•"/>
          </a:pPr>
          <a:endParaRPr lang="en-US" sz="3100" kern="1200" dirty="0"/>
        </a:p>
      </dsp:txBody>
      <dsp:txXfrm>
        <a:off x="0" y="526634"/>
        <a:ext cx="11033029" cy="781200"/>
      </dsp:txXfrm>
    </dsp:sp>
    <dsp:sp modelId="{D2D0DD35-6822-434F-8891-065657DC95F6}">
      <dsp:nvSpPr>
        <dsp:cNvPr id="0" name=""/>
        <dsp:cNvSpPr/>
      </dsp:nvSpPr>
      <dsp:spPr>
        <a:xfrm>
          <a:off x="551651" y="69074"/>
          <a:ext cx="7723120" cy="91512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916" tIns="0" rIns="291916" bIns="0" numCol="1" spcCol="1270" anchor="ctr" anchorCtr="0">
          <a:noAutofit/>
        </a:bodyPr>
        <a:lstStyle/>
        <a:p>
          <a:pPr marL="0" lvl="0" indent="0" algn="l" defTabSz="1377950">
            <a:lnSpc>
              <a:spcPct val="90000"/>
            </a:lnSpc>
            <a:spcBef>
              <a:spcPct val="0"/>
            </a:spcBef>
            <a:spcAft>
              <a:spcPct val="35000"/>
            </a:spcAft>
            <a:buNone/>
          </a:pPr>
          <a:r>
            <a:rPr lang="en-US" sz="3100" kern="1200" dirty="0"/>
            <a:t>Designation and Custody classification </a:t>
          </a:r>
        </a:p>
      </dsp:txBody>
      <dsp:txXfrm>
        <a:off x="596323" y="113746"/>
        <a:ext cx="7633776" cy="825776"/>
      </dsp:txXfrm>
    </dsp:sp>
    <dsp:sp modelId="{E764C51A-0EA2-4357-8C9B-46248AE0E042}">
      <dsp:nvSpPr>
        <dsp:cNvPr id="0" name=""/>
        <dsp:cNvSpPr/>
      </dsp:nvSpPr>
      <dsp:spPr>
        <a:xfrm>
          <a:off x="0" y="1932794"/>
          <a:ext cx="11033029" cy="7812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502A709-6E4F-49AB-AF22-03D46E27C410}">
      <dsp:nvSpPr>
        <dsp:cNvPr id="0" name=""/>
        <dsp:cNvSpPr/>
      </dsp:nvSpPr>
      <dsp:spPr>
        <a:xfrm>
          <a:off x="551651" y="1475234"/>
          <a:ext cx="7723120" cy="91512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916" tIns="0" rIns="291916" bIns="0" numCol="1" spcCol="1270" anchor="ctr" anchorCtr="0">
          <a:noAutofit/>
        </a:bodyPr>
        <a:lstStyle/>
        <a:p>
          <a:pPr marL="0" lvl="0" indent="0" algn="l" defTabSz="1377950">
            <a:lnSpc>
              <a:spcPct val="90000"/>
            </a:lnSpc>
            <a:spcBef>
              <a:spcPct val="0"/>
            </a:spcBef>
            <a:spcAft>
              <a:spcPct val="35000"/>
            </a:spcAft>
            <a:buNone/>
          </a:pPr>
          <a:r>
            <a:rPr lang="en-US" sz="3100" kern="1200" dirty="0"/>
            <a:t>FSA ETC</a:t>
          </a:r>
        </a:p>
      </dsp:txBody>
      <dsp:txXfrm>
        <a:off x="596323" y="1519906"/>
        <a:ext cx="7633776" cy="825776"/>
      </dsp:txXfrm>
    </dsp:sp>
    <dsp:sp modelId="{57EB962F-0E81-4F74-B4A6-52097C7A3304}">
      <dsp:nvSpPr>
        <dsp:cNvPr id="0" name=""/>
        <dsp:cNvSpPr/>
      </dsp:nvSpPr>
      <dsp:spPr>
        <a:xfrm>
          <a:off x="0" y="3338954"/>
          <a:ext cx="11033029" cy="7812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95E6304-C13D-4CFE-8F7D-DEB7EE481556}">
      <dsp:nvSpPr>
        <dsp:cNvPr id="0" name=""/>
        <dsp:cNvSpPr/>
      </dsp:nvSpPr>
      <dsp:spPr>
        <a:xfrm>
          <a:off x="551651" y="2881394"/>
          <a:ext cx="7723120" cy="91512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916" tIns="0" rIns="291916" bIns="0" numCol="1" spcCol="1270" anchor="ctr" anchorCtr="0">
          <a:noAutofit/>
        </a:bodyPr>
        <a:lstStyle/>
        <a:p>
          <a:pPr marL="0" lvl="0" indent="0" algn="l" defTabSz="1377950">
            <a:lnSpc>
              <a:spcPct val="90000"/>
            </a:lnSpc>
            <a:spcBef>
              <a:spcPct val="0"/>
            </a:spcBef>
            <a:spcAft>
              <a:spcPct val="35000"/>
            </a:spcAft>
            <a:buNone/>
          </a:pPr>
          <a:r>
            <a:rPr lang="en-US" sz="3100" kern="1200" dirty="0"/>
            <a:t>Second Chance Act Placements</a:t>
          </a:r>
        </a:p>
      </dsp:txBody>
      <dsp:txXfrm>
        <a:off x="596323" y="2926066"/>
        <a:ext cx="7633776" cy="82577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DEA0D1-65E3-4A61-86EF-8700EE3E0F18}">
      <dsp:nvSpPr>
        <dsp:cNvPr id="0" name=""/>
        <dsp:cNvSpPr/>
      </dsp:nvSpPr>
      <dsp:spPr>
        <a:xfrm>
          <a:off x="0" y="151694"/>
          <a:ext cx="11033029" cy="111384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Request a downward departure under the §5H1.1 Policy statement in conjunction with </a:t>
          </a:r>
          <a:r>
            <a:rPr lang="en-US" sz="2800" kern="1200" dirty="0">
              <a:latin typeface="Univers Condensed Light" panose="020B0306020202040204" pitchFamily="34" charset="0"/>
            </a:rPr>
            <a:t>§</a:t>
          </a:r>
          <a:r>
            <a:rPr lang="en-US" sz="2800" kern="1200" dirty="0"/>
            <a:t>4A1.3 (overrepresented criminal history)</a:t>
          </a:r>
        </a:p>
      </dsp:txBody>
      <dsp:txXfrm>
        <a:off x="54373" y="206067"/>
        <a:ext cx="10924283" cy="1005094"/>
      </dsp:txXfrm>
    </dsp:sp>
    <dsp:sp modelId="{125AB5D8-21C1-4531-976A-539B4AE26C7D}">
      <dsp:nvSpPr>
        <dsp:cNvPr id="0" name=""/>
        <dsp:cNvSpPr/>
      </dsp:nvSpPr>
      <dsp:spPr>
        <a:xfrm>
          <a:off x="0" y="1265534"/>
          <a:ext cx="11033029" cy="463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299" tIns="35560" rIns="199136" bIns="35560" numCol="1" spcCol="1270" anchor="t" anchorCtr="0">
          <a:noAutofit/>
        </a:bodyPr>
        <a:lstStyle/>
        <a:p>
          <a:pPr marL="228600" lvl="1" indent="-228600" algn="l" defTabSz="977900">
            <a:lnSpc>
              <a:spcPct val="90000"/>
            </a:lnSpc>
            <a:spcBef>
              <a:spcPct val="0"/>
            </a:spcBef>
            <a:spcAft>
              <a:spcPct val="20000"/>
            </a:spcAft>
            <a:buChar char="•"/>
          </a:pPr>
          <a:endParaRPr lang="en-US" sz="2200" kern="1200" dirty="0"/>
        </a:p>
      </dsp:txBody>
      <dsp:txXfrm>
        <a:off x="0" y="1265534"/>
        <a:ext cx="11033029" cy="463680"/>
      </dsp:txXfrm>
    </dsp:sp>
    <dsp:sp modelId="{3AA9592D-035A-4B70-B220-F6D6CE8D7FDC}">
      <dsp:nvSpPr>
        <dsp:cNvPr id="0" name=""/>
        <dsp:cNvSpPr/>
      </dsp:nvSpPr>
      <dsp:spPr>
        <a:xfrm>
          <a:off x="0" y="1491222"/>
          <a:ext cx="11033029" cy="111384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Highlight the racial disparities that persist</a:t>
          </a:r>
        </a:p>
      </dsp:txBody>
      <dsp:txXfrm>
        <a:off x="54373" y="1545595"/>
        <a:ext cx="10924283" cy="1005094"/>
      </dsp:txXfrm>
    </dsp:sp>
    <dsp:sp modelId="{61B829FD-D071-41AF-A7AC-9600A678F094}">
      <dsp:nvSpPr>
        <dsp:cNvPr id="0" name=""/>
        <dsp:cNvSpPr/>
      </dsp:nvSpPr>
      <dsp:spPr>
        <a:xfrm>
          <a:off x="0" y="2923694"/>
          <a:ext cx="11033029" cy="111384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Be vigilant!</a:t>
          </a:r>
        </a:p>
      </dsp:txBody>
      <dsp:txXfrm>
        <a:off x="54373" y="2978067"/>
        <a:ext cx="10924283" cy="100509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82A4AD-FF41-4DC9-B956-0C0559B22578}">
      <dsp:nvSpPr>
        <dsp:cNvPr id="0" name=""/>
        <dsp:cNvSpPr/>
      </dsp:nvSpPr>
      <dsp:spPr>
        <a:xfrm>
          <a:off x="0" y="68091"/>
          <a:ext cx="11033029" cy="83947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Upward Departures</a:t>
          </a:r>
        </a:p>
      </dsp:txBody>
      <dsp:txXfrm>
        <a:off x="40980" y="109071"/>
        <a:ext cx="10951069" cy="757514"/>
      </dsp:txXfrm>
    </dsp:sp>
    <dsp:sp modelId="{C569794F-769B-4F46-A92B-BB9D3C496512}">
      <dsp:nvSpPr>
        <dsp:cNvPr id="0" name=""/>
        <dsp:cNvSpPr/>
      </dsp:nvSpPr>
      <dsp:spPr>
        <a:xfrm>
          <a:off x="0" y="907566"/>
          <a:ext cx="11033029" cy="1304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299"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kern="1200" dirty="0"/>
            <a:t>4A1.3(a)(3) – Prohibition: Prior arrest itself insufficient under this guideline provision</a:t>
          </a:r>
        </a:p>
        <a:p>
          <a:pPr marL="228600" lvl="1" indent="-228600" algn="l" defTabSz="1200150">
            <a:lnSpc>
              <a:spcPct val="90000"/>
            </a:lnSpc>
            <a:spcBef>
              <a:spcPct val="0"/>
            </a:spcBef>
            <a:spcAft>
              <a:spcPct val="20000"/>
            </a:spcAft>
            <a:buChar char="•"/>
          </a:pPr>
          <a:endParaRPr lang="en-US" sz="2700" kern="1200" dirty="0"/>
        </a:p>
      </dsp:txBody>
      <dsp:txXfrm>
        <a:off x="0" y="907566"/>
        <a:ext cx="11033029" cy="1304100"/>
      </dsp:txXfrm>
    </dsp:sp>
    <dsp:sp modelId="{A167D4C7-DED6-413F-9A35-9D9EB22E3592}">
      <dsp:nvSpPr>
        <dsp:cNvPr id="0" name=""/>
        <dsp:cNvSpPr/>
      </dsp:nvSpPr>
      <dsp:spPr>
        <a:xfrm>
          <a:off x="0" y="2211666"/>
          <a:ext cx="11033029" cy="83947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dirty="0"/>
            <a:t>Downward Departures</a:t>
          </a:r>
        </a:p>
      </dsp:txBody>
      <dsp:txXfrm>
        <a:off x="40980" y="2252646"/>
        <a:ext cx="10951069" cy="757514"/>
      </dsp:txXfrm>
    </dsp:sp>
    <dsp:sp modelId="{DF057BC6-7C7B-46F3-AE95-6D8949B8C4D4}">
      <dsp:nvSpPr>
        <dsp:cNvPr id="0" name=""/>
        <dsp:cNvSpPr/>
      </dsp:nvSpPr>
      <dsp:spPr>
        <a:xfrm>
          <a:off x="0" y="3051141"/>
          <a:ext cx="11033029" cy="1412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299"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kern="1200"/>
            <a:t>Reliable information indicates CHC substantially over-represents </a:t>
          </a:r>
        </a:p>
        <a:p>
          <a:pPr marL="457200" lvl="2" indent="-228600" algn="l" defTabSz="1200150">
            <a:lnSpc>
              <a:spcPct val="90000"/>
            </a:lnSpc>
            <a:spcBef>
              <a:spcPct val="0"/>
            </a:spcBef>
            <a:spcAft>
              <a:spcPct val="20000"/>
            </a:spcAft>
            <a:buChar char="•"/>
          </a:pPr>
          <a:r>
            <a:rPr lang="en-US" sz="2700" kern="1200" dirty="0"/>
            <a:t>Seriousness </a:t>
          </a:r>
        </a:p>
        <a:p>
          <a:pPr marL="457200" lvl="2" indent="-228600" algn="l" defTabSz="1200150">
            <a:lnSpc>
              <a:spcPct val="90000"/>
            </a:lnSpc>
            <a:spcBef>
              <a:spcPct val="0"/>
            </a:spcBef>
            <a:spcAft>
              <a:spcPct val="20000"/>
            </a:spcAft>
            <a:buChar char="•"/>
          </a:pPr>
          <a:r>
            <a:rPr lang="en-US" sz="2700" kern="1200" dirty="0"/>
            <a:t>Likelihood to recidivate</a:t>
          </a:r>
        </a:p>
      </dsp:txBody>
      <dsp:txXfrm>
        <a:off x="0" y="3051141"/>
        <a:ext cx="11033029" cy="141277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457BDD2-FD8F-DB97-3B52-B87D6F3C206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79B646F6-9457-BD67-7C83-65FAA5E751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49A72A-4651-45C7-9E42-35BFFD46D92F}" type="datetimeFigureOut">
              <a:rPr lang="en-US" smtClean="0"/>
              <a:t>12/6/2024</a:t>
            </a:fld>
            <a:endParaRPr lang="en-US" dirty="0"/>
          </a:p>
        </p:txBody>
      </p:sp>
      <p:sp>
        <p:nvSpPr>
          <p:cNvPr id="4" name="Footer Placeholder 3">
            <a:extLst>
              <a:ext uri="{FF2B5EF4-FFF2-40B4-BE49-F238E27FC236}">
                <a16:creationId xmlns:a16="http://schemas.microsoft.com/office/drawing/2014/main" id="{12D0DE2B-367D-0F52-FAA8-3ACF1E4EAA0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C8C8EAA-C094-412A-F8A7-2165B600C3F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9D88172-A614-444B-9E98-71B10C8CDE5C}" type="slidenum">
              <a:rPr lang="en-US" smtClean="0"/>
              <a:t>‹#›</a:t>
            </a:fld>
            <a:endParaRPr lang="en-US" dirty="0"/>
          </a:p>
        </p:txBody>
      </p:sp>
    </p:spTree>
    <p:extLst>
      <p:ext uri="{BB962C8B-B14F-4D97-AF65-F5344CB8AC3E}">
        <p14:creationId xmlns:p14="http://schemas.microsoft.com/office/powerpoint/2010/main" val="18055805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849352-39CB-486C-AEA5-5D17795DD0C7}" type="datetimeFigureOut">
              <a:rPr lang="en-US" smtClean="0"/>
              <a:t>12/6/2024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0E6F85-6220-421D-9203-84F526C4C605}" type="slidenum">
              <a:rPr lang="en-US" smtClean="0"/>
              <a:t>‹#›</a:t>
            </a:fld>
            <a:endParaRPr lang="en-US" dirty="0"/>
          </a:p>
        </p:txBody>
      </p:sp>
    </p:spTree>
    <p:extLst>
      <p:ext uri="{BB962C8B-B14F-4D97-AF65-F5344CB8AC3E}">
        <p14:creationId xmlns:p14="http://schemas.microsoft.com/office/powerpoint/2010/main" val="2510255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src.fd.org/resources/ussc-materials/public-comment/179-defender-comments-2023-amendment-cycle"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a:t>
            </a:r>
          </a:p>
          <a:p>
            <a:endParaRPr lang="en-US" dirty="0"/>
          </a:p>
          <a:p>
            <a:r>
              <a:rPr lang="en-US" dirty="0"/>
              <a:t>Thank you, </a:t>
            </a:r>
            <a:r>
              <a:rPr lang="en-US" dirty="0" err="1"/>
              <a:t>Omadare</a:t>
            </a:r>
            <a:r>
              <a:rPr lang="en-US" dirty="0"/>
              <a:t>. Good morning, everyone! Thank you for inviting us to beautiful state of Mississippi. I am not exaggerating when I tell you we are so excited to be here.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My name is Cherrelle Herbert, I am one of the litigation attorneys at SRC. I am based out of the Virgin Islands, and I’m so thrilled to be joined by Cristen…. *Introduces herself*</a:t>
            </a:r>
          </a:p>
          <a:p>
            <a:endParaRPr lang="en-US" dirty="0"/>
          </a:p>
          <a:p>
            <a:r>
              <a:rPr lang="en-US" dirty="0"/>
              <a:t>Before we dive into criminal history, we’d like to talk a little bit about who we are and what we do at SRC.</a:t>
            </a:r>
          </a:p>
          <a:p>
            <a:endParaRPr lang="en-US" dirty="0"/>
          </a:p>
        </p:txBody>
      </p:sp>
      <p:sp>
        <p:nvSpPr>
          <p:cNvPr id="4" name="Slide Number Placeholder 3"/>
          <p:cNvSpPr>
            <a:spLocks noGrp="1"/>
          </p:cNvSpPr>
          <p:nvPr>
            <p:ph type="sldNum" sz="quarter" idx="5"/>
          </p:nvPr>
        </p:nvSpPr>
        <p:spPr/>
        <p:txBody>
          <a:bodyPr/>
          <a:lstStyle/>
          <a:p>
            <a:fld id="{C30E6F85-6220-421D-9203-84F526C4C605}" type="slidenum">
              <a:rPr lang="en-US" smtClean="0"/>
              <a:t>1</a:t>
            </a:fld>
            <a:endParaRPr lang="en-US" dirty="0"/>
          </a:p>
        </p:txBody>
      </p:sp>
    </p:spTree>
    <p:extLst>
      <p:ext uri="{BB962C8B-B14F-4D97-AF65-F5344CB8AC3E}">
        <p14:creationId xmlns:p14="http://schemas.microsoft.com/office/powerpoint/2010/main" val="1623119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at SRC, work to provide support to federal public defenders and panel attorneys in the sentencing space. We are made up of four teams: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Guidelines team – that works to fulfill the defender statutory obligation to comment at least annually on the work of the commission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litigation team – that interacts most frequently with the defender community, either by sending out emails, responding to questions, collaborative briefing, or hosting office hours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data team – that analyzes data to support defender litigation and policy positions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and a legislative team – that works most closely with defender </a:t>
            </a:r>
            <a:r>
              <a:rPr lang="en-US" dirty="0" err="1"/>
              <a:t>detailees</a:t>
            </a:r>
            <a:r>
              <a:rPr lang="en-US" dirty="0"/>
              <a:t> and other allies on the hill to make sure that the defender prospective is considered (though we do not and cannot lobby).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Under our newly minted director, and former SRC guidelines attorney, Leslie Scott, we work together and in collaboration with federal public defender offices to advance defender goals.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We manage several sentencing listservs – we have one national list, and several more content specific lists, for example we have a sentencing reduction list (which has been pretty active with litigation updates on the 2023 reduction in sentence amendment), we also have a bop litigation list, (which for example, has hosted discussion on FSA earned time credits.) </a:t>
            </a:r>
          </a:p>
          <a:p>
            <a:endParaRPr lang="en-US" dirty="0"/>
          </a:p>
          <a:p>
            <a:r>
              <a:rPr lang="en-US" dirty="0"/>
              <a:t>Additionally, every first and third Thursday at 1 PM Central, we host office hours! At office hours we frequently brainstorm emerging, complex, and hot topic sentencing issues. If you are interested in joining office hours, we will have a QR code at the end of this presentation.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0C6A29-4676-420C-BBE3-ACC2B80F64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2149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 </a:t>
            </a:r>
          </a:p>
          <a:p>
            <a:endParaRPr lang="en-US" dirty="0"/>
          </a:p>
          <a:p>
            <a:r>
              <a:rPr lang="en-US" dirty="0"/>
              <a:t>Turning now to the reason why we are here: criminal history. </a:t>
            </a:r>
          </a:p>
          <a:p>
            <a:endParaRPr lang="en-US" dirty="0"/>
          </a:p>
          <a:p>
            <a:r>
              <a:rPr lang="en-US" dirty="0"/>
              <a:t>We are all familiar with the impact our clients’ criminal history has on their criminal history score and ultimately their guideline range. </a:t>
            </a:r>
          </a:p>
          <a:p>
            <a:endParaRPr lang="en-US" dirty="0"/>
          </a:p>
          <a:p>
            <a:r>
              <a:rPr lang="en-US" dirty="0"/>
              <a:t>CLICK </a:t>
            </a:r>
          </a:p>
          <a:p>
            <a:endParaRPr lang="en-US" dirty="0"/>
          </a:p>
          <a:p>
            <a:r>
              <a:rPr lang="en-US" dirty="0"/>
              <a:t>But as we know, criminal history doesn’t just impact their score…..  It impacts… so many things Including… </a:t>
            </a:r>
          </a:p>
          <a:p>
            <a:endParaRPr lang="en-US" dirty="0"/>
          </a:p>
          <a:p>
            <a:r>
              <a:rPr lang="en-US" dirty="0"/>
              <a:t>CLICK – READ the impacts – and this is a non-exhaustive list. </a:t>
            </a:r>
          </a:p>
          <a:p>
            <a:endParaRPr lang="en-US" dirty="0"/>
          </a:p>
          <a:p>
            <a:endParaRPr lang="en-US" dirty="0"/>
          </a:p>
        </p:txBody>
      </p:sp>
      <p:sp>
        <p:nvSpPr>
          <p:cNvPr id="4" name="Slide Number Placeholder 3"/>
          <p:cNvSpPr>
            <a:spLocks noGrp="1"/>
          </p:cNvSpPr>
          <p:nvPr>
            <p:ph type="sldNum" sz="quarter" idx="5"/>
          </p:nvPr>
        </p:nvSpPr>
        <p:spPr/>
        <p:txBody>
          <a:bodyPr/>
          <a:lstStyle/>
          <a:p>
            <a:fld id="{C30E6F85-6220-421D-9203-84F526C4C605}" type="slidenum">
              <a:rPr lang="en-US" smtClean="0"/>
              <a:t>3</a:t>
            </a:fld>
            <a:endParaRPr lang="en-US" dirty="0"/>
          </a:p>
        </p:txBody>
      </p:sp>
    </p:spTree>
    <p:extLst>
      <p:ext uri="{BB962C8B-B14F-4D97-AF65-F5344CB8AC3E}">
        <p14:creationId xmlns:p14="http://schemas.microsoft.com/office/powerpoint/2010/main" val="1300562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a:t>
            </a:r>
          </a:p>
          <a:p>
            <a:endParaRPr lang="en-US" dirty="0"/>
          </a:p>
          <a:p>
            <a:r>
              <a:rPr lang="en-US" dirty="0"/>
              <a:t>By way of example, we typically see increases in offense levels based on criminal history in our illegal reentry cases, our firearms cases, and our drug cases. </a:t>
            </a:r>
          </a:p>
          <a:p>
            <a:endParaRPr lang="en-US" dirty="0"/>
          </a:p>
          <a:p>
            <a:r>
              <a:rPr lang="en-US" dirty="0"/>
              <a:t>Which are most of our cases right, essentially our bread and butter. </a:t>
            </a:r>
          </a:p>
          <a:p>
            <a:endParaRPr lang="en-US" dirty="0"/>
          </a:p>
          <a:p>
            <a:r>
              <a:rPr lang="en-US" dirty="0"/>
              <a:t>So given the impact criminal history has on our client’s sentences and beyond, as practitioners we have to be both as diligent and as creative as we can to challenge the use of criminal history to increase our clients’ sentences. </a:t>
            </a:r>
          </a:p>
          <a:p>
            <a:endParaRPr lang="en-US" dirty="0"/>
          </a:p>
          <a:p>
            <a:endParaRPr lang="en-US" dirty="0"/>
          </a:p>
          <a:p>
            <a:r>
              <a:rPr lang="en-US" dirty="0"/>
              <a:t>***********</a:t>
            </a:r>
          </a:p>
          <a:p>
            <a:endParaRPr lang="en-US" dirty="0"/>
          </a:p>
          <a:p>
            <a:endParaRPr lang="en-US" dirty="0"/>
          </a:p>
          <a:p>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Don’t read just FYI: </a:t>
            </a:r>
            <a:r>
              <a:rPr lang="en-US" dirty="0">
                <a:highlight>
                  <a:srgbClr val="FFFF00"/>
                </a:highlight>
              </a:rPr>
              <a:t>Eligibility for certain SOC mitigating role adjustments (straw purchasers)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ECC05-FA6A-43BE-8D80-DEAFB95CD2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3138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our hope is that today, we will flag some things to be on the lookout for, to help you in your diligence, and that we will spark some ideas to help foster your creativity. </a:t>
            </a:r>
          </a:p>
          <a:p>
            <a:endParaRPr lang="en-US" dirty="0"/>
          </a:p>
          <a:p>
            <a:r>
              <a:rPr lang="en-US" dirty="0"/>
              <a:t>To do that, we are going to start out with providing an overview of the basics. We will then take a deeper dive, and flag some things you should know, particularly some recent developments in the criminal history space. We will also share some ideas and practice tips for litigating criminal history.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ECC05-FA6A-43BE-8D80-DEAFB95CD2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4792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 </a:t>
            </a:r>
          </a:p>
          <a:p>
            <a:endParaRPr lang="en-US" dirty="0"/>
          </a:p>
          <a:p>
            <a:r>
              <a:rPr lang="en-US" dirty="0"/>
              <a:t>As part of today’s presentation, you will receive a document with some resources we think will be useful as you challenge the application of criminal history points for your clients. We will share those resources with (Dean?), so he may share them with all of you. </a:t>
            </a:r>
          </a:p>
          <a:p>
            <a:endParaRPr lang="en-US" b="0" u="none" dirty="0"/>
          </a:p>
          <a:p>
            <a:pPr>
              <a:lnSpc>
                <a:spcPct val="107000"/>
              </a:lnSpc>
              <a:spcAft>
                <a:spcPts val="806"/>
              </a:spcAft>
            </a:pPr>
            <a:r>
              <a:rPr lang="en-US" sz="1800" b="1" kern="100" dirty="0">
                <a:latin typeface="Century Schoolbook" panose="02040604050505020304" pitchFamily="18" charset="0"/>
                <a:ea typeface="Calibri" panose="020F0502020204030204" pitchFamily="34" charset="0"/>
                <a:cs typeface="Times New Roman" panose="02020603050405020304" pitchFamily="18" charset="0"/>
              </a:rPr>
              <a:t>Defender Comments and Guideline Amendments</a:t>
            </a: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pPr marL="345437" indent="-345437">
              <a:lnSpc>
                <a:spcPct val="107000"/>
              </a:lnSpc>
              <a:buFont typeface="+mj-lt"/>
              <a:buAutoNum type="arabicPeriod"/>
            </a:pPr>
            <a:r>
              <a:rPr lang="en-US" sz="1800" u="sng" kern="100" dirty="0">
                <a:solidFill>
                  <a:srgbClr val="0563C1"/>
                </a:solidFill>
                <a:latin typeface="Century Schoolbook" panose="02040604050505020304" pitchFamily="18" charset="0"/>
                <a:ea typeface="Calibri" panose="020F0502020204030204" pitchFamily="34" charset="0"/>
                <a:cs typeface="Times New Roman" panose="02020603050405020304" pitchFamily="18" charset="0"/>
                <a:hlinkClick r:id="rId3"/>
              </a:rPr>
              <a:t>2023 Guideline Amendments</a:t>
            </a:r>
          </a:p>
          <a:p>
            <a:pPr marL="345437" indent="-345437">
              <a:lnSpc>
                <a:spcPct val="107000"/>
              </a:lnSpc>
              <a:buFont typeface="+mj-lt"/>
              <a:buAutoNum type="arabicPeriod"/>
            </a:pPr>
            <a:r>
              <a:rPr lang="en-US" sz="1800" u="sng" kern="100" dirty="0">
                <a:solidFill>
                  <a:srgbClr val="0563C1"/>
                </a:solidFill>
                <a:latin typeface="Century Schoolbook" panose="02040604050505020304" pitchFamily="18" charset="0"/>
                <a:ea typeface="Calibri" panose="020F0502020204030204" pitchFamily="34" charset="0"/>
                <a:cs typeface="Times New Roman" panose="02020603050405020304" pitchFamily="18" charset="0"/>
                <a:hlinkClick r:id="rId3"/>
              </a:rPr>
              <a:t>2024 Guideline Amendments – Youthful</a:t>
            </a:r>
          </a:p>
          <a:p>
            <a:pPr marL="345437" indent="-345437">
              <a:lnSpc>
                <a:spcPct val="107000"/>
              </a:lnSpc>
              <a:buFont typeface="+mj-lt"/>
              <a:buAutoNum type="arabicPeriod"/>
            </a:pPr>
            <a:r>
              <a:rPr lang="en-US" sz="1800" u="sng" kern="100" dirty="0">
                <a:solidFill>
                  <a:srgbClr val="0563C1"/>
                </a:solidFill>
                <a:latin typeface="Century Schoolbook" panose="02040604050505020304" pitchFamily="18" charset="0"/>
                <a:ea typeface="Calibri" panose="020F0502020204030204" pitchFamily="34" charset="0"/>
                <a:cs typeface="Times New Roman" panose="02020603050405020304" pitchFamily="18" charset="0"/>
                <a:hlinkClick r:id="rId3"/>
              </a:rPr>
              <a:t>2023 Federal Defender Comments on the Proposed Amendments</a:t>
            </a:r>
          </a:p>
          <a:p>
            <a:pPr marL="345437" indent="-345437">
              <a:lnSpc>
                <a:spcPct val="107000"/>
              </a:lnSpc>
              <a:buFont typeface="+mj-lt"/>
              <a:buAutoNum type="arabicPeriod"/>
            </a:pPr>
            <a:r>
              <a:rPr lang="en-US" sz="1800" u="sng" kern="100" dirty="0">
                <a:solidFill>
                  <a:srgbClr val="0563C1"/>
                </a:solidFill>
                <a:latin typeface="Century Schoolbook" panose="02040604050505020304" pitchFamily="18" charset="0"/>
                <a:ea typeface="Calibri" panose="020F0502020204030204" pitchFamily="34" charset="0"/>
                <a:cs typeface="Times New Roman" panose="02020603050405020304" pitchFamily="18" charset="0"/>
                <a:hlinkClick r:id="rId3"/>
              </a:rPr>
              <a:t>2024 Federal Defender Comments on the Proposed Amendments </a:t>
            </a:r>
          </a:p>
          <a:p>
            <a:endParaRPr lang="en-US" b="0" u="none" dirty="0"/>
          </a:p>
        </p:txBody>
      </p:sp>
      <p:sp>
        <p:nvSpPr>
          <p:cNvPr id="4" name="Slide Number Placeholder 3"/>
          <p:cNvSpPr>
            <a:spLocks noGrp="1"/>
          </p:cNvSpPr>
          <p:nvPr>
            <p:ph type="sldNum" sz="quarter" idx="5"/>
          </p:nvPr>
        </p:nvSpPr>
        <p:spPr/>
        <p:txBody>
          <a:bodyPr/>
          <a:lstStyle/>
          <a:p>
            <a:fld id="{4DA6B952-02F7-44C2-A4AA-4D4CECF61C81}" type="slidenum">
              <a:rPr lang="en-US" smtClean="0"/>
              <a:t>6</a:t>
            </a:fld>
            <a:endParaRPr lang="en-US"/>
          </a:p>
        </p:txBody>
      </p:sp>
    </p:spTree>
    <p:extLst>
      <p:ext uri="{BB962C8B-B14F-4D97-AF65-F5344CB8AC3E}">
        <p14:creationId xmlns:p14="http://schemas.microsoft.com/office/powerpoint/2010/main" val="2285393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CCT</a:t>
            </a:r>
          </a:p>
        </p:txBody>
      </p:sp>
      <p:sp>
        <p:nvSpPr>
          <p:cNvPr id="4" name="Slide Number Placeholder 3"/>
          <p:cNvSpPr>
            <a:spLocks noGrp="1"/>
          </p:cNvSpPr>
          <p:nvPr>
            <p:ph type="sldNum" sz="quarter" idx="5"/>
          </p:nvPr>
        </p:nvSpPr>
        <p:spPr/>
        <p:txBody>
          <a:bodyPr/>
          <a:lstStyle/>
          <a:p>
            <a:fld id="{3A8ECC05-FA6A-43BE-8D80-DEAFB95CD24D}" type="slidenum">
              <a:rPr lang="en-US" smtClean="0"/>
              <a:t>7</a:t>
            </a:fld>
            <a:endParaRPr lang="en-US"/>
          </a:p>
        </p:txBody>
      </p:sp>
    </p:spTree>
    <p:extLst>
      <p:ext uri="{BB962C8B-B14F-4D97-AF65-F5344CB8AC3E}">
        <p14:creationId xmlns:p14="http://schemas.microsoft.com/office/powerpoint/2010/main" val="1813581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CCT</a:t>
            </a:r>
          </a:p>
          <a:p>
            <a:endParaRPr lang="en-US" dirty="0"/>
          </a:p>
          <a:p>
            <a:r>
              <a:rPr lang="en-US" dirty="0"/>
              <a:t>Determined based on length of sentence imposed, and if a range then the maximum. </a:t>
            </a:r>
            <a:r>
              <a:rPr lang="en-US" b="1" u="sng" dirty="0"/>
              <a:t>NOT</a:t>
            </a:r>
            <a:r>
              <a:rPr lang="en-US" dirty="0"/>
              <a:t> the actual time served. 4A1.2(b)</a:t>
            </a:r>
          </a:p>
        </p:txBody>
      </p:sp>
      <p:sp>
        <p:nvSpPr>
          <p:cNvPr id="4" name="Slide Number Placeholder 3"/>
          <p:cNvSpPr>
            <a:spLocks noGrp="1"/>
          </p:cNvSpPr>
          <p:nvPr>
            <p:ph type="sldNum" sz="quarter" idx="5"/>
          </p:nvPr>
        </p:nvSpPr>
        <p:spPr/>
        <p:txBody>
          <a:bodyPr/>
          <a:lstStyle/>
          <a:p>
            <a:fld id="{3A8ECC05-FA6A-43BE-8D80-DEAFB95CD24D}" type="slidenum">
              <a:rPr lang="en-US" smtClean="0"/>
              <a:t>8</a:t>
            </a:fld>
            <a:endParaRPr lang="en-US"/>
          </a:p>
        </p:txBody>
      </p:sp>
    </p:spTree>
    <p:extLst>
      <p:ext uri="{BB962C8B-B14F-4D97-AF65-F5344CB8AC3E}">
        <p14:creationId xmlns:p14="http://schemas.microsoft.com/office/powerpoint/2010/main" val="192927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CCT</a:t>
            </a:r>
          </a:p>
          <a:p>
            <a:endParaRPr lang="en-US" dirty="0"/>
          </a:p>
          <a:p>
            <a:r>
              <a:rPr lang="en-US" dirty="0"/>
              <a:t>1. 4A1.2(a)(1)</a:t>
            </a:r>
          </a:p>
          <a:p>
            <a:endParaRPr lang="en-US" dirty="0"/>
          </a:p>
          <a:p>
            <a:r>
              <a:rPr lang="en-US" dirty="0"/>
              <a:t>2. 4A1.2(a)(1)</a:t>
            </a:r>
          </a:p>
          <a:p>
            <a:endParaRPr lang="en-US" dirty="0"/>
          </a:p>
          <a:p>
            <a:r>
              <a:rPr lang="en-US" dirty="0"/>
              <a:t>3. 4A1.2(a)(4)</a:t>
            </a:r>
          </a:p>
          <a:p>
            <a:endParaRPr lang="en-US" dirty="0"/>
          </a:p>
        </p:txBody>
      </p:sp>
      <p:sp>
        <p:nvSpPr>
          <p:cNvPr id="4" name="Slide Number Placeholder 3"/>
          <p:cNvSpPr>
            <a:spLocks noGrp="1"/>
          </p:cNvSpPr>
          <p:nvPr>
            <p:ph type="sldNum" sz="quarter" idx="5"/>
          </p:nvPr>
        </p:nvSpPr>
        <p:spPr/>
        <p:txBody>
          <a:bodyPr/>
          <a:lstStyle/>
          <a:p>
            <a:fld id="{3A8ECC05-FA6A-43BE-8D80-DEAFB95CD24D}" type="slidenum">
              <a:rPr lang="en-US" smtClean="0"/>
              <a:t>9</a:t>
            </a:fld>
            <a:endParaRPr lang="en-US"/>
          </a:p>
        </p:txBody>
      </p:sp>
    </p:spTree>
    <p:extLst>
      <p:ext uri="{BB962C8B-B14F-4D97-AF65-F5344CB8AC3E}">
        <p14:creationId xmlns:p14="http://schemas.microsoft.com/office/powerpoint/2010/main" val="1869730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CCT</a:t>
            </a:r>
          </a:p>
          <a:p>
            <a:pPr marL="0" indent="0">
              <a:buNone/>
            </a:pPr>
            <a:endParaRPr lang="en-US" dirty="0"/>
          </a:p>
          <a:p>
            <a:pPr marL="0" indent="0">
              <a:buNone/>
            </a:pPr>
            <a:r>
              <a:rPr lang="en-US" dirty="0"/>
              <a:t>4A1.2, app. n. 9; 4A1.2(f): Quirky state sentencing practices can affect whether the prior qualifies, make sure you look closely at what the state law required for any diversionary/suspended sentence priors. If they do not require admission of guilt, then they should not count</a:t>
            </a:r>
          </a:p>
          <a:p>
            <a:pPr marL="228600" indent="-228600">
              <a:buAutoNum type="arabicPeriod"/>
            </a:pPr>
            <a:endParaRPr lang="en-US" dirty="0"/>
          </a:p>
          <a:p>
            <a:pPr marL="0" indent="0">
              <a:buNone/>
            </a:pPr>
            <a:endParaRPr lang="en-US" dirty="0"/>
          </a:p>
        </p:txBody>
      </p:sp>
      <p:sp>
        <p:nvSpPr>
          <p:cNvPr id="4" name="Slide Number Placeholder 3"/>
          <p:cNvSpPr>
            <a:spLocks noGrp="1"/>
          </p:cNvSpPr>
          <p:nvPr>
            <p:ph type="sldNum" sz="quarter" idx="5"/>
          </p:nvPr>
        </p:nvSpPr>
        <p:spPr/>
        <p:txBody>
          <a:bodyPr/>
          <a:lstStyle/>
          <a:p>
            <a:fld id="{3A8ECC05-FA6A-43BE-8D80-DEAFB95CD24D}" type="slidenum">
              <a:rPr lang="en-US" smtClean="0"/>
              <a:t>10</a:t>
            </a:fld>
            <a:endParaRPr lang="en-US"/>
          </a:p>
        </p:txBody>
      </p:sp>
    </p:spTree>
    <p:extLst>
      <p:ext uri="{BB962C8B-B14F-4D97-AF65-F5344CB8AC3E}">
        <p14:creationId xmlns:p14="http://schemas.microsoft.com/office/powerpoint/2010/main" val="1741605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CCT</a:t>
            </a:r>
          </a:p>
          <a:p>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highlight>
                  <a:srgbClr val="FFFF00"/>
                </a:highlight>
                <a:uLnTx/>
                <a:uFillTx/>
                <a:latin typeface="Avenir Next LT Pro"/>
                <a:ea typeface="+mn-ea"/>
                <a:cs typeface="+mn-cs"/>
              </a:rPr>
              <a:t>4A1.2, app. n.4</a:t>
            </a:r>
          </a:p>
          <a:p>
            <a:pPr marL="228600" indent="-228600">
              <a:buAutoNum type="arabicPeriod"/>
            </a:pPr>
            <a:endParaRPr lang="en-US" dirty="0"/>
          </a:p>
          <a:p>
            <a:pPr marL="228600" indent="-228600">
              <a:buAutoNum type="arabicPeriod"/>
            </a:pPr>
            <a:r>
              <a:rPr lang="en-US" dirty="0"/>
              <a:t>4A1.1(c)</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highlight>
                <a:srgbClr val="FFFF00"/>
              </a:highligh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highlight>
                <a:srgbClr val="FFFF00"/>
              </a:highligh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highlight>
                <a:srgbClr val="FFFF00"/>
              </a:highlight>
              <a:uLnTx/>
              <a:uFillTx/>
              <a:latin typeface="Avenir Next LT Pro"/>
              <a:ea typeface="+mn-ea"/>
              <a:cs typeface="+mn-cs"/>
            </a:endParaRP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3A8ECC05-FA6A-43BE-8D80-DEAFB95CD24D}" type="slidenum">
              <a:rPr lang="en-US" smtClean="0"/>
              <a:t>11</a:t>
            </a:fld>
            <a:endParaRPr lang="en-US"/>
          </a:p>
        </p:txBody>
      </p:sp>
    </p:spTree>
    <p:extLst>
      <p:ext uri="{BB962C8B-B14F-4D97-AF65-F5344CB8AC3E}">
        <p14:creationId xmlns:p14="http://schemas.microsoft.com/office/powerpoint/2010/main" val="2307039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CCT</a:t>
            </a:r>
          </a:p>
          <a:p>
            <a:endParaRPr lang="en-US" dirty="0"/>
          </a:p>
          <a:p>
            <a:r>
              <a:rPr lang="en-US" dirty="0"/>
              <a:t>Sentence that exceeded one year and a month</a:t>
            </a:r>
          </a:p>
          <a:p>
            <a:r>
              <a:rPr lang="en-US" dirty="0"/>
              <a:t>Imposed within 15 years of instant offense OR when incarcerated within 15-year period</a:t>
            </a:r>
          </a:p>
          <a:p>
            <a:r>
              <a:rPr lang="en-US" dirty="0"/>
              <a:t>NOTE: this one actually turns on when person is incarcerated, not just max sentence imposed</a:t>
            </a:r>
          </a:p>
        </p:txBody>
      </p:sp>
      <p:sp>
        <p:nvSpPr>
          <p:cNvPr id="4" name="Slide Number Placeholder 3"/>
          <p:cNvSpPr>
            <a:spLocks noGrp="1"/>
          </p:cNvSpPr>
          <p:nvPr>
            <p:ph type="sldNum" sz="quarter" idx="5"/>
          </p:nvPr>
        </p:nvSpPr>
        <p:spPr/>
        <p:txBody>
          <a:bodyPr/>
          <a:lstStyle/>
          <a:p>
            <a:fld id="{3A8ECC05-FA6A-43BE-8D80-DEAFB95CD24D}" type="slidenum">
              <a:rPr lang="en-US" smtClean="0"/>
              <a:t>12</a:t>
            </a:fld>
            <a:endParaRPr lang="en-US"/>
          </a:p>
        </p:txBody>
      </p:sp>
    </p:spTree>
    <p:extLst>
      <p:ext uri="{BB962C8B-B14F-4D97-AF65-F5344CB8AC3E}">
        <p14:creationId xmlns:p14="http://schemas.microsoft.com/office/powerpoint/2010/main" val="2200236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CCT</a:t>
            </a:r>
          </a:p>
          <a:p>
            <a:endParaRPr lang="en-US" dirty="0"/>
          </a:p>
          <a:p>
            <a:r>
              <a:rPr lang="en-US" dirty="0"/>
              <a:t>4A1.2(a)(2): </a:t>
            </a:r>
          </a:p>
          <a:p>
            <a:r>
              <a:rPr lang="en-US" dirty="0"/>
              <a:t>When you have multiple sentences connected in some way, counted as single sentence if: sentenced on the same day, or charges in same instrument, and no intervening arrest</a:t>
            </a:r>
          </a:p>
          <a:p>
            <a:endParaRPr lang="en-US" dirty="0"/>
          </a:p>
          <a:p>
            <a:r>
              <a:rPr lang="en-US" dirty="0"/>
              <a:t>If concurrent, longest sentence controls; if consecutive, then aggregate sentence controls</a:t>
            </a:r>
          </a:p>
          <a:p>
            <a:endParaRPr lang="en-US" dirty="0"/>
          </a:p>
        </p:txBody>
      </p:sp>
      <p:sp>
        <p:nvSpPr>
          <p:cNvPr id="4" name="Slide Number Placeholder 3"/>
          <p:cNvSpPr>
            <a:spLocks noGrp="1"/>
          </p:cNvSpPr>
          <p:nvPr>
            <p:ph type="sldNum" sz="quarter" idx="5"/>
          </p:nvPr>
        </p:nvSpPr>
        <p:spPr/>
        <p:txBody>
          <a:bodyPr/>
          <a:lstStyle/>
          <a:p>
            <a:fld id="{3A8ECC05-FA6A-43BE-8D80-DEAFB95CD24D}" type="slidenum">
              <a:rPr lang="en-US" smtClean="0"/>
              <a:t>13</a:t>
            </a:fld>
            <a:endParaRPr lang="en-US"/>
          </a:p>
        </p:txBody>
      </p:sp>
    </p:spTree>
    <p:extLst>
      <p:ext uri="{BB962C8B-B14F-4D97-AF65-F5344CB8AC3E}">
        <p14:creationId xmlns:p14="http://schemas.microsoft.com/office/powerpoint/2010/main" val="807213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a:t>
            </a:r>
          </a:p>
          <a:p>
            <a:endParaRPr lang="en-US" dirty="0"/>
          </a:p>
          <a:p>
            <a:pPr marL="171450" indent="-171450">
              <a:buFont typeface="Arial" panose="020B0604020202020204" pitchFamily="34" charset="0"/>
              <a:buChar char="•"/>
            </a:pPr>
            <a:r>
              <a:rPr lang="en-US" dirty="0"/>
              <a:t>Every year, the United States Sentencing Commission (the policy making body that created the guideline manual n- whose chair, Judge Carlton Reeves, sits right here in the SD of Miss). considers whether to promulgate any amendments to the guidelines manual.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On August 8</a:t>
            </a:r>
            <a:r>
              <a:rPr lang="en-US" baseline="30000" dirty="0"/>
              <a:t>th</a:t>
            </a:r>
            <a:r>
              <a:rPr lang="en-US" dirty="0"/>
              <a:t> of this year, the Commission published its final priorities - which are essentially the issues it’s considering drafting amendments for – for the amendment cycle ending on May 1</a:t>
            </a:r>
            <a:r>
              <a:rPr lang="en-US" baseline="30000" dirty="0"/>
              <a:t>st</a:t>
            </a:r>
            <a:r>
              <a:rPr lang="en-US" dirty="0"/>
              <a:t>.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Every year, as part of their ongoing commitment to resolve circuit conflicts that relate to the guidelines, the Commission includes some circuit conflicts as part of their priorities.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This year, the Commission has included a criminal history circuit conflict. Specifically, ***CLICK*** the Commission is considering whether to amend the guidelines to include a definition of what constitutes an arrest for the purposes of 4A1.2’s single sentence rule.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Currently, the 7</a:t>
            </a:r>
            <a:r>
              <a:rPr lang="en-US" baseline="30000" dirty="0"/>
              <a:t>th</a:t>
            </a:r>
            <a:r>
              <a:rPr lang="en-US" dirty="0"/>
              <a:t> circuit has held that an arrest, for purposes of 4A1.2, can include a traffic stop that results in a citation or a summons but where the person was never formally placed in custody. Whereas all the other circuits to have decided the issue have held that an arrest must be a formal custodial arrest that does not include a traffic stop that results in the mere issuance of a summons/citation. Those circuits who have gotten it right, all of whom have addressed the issue more recently than the 7</a:t>
            </a:r>
            <a:r>
              <a:rPr lang="en-US" baseline="30000" dirty="0"/>
              <a:t>th</a:t>
            </a:r>
            <a:r>
              <a:rPr lang="en-US" dirty="0"/>
              <a:t>,  are the 3</a:t>
            </a:r>
            <a:r>
              <a:rPr lang="en-US" baseline="30000" dirty="0"/>
              <a:t>rd</a:t>
            </a:r>
            <a:r>
              <a:rPr lang="en-US" dirty="0"/>
              <a:t>, 6</a:t>
            </a:r>
            <a:r>
              <a:rPr lang="en-US" baseline="30000" dirty="0"/>
              <a:t>th</a:t>
            </a:r>
            <a:r>
              <a:rPr lang="en-US" dirty="0"/>
              <a:t>, 9</a:t>
            </a:r>
            <a:r>
              <a:rPr lang="en-US" baseline="30000" dirty="0"/>
              <a:t>th</a:t>
            </a:r>
            <a:r>
              <a:rPr lang="en-US" dirty="0"/>
              <a:t>, 11</a:t>
            </a:r>
            <a:r>
              <a:rPr lang="en-US" baseline="30000" dirty="0"/>
              <a:t>th</a:t>
            </a:r>
            <a:r>
              <a:rPr lang="en-US" dirty="0"/>
              <a:t> circuits.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To my knowledge, the 5</a:t>
            </a:r>
            <a:r>
              <a:rPr lang="en-US" baseline="30000" dirty="0"/>
              <a:t>th</a:t>
            </a:r>
            <a:r>
              <a:rPr lang="en-US" dirty="0"/>
              <a:t> has not ruled on this issue – but if you have had to litigate what constitutes an arrest for the purposes of 4A1.2, I would love to talk to you.</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CLICK - On December 19th, the Commission will hold a public meeting announcing what their proposed amendments will be for the 2025 amendment cycle, (so in about 13 days, but who’s counting) and we expect those proposed amendments will reflect the priorities they announced on August 8th, including this criminal history circuit conflict.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So, be on the lookout for that amendment!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E6F85-6220-421D-9203-84F526C4C6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44647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CCT</a:t>
            </a:r>
          </a:p>
        </p:txBody>
      </p:sp>
      <p:sp>
        <p:nvSpPr>
          <p:cNvPr id="4" name="Slide Number Placeholder 3"/>
          <p:cNvSpPr>
            <a:spLocks noGrp="1"/>
          </p:cNvSpPr>
          <p:nvPr>
            <p:ph type="sldNum" sz="quarter" idx="5"/>
          </p:nvPr>
        </p:nvSpPr>
        <p:spPr/>
        <p:txBody>
          <a:bodyPr/>
          <a:lstStyle/>
          <a:p>
            <a:fld id="{3A8ECC05-FA6A-43BE-8D80-DEAFB95CD24D}" type="slidenum">
              <a:rPr lang="en-US" smtClean="0"/>
              <a:t>15</a:t>
            </a:fld>
            <a:endParaRPr lang="en-US"/>
          </a:p>
        </p:txBody>
      </p:sp>
    </p:spTree>
    <p:extLst>
      <p:ext uri="{BB962C8B-B14F-4D97-AF65-F5344CB8AC3E}">
        <p14:creationId xmlns:p14="http://schemas.microsoft.com/office/powerpoint/2010/main" val="10802970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CCT</a:t>
            </a:r>
          </a:p>
          <a:p>
            <a:endParaRPr lang="en-US" dirty="0"/>
          </a:p>
          <a:p>
            <a:r>
              <a:rPr lang="en-US" dirty="0"/>
              <a:t>4B1.1, 1.2</a:t>
            </a:r>
          </a:p>
        </p:txBody>
      </p:sp>
      <p:sp>
        <p:nvSpPr>
          <p:cNvPr id="4" name="Slide Number Placeholder 3"/>
          <p:cNvSpPr>
            <a:spLocks noGrp="1"/>
          </p:cNvSpPr>
          <p:nvPr>
            <p:ph type="sldNum" sz="quarter" idx="5"/>
          </p:nvPr>
        </p:nvSpPr>
        <p:spPr/>
        <p:txBody>
          <a:bodyPr/>
          <a:lstStyle/>
          <a:p>
            <a:fld id="{3A8ECC05-FA6A-43BE-8D80-DEAFB95CD24D}" type="slidenum">
              <a:rPr lang="en-US" smtClean="0"/>
              <a:t>16</a:t>
            </a:fld>
            <a:endParaRPr lang="en-US"/>
          </a:p>
        </p:txBody>
      </p:sp>
    </p:spTree>
    <p:extLst>
      <p:ext uri="{BB962C8B-B14F-4D97-AF65-F5344CB8AC3E}">
        <p14:creationId xmlns:p14="http://schemas.microsoft.com/office/powerpoint/2010/main" val="41276831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CCT</a:t>
            </a:r>
          </a:p>
          <a:p>
            <a:endParaRPr lang="en-US" dirty="0"/>
          </a:p>
          <a:p>
            <a:r>
              <a:rPr lang="en-US" dirty="0"/>
              <a:t>Get creative with it!</a:t>
            </a:r>
          </a:p>
          <a:p>
            <a:endParaRPr lang="en-US" dirty="0"/>
          </a:p>
          <a:p>
            <a:r>
              <a:rPr lang="en-US" dirty="0"/>
              <a:t>4B1.1, 1.2</a:t>
            </a:r>
          </a:p>
        </p:txBody>
      </p:sp>
      <p:sp>
        <p:nvSpPr>
          <p:cNvPr id="4" name="Slide Number Placeholder 3"/>
          <p:cNvSpPr>
            <a:spLocks noGrp="1"/>
          </p:cNvSpPr>
          <p:nvPr>
            <p:ph type="sldNum" sz="quarter" idx="5"/>
          </p:nvPr>
        </p:nvSpPr>
        <p:spPr/>
        <p:txBody>
          <a:bodyPr/>
          <a:lstStyle/>
          <a:p>
            <a:fld id="{3A8ECC05-FA6A-43BE-8D80-DEAFB95CD24D}" type="slidenum">
              <a:rPr lang="en-US" smtClean="0"/>
              <a:t>17</a:t>
            </a:fld>
            <a:endParaRPr lang="en-US"/>
          </a:p>
        </p:txBody>
      </p:sp>
    </p:spTree>
    <p:extLst>
      <p:ext uri="{BB962C8B-B14F-4D97-AF65-F5344CB8AC3E}">
        <p14:creationId xmlns:p14="http://schemas.microsoft.com/office/powerpoint/2010/main" val="39398073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CCT</a:t>
            </a:r>
          </a:p>
          <a:p>
            <a:endParaRPr lang="en-US" dirty="0"/>
          </a:p>
          <a:p>
            <a:r>
              <a:rPr lang="en-US" dirty="0"/>
              <a:t>4B1.1, 1.2—mandatory CH VI so very important to challenge this designation</a:t>
            </a:r>
          </a:p>
        </p:txBody>
      </p:sp>
      <p:sp>
        <p:nvSpPr>
          <p:cNvPr id="4" name="Slide Number Placeholder 3"/>
          <p:cNvSpPr>
            <a:spLocks noGrp="1"/>
          </p:cNvSpPr>
          <p:nvPr>
            <p:ph type="sldNum" sz="quarter" idx="5"/>
          </p:nvPr>
        </p:nvSpPr>
        <p:spPr/>
        <p:txBody>
          <a:bodyPr/>
          <a:lstStyle/>
          <a:p>
            <a:fld id="{3A8ECC05-FA6A-43BE-8D80-DEAFB95CD24D}" type="slidenum">
              <a:rPr lang="en-US" smtClean="0"/>
              <a:t>18</a:t>
            </a:fld>
            <a:endParaRPr lang="en-US"/>
          </a:p>
        </p:txBody>
      </p:sp>
    </p:spTree>
    <p:extLst>
      <p:ext uri="{BB962C8B-B14F-4D97-AF65-F5344CB8AC3E}">
        <p14:creationId xmlns:p14="http://schemas.microsoft.com/office/powerpoint/2010/main" val="2166735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CCT</a:t>
            </a:r>
          </a:p>
          <a:p>
            <a:endParaRPr lang="en-US" dirty="0"/>
          </a:p>
          <a:p>
            <a:r>
              <a:rPr lang="en-US" dirty="0"/>
              <a:t>1.In response to many courts holding Hobbs Act robbery did not qualify as a COV under the pre-2023 CO guideline </a:t>
            </a:r>
            <a:r>
              <a:rPr lang="en-US" dirty="0" err="1"/>
              <a:t>b.c</a:t>
            </a:r>
            <a:r>
              <a:rPr lang="en-US" dirty="0"/>
              <a:t> the statute doesn’t fit the generic definition of robbery (similar rulings for a number of state offenses). Hobbs Act robbery and state robbery offenses that include force against property = Career Offender predicate</a:t>
            </a:r>
          </a:p>
          <a:p>
            <a:endParaRPr lang="en-US" dirty="0"/>
          </a:p>
          <a:p>
            <a:r>
              <a:rPr lang="en-US" dirty="0"/>
              <a:t>2. Limited ability to challenge commentary when it conflicts with/expands GL text</a:t>
            </a:r>
          </a:p>
          <a:p>
            <a:endParaRPr lang="en-US" dirty="0"/>
          </a:p>
          <a:p>
            <a:r>
              <a:rPr lang="en-US" dirty="0"/>
              <a:t>3. Addressed circuit conflict about whether the commentary provisions stating COV and CSO include inchoate offenses are controlling. The Comm moved the language that COV and CSO include aiding, attempt and conspiracy from the commentary to the GL text.</a:t>
            </a:r>
          </a:p>
          <a:p>
            <a:endParaRPr lang="en-US" dirty="0"/>
          </a:p>
        </p:txBody>
      </p:sp>
      <p:sp>
        <p:nvSpPr>
          <p:cNvPr id="4" name="Slide Number Placeholder 3"/>
          <p:cNvSpPr>
            <a:spLocks noGrp="1"/>
          </p:cNvSpPr>
          <p:nvPr>
            <p:ph type="sldNum" sz="quarter" idx="5"/>
          </p:nvPr>
        </p:nvSpPr>
        <p:spPr/>
        <p:txBody>
          <a:bodyPr/>
          <a:lstStyle/>
          <a:p>
            <a:fld id="{3A8ECC05-FA6A-43BE-8D80-DEAFB95CD24D}" type="slidenum">
              <a:rPr lang="en-US" smtClean="0"/>
              <a:t>19</a:t>
            </a:fld>
            <a:endParaRPr lang="en-US"/>
          </a:p>
        </p:txBody>
      </p:sp>
    </p:spTree>
    <p:extLst>
      <p:ext uri="{BB962C8B-B14F-4D97-AF65-F5344CB8AC3E}">
        <p14:creationId xmlns:p14="http://schemas.microsoft.com/office/powerpoint/2010/main" val="21323094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CCT</a:t>
            </a:r>
          </a:p>
          <a:p>
            <a:endParaRPr lang="en-US" dirty="0"/>
          </a:p>
          <a:p>
            <a:r>
              <a:rPr lang="en-US" dirty="0"/>
              <a:t>1. Offers not covered by guideline text</a:t>
            </a:r>
          </a:p>
          <a:p>
            <a:endParaRPr lang="en-US" dirty="0"/>
          </a:p>
          <a:p>
            <a:r>
              <a:rPr lang="en-US" dirty="0"/>
              <a:t>2. State offense may criminalize more drugs than applicable federal definition if you are in a Circuit that uses the federal CSA schedules and not the state definition, but keep new Supreme Court decision Brown/Jackson in mind (a prior drug conviction counts as an ACCA predicate if it involved a drug on the federal schedule </a:t>
            </a:r>
            <a:r>
              <a:rPr lang="en-US" u="sng" dirty="0"/>
              <a:t>at the time of the state offense</a:t>
            </a:r>
            <a:r>
              <a:rPr lang="en-US" dirty="0"/>
              <a:t>)</a:t>
            </a:r>
          </a:p>
          <a:p>
            <a:endParaRPr lang="en-US" dirty="0"/>
          </a:p>
          <a:p>
            <a:r>
              <a:rPr lang="en-US" dirty="0"/>
              <a:t>3. Borden v. United States, 141 S. Ct. 1817 (2021)-reckless not enough, so something more than that required</a:t>
            </a:r>
          </a:p>
          <a:p>
            <a:endParaRPr lang="en-US" dirty="0"/>
          </a:p>
        </p:txBody>
      </p:sp>
      <p:sp>
        <p:nvSpPr>
          <p:cNvPr id="4" name="Slide Number Placeholder 3"/>
          <p:cNvSpPr>
            <a:spLocks noGrp="1"/>
          </p:cNvSpPr>
          <p:nvPr>
            <p:ph type="sldNum" sz="quarter" idx="5"/>
          </p:nvPr>
        </p:nvSpPr>
        <p:spPr/>
        <p:txBody>
          <a:bodyPr/>
          <a:lstStyle/>
          <a:p>
            <a:fld id="{3A8ECC05-FA6A-43BE-8D80-DEAFB95CD24D}" type="slidenum">
              <a:rPr lang="en-US" smtClean="0"/>
              <a:t>20</a:t>
            </a:fld>
            <a:endParaRPr lang="en-US"/>
          </a:p>
        </p:txBody>
      </p:sp>
    </p:spTree>
    <p:extLst>
      <p:ext uri="{BB962C8B-B14F-4D97-AF65-F5344CB8AC3E}">
        <p14:creationId xmlns:p14="http://schemas.microsoft.com/office/powerpoint/2010/main" val="15654513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CCT</a:t>
            </a:r>
          </a:p>
          <a:p>
            <a:endParaRPr lang="en-US" dirty="0"/>
          </a:p>
          <a:p>
            <a:r>
              <a:rPr lang="en-US" dirty="0"/>
              <a:t>4A1.1(d)</a:t>
            </a:r>
          </a:p>
        </p:txBody>
      </p:sp>
      <p:sp>
        <p:nvSpPr>
          <p:cNvPr id="4" name="Slide Number Placeholder 3"/>
          <p:cNvSpPr>
            <a:spLocks noGrp="1"/>
          </p:cNvSpPr>
          <p:nvPr>
            <p:ph type="sldNum" sz="quarter" idx="5"/>
          </p:nvPr>
        </p:nvSpPr>
        <p:spPr/>
        <p:txBody>
          <a:bodyPr/>
          <a:lstStyle/>
          <a:p>
            <a:fld id="{3A8ECC05-FA6A-43BE-8D80-DEAFB95CD24D}" type="slidenum">
              <a:rPr lang="en-US" smtClean="0"/>
              <a:t>21</a:t>
            </a:fld>
            <a:endParaRPr lang="en-US"/>
          </a:p>
        </p:txBody>
      </p:sp>
    </p:spTree>
    <p:extLst>
      <p:ext uri="{BB962C8B-B14F-4D97-AF65-F5344CB8AC3E}">
        <p14:creationId xmlns:p14="http://schemas.microsoft.com/office/powerpoint/2010/main" val="36833236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CCT</a:t>
            </a:r>
          </a:p>
          <a:p>
            <a:endParaRPr lang="en-US" dirty="0"/>
          </a:p>
          <a:p>
            <a:r>
              <a:rPr lang="en-US" dirty="0"/>
              <a:t>Sometimes it might be better to leave the record as is if you have a very unfavorable judge and they have made prejudicial/erroneous findings, and fight the issue on plain error on appeal (especially in 9</a:t>
            </a:r>
            <a:r>
              <a:rPr lang="en-US" baseline="30000" dirty="0"/>
              <a:t>th</a:t>
            </a:r>
            <a:r>
              <a:rPr lang="en-US" dirty="0"/>
              <a:t> Circuit, for now). BUT this is an exception to the object always rule and make sure its tailored to the case and not routing</a:t>
            </a:r>
          </a:p>
        </p:txBody>
      </p:sp>
      <p:sp>
        <p:nvSpPr>
          <p:cNvPr id="4" name="Slide Number Placeholder 3"/>
          <p:cNvSpPr>
            <a:spLocks noGrp="1"/>
          </p:cNvSpPr>
          <p:nvPr>
            <p:ph type="sldNum" sz="quarter" idx="5"/>
          </p:nvPr>
        </p:nvSpPr>
        <p:spPr/>
        <p:txBody>
          <a:bodyPr/>
          <a:lstStyle/>
          <a:p>
            <a:fld id="{3A8ECC05-FA6A-43BE-8D80-DEAFB95CD24D}" type="slidenum">
              <a:rPr lang="en-US" smtClean="0"/>
              <a:t>22</a:t>
            </a:fld>
            <a:endParaRPr lang="en-US"/>
          </a:p>
        </p:txBody>
      </p:sp>
    </p:spTree>
    <p:extLst>
      <p:ext uri="{BB962C8B-B14F-4D97-AF65-F5344CB8AC3E}">
        <p14:creationId xmlns:p14="http://schemas.microsoft.com/office/powerpoint/2010/main" val="7607248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CCT</a:t>
            </a:r>
          </a:p>
          <a:p>
            <a:endParaRPr lang="en-US" dirty="0"/>
          </a:p>
          <a:p>
            <a:r>
              <a:rPr lang="en-US" dirty="0"/>
              <a:t>“When a defendant is sentenced under an incorrect Guidelines range—whether or not the defendant's ultimate sentence falls within the correct range—the error itself can, and most often will, be sufficient to show a reasonable probability of a different outcome absent the error.” Molina-Martinez v. United States, 578 U.S. 189, 198 (2016)</a:t>
            </a:r>
          </a:p>
        </p:txBody>
      </p:sp>
      <p:sp>
        <p:nvSpPr>
          <p:cNvPr id="4" name="Slide Number Placeholder 3"/>
          <p:cNvSpPr>
            <a:spLocks noGrp="1"/>
          </p:cNvSpPr>
          <p:nvPr>
            <p:ph type="sldNum" sz="quarter" idx="5"/>
          </p:nvPr>
        </p:nvSpPr>
        <p:spPr/>
        <p:txBody>
          <a:bodyPr/>
          <a:lstStyle/>
          <a:p>
            <a:fld id="{3A8ECC05-FA6A-43BE-8D80-DEAFB95CD24D}" type="slidenum">
              <a:rPr lang="en-US" smtClean="0"/>
              <a:t>23</a:t>
            </a:fld>
            <a:endParaRPr lang="en-US"/>
          </a:p>
        </p:txBody>
      </p:sp>
    </p:spTree>
    <p:extLst>
      <p:ext uri="{BB962C8B-B14F-4D97-AF65-F5344CB8AC3E}">
        <p14:creationId xmlns:p14="http://schemas.microsoft.com/office/powerpoint/2010/main" val="2695086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 </a:t>
            </a:r>
          </a:p>
          <a:p>
            <a:endParaRPr lang="en-US" dirty="0"/>
          </a:p>
          <a:p>
            <a:r>
              <a:rPr lang="en-US" dirty="0"/>
              <a:t>Now, we are going to highlight some other things to know and keep a lookout for in your practice. </a:t>
            </a:r>
          </a:p>
        </p:txBody>
      </p:sp>
      <p:sp>
        <p:nvSpPr>
          <p:cNvPr id="4" name="Slide Number Placeholder 3"/>
          <p:cNvSpPr>
            <a:spLocks noGrp="1"/>
          </p:cNvSpPr>
          <p:nvPr>
            <p:ph type="sldNum" sz="quarter" idx="5"/>
          </p:nvPr>
        </p:nvSpPr>
        <p:spPr/>
        <p:txBody>
          <a:bodyPr/>
          <a:lstStyle/>
          <a:p>
            <a:fld id="{3A8ECC05-FA6A-43BE-8D80-DEAFB95CD24D}" type="slidenum">
              <a:rPr lang="en-US" smtClean="0"/>
              <a:t>24</a:t>
            </a:fld>
            <a:endParaRPr lang="en-US"/>
          </a:p>
        </p:txBody>
      </p:sp>
    </p:spTree>
    <p:extLst>
      <p:ext uri="{BB962C8B-B14F-4D97-AF65-F5344CB8AC3E}">
        <p14:creationId xmlns:p14="http://schemas.microsoft.com/office/powerpoint/2010/main" val="40443181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 </a:t>
            </a:r>
          </a:p>
          <a:p>
            <a:endParaRPr lang="en-US" dirty="0"/>
          </a:p>
          <a:p>
            <a:r>
              <a:rPr lang="en-US" dirty="0"/>
              <a:t>Beginning with the 2023 Guideline amendments</a:t>
            </a:r>
          </a:p>
        </p:txBody>
      </p:sp>
      <p:sp>
        <p:nvSpPr>
          <p:cNvPr id="4" name="Slide Number Placeholder 3"/>
          <p:cNvSpPr>
            <a:spLocks noGrp="1"/>
          </p:cNvSpPr>
          <p:nvPr>
            <p:ph type="sldNum" sz="quarter" idx="5"/>
          </p:nvPr>
        </p:nvSpPr>
        <p:spPr/>
        <p:txBody>
          <a:bodyPr/>
          <a:lstStyle/>
          <a:p>
            <a:fld id="{3A8ECC05-FA6A-43BE-8D80-DEAFB95CD24D}" type="slidenum">
              <a:rPr lang="en-US" smtClean="0"/>
              <a:t>25</a:t>
            </a:fld>
            <a:endParaRPr lang="en-US"/>
          </a:p>
        </p:txBody>
      </p:sp>
    </p:spTree>
    <p:extLst>
      <p:ext uri="{BB962C8B-B14F-4D97-AF65-F5344CB8AC3E}">
        <p14:creationId xmlns:p14="http://schemas.microsoft.com/office/powerpoint/2010/main" val="42504777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CTH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p>
          <a:p>
            <a:r>
              <a:rPr lang="en-US" dirty="0"/>
              <a:t>I’m not going to spend much time on these because I believe that last year at this conference, another </a:t>
            </a:r>
            <a:r>
              <a:rPr lang="en-US" dirty="0" err="1"/>
              <a:t>SRCer</a:t>
            </a:r>
            <a:r>
              <a:rPr lang="en-US" dirty="0"/>
              <a:t> presented on these amendments AND ..by now, you all are applying the 2023 amendments. But if you are interested in a more detailed training on the 2023 guideline amendment cycle, last year, Jayme Feldman and Leslie Scott did a fantastic webinar on the 2023 amendments. It’s available to all of you on FD.org.  And while I’m on the topic of amendment overviews, this year, Leslie and Tina Woehr did a similar training on the 2024 amendments, that is also available on FD.org. </a:t>
            </a:r>
          </a:p>
          <a:p>
            <a:endParaRPr lang="en-US" dirty="0"/>
          </a:p>
          <a:p>
            <a:r>
              <a:rPr lang="en-US" dirty="0"/>
              <a:t>So, although we aren’t going to spend too much time on the 2023 amendments, since this is a criminal history training, and there were significant changes to the criminal history guidelines during the 2023 amendment cycle… it is worth flagging that last year the </a:t>
            </a:r>
            <a:r>
              <a:rPr lang="en-US" b="0" i="0" dirty="0"/>
              <a:t>Commission promulgated three favorable parts to the criminal history amendment</a:t>
            </a:r>
          </a:p>
          <a:p>
            <a:endParaRPr lang="en-US" b="0" i="0" dirty="0"/>
          </a:p>
          <a:p>
            <a:r>
              <a:rPr lang="en-US" b="0" i="0" dirty="0"/>
              <a:t>. All of them are based </a:t>
            </a:r>
            <a:r>
              <a:rPr lang="en-US" dirty="0"/>
              <a:t>on recidivism data and reports published by the Commission in the last few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A6B952-02F7-44C2-A4AA-4D4CECF61C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26491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a side note, if you’re not familiar with the Comm’s research reports, it’s worth spending some time on their website. While many reports are admittedly harmful to our clients, there is some useful data you can pull from and cite to, when making arguments for downward departures or variances. </a:t>
            </a:r>
          </a:p>
          <a:p>
            <a:endParaRPr lang="en-US" dirty="0"/>
          </a:p>
          <a:p>
            <a:r>
              <a:rPr lang="en-US" dirty="0"/>
              <a:t>This is a screenshot of the Commission’s DATA REPORTS Tab – found at USSC.org and their website is fairly user friendly. </a:t>
            </a:r>
          </a:p>
        </p:txBody>
      </p:sp>
      <p:sp>
        <p:nvSpPr>
          <p:cNvPr id="4" name="Slide Number Placeholder 3"/>
          <p:cNvSpPr>
            <a:spLocks noGrp="1"/>
          </p:cNvSpPr>
          <p:nvPr>
            <p:ph type="sldNum" sz="quarter" idx="5"/>
          </p:nvPr>
        </p:nvSpPr>
        <p:spPr/>
        <p:txBody>
          <a:bodyPr/>
          <a:lstStyle/>
          <a:p>
            <a:fld id="{4DA6B952-02F7-44C2-A4AA-4D4CECF61C81}" type="slidenum">
              <a:rPr lang="en-US" smtClean="0"/>
              <a:t>27</a:t>
            </a:fld>
            <a:endParaRPr lang="en-US"/>
          </a:p>
        </p:txBody>
      </p:sp>
    </p:spTree>
    <p:extLst>
      <p:ext uri="{BB962C8B-B14F-4D97-AF65-F5344CB8AC3E}">
        <p14:creationId xmlns:p14="http://schemas.microsoft.com/office/powerpoint/2010/main" val="33872293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Century Schoolbook" panose="02040604050505020304" pitchFamily="18" charset="0"/>
              </a:rPr>
              <a:t>CTH: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Century Schoolbook" panose="020406040505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Century Schoolbook" panose="02040604050505020304" pitchFamily="18" charset="0"/>
              </a:rPr>
              <a:t>So, as a quick review, last year’s criminal history amendment did three things: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latin typeface="Century Schoolbook" panose="020406040505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latin typeface="Century Schoolbook" panose="02040604050505020304" pitchFamily="18" charset="0"/>
              </a:rPr>
              <a:t>CLICK: First, </a:t>
            </a:r>
            <a:r>
              <a:rPr lang="en-US" sz="1400" dirty="0">
                <a:latin typeface="Century Schoolbook" panose="02040604050505020304" pitchFamily="18" charset="0"/>
              </a:rPr>
              <a:t>it eliminated status points for most of our clients, now our clients only receive 1 status point – if they have 7 CH points or more.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Century Schoolbook" panose="020406040505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latin typeface="Century Schoolbook" panose="02040604050505020304" pitchFamily="18" charset="0"/>
              </a:rPr>
              <a:t>CLICK: Second, </a:t>
            </a:r>
            <a:r>
              <a:rPr lang="en-US" sz="1400" b="0" dirty="0">
                <a:latin typeface="Century Schoolbook" panose="02040604050505020304" pitchFamily="18" charset="0"/>
              </a:rPr>
              <a:t>t</a:t>
            </a:r>
            <a:r>
              <a:rPr lang="en-US" sz="1400" dirty="0">
                <a:latin typeface="Century Schoolbook" panose="02040604050505020304" pitchFamily="18" charset="0"/>
              </a:rPr>
              <a:t>he amendment created a 2-level reduction for eligible individuals with zero criminal history points, emphasis on the points. However, there is a long list of exclusions.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Century Schoolbook" panose="020406040505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Century Schoolbook" panose="02040604050505020304" pitchFamily="18" charset="0"/>
              </a:rPr>
              <a:t>CLICK: And </a:t>
            </a:r>
            <a:r>
              <a:rPr lang="en-US" sz="1400" b="1" dirty="0">
                <a:latin typeface="Century Schoolbook" panose="02040604050505020304" pitchFamily="18" charset="0"/>
              </a:rPr>
              <a:t>Third</a:t>
            </a:r>
            <a:r>
              <a:rPr lang="en-US" sz="1400" dirty="0">
                <a:latin typeface="Century Schoolbook" panose="02040604050505020304" pitchFamily="18" charset="0"/>
              </a:rPr>
              <a:t>, the amendment added departure language based on simple possession of marijuana. Which we are going to return later in this presentation.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Century Schoolbook" panose="020406040505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Century Schoolbook" panose="020406040505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Century Schoolbook" panose="020406040505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ECC05-FA6A-43BE-8D80-DEAFB95CD2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62142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 </a:t>
            </a:r>
          </a:p>
          <a:p>
            <a:endParaRPr lang="en-US" dirty="0"/>
          </a:p>
          <a:p>
            <a:r>
              <a:rPr lang="en-US" dirty="0"/>
              <a:t>Now, I just mentioned that, that new language at 4C1.1, creating a 2-level reduction for certain clients, includes a long list of limitations or exclusions. </a:t>
            </a:r>
          </a:p>
          <a:p>
            <a:endParaRPr lang="en-US" dirty="0"/>
          </a:p>
          <a:p>
            <a:r>
              <a:rPr lang="en-US" dirty="0"/>
              <a:t>CLICK </a:t>
            </a:r>
          </a:p>
          <a:p>
            <a:endParaRPr lang="en-US" dirty="0"/>
          </a:p>
          <a:p>
            <a:r>
              <a:rPr lang="en-US" dirty="0"/>
              <a:t>However, like our colleague Adeel likes to say, because as defense attorneys we just can’t have nice things… during the 2024 amendment cycle the Commission already amended 4C1.1 by expanding two of the exclusions listed at 4C1.1(a)</a:t>
            </a:r>
          </a:p>
          <a:p>
            <a:endParaRPr lang="en-US" dirty="0"/>
          </a:p>
          <a:p>
            <a:r>
              <a:rPr lang="en-US" dirty="0"/>
              <a:t>CLICK</a:t>
            </a:r>
          </a:p>
          <a:p>
            <a:endParaRPr lang="en-US" dirty="0"/>
          </a:p>
          <a:p>
            <a:pPr lvl="0"/>
            <a:r>
              <a:rPr lang="en-US" b="1" dirty="0"/>
              <a:t>First</a:t>
            </a:r>
            <a:r>
              <a:rPr lang="en-US" dirty="0"/>
              <a:t>, the Commission made what they are calling a “technical” amendment, clarifying that an individual is ineligible for an adjustment under 4C1.1, if that person </a:t>
            </a:r>
            <a:r>
              <a:rPr lang="en-US" b="1" i="1" dirty="0"/>
              <a:t>either</a:t>
            </a:r>
            <a:r>
              <a:rPr lang="en-US" dirty="0"/>
              <a:t> received </a:t>
            </a:r>
            <a:r>
              <a:rPr lang="en-US" sz="1200" dirty="0"/>
              <a:t>an aggravating role adjustment </a:t>
            </a:r>
            <a:r>
              <a:rPr lang="en-US" sz="1200" b="1" u="sng" dirty="0"/>
              <a:t>or </a:t>
            </a:r>
            <a:r>
              <a:rPr lang="en-US" sz="1200" dirty="0"/>
              <a:t>engaged in a continuing criminal enterprise</a:t>
            </a:r>
            <a:endParaRPr lang="en-US" dirty="0"/>
          </a:p>
          <a:p>
            <a:endParaRPr lang="en-US" dirty="0"/>
          </a:p>
          <a:p>
            <a:r>
              <a:rPr lang="en-US" b="1" dirty="0"/>
              <a:t>Second</a:t>
            </a:r>
            <a:r>
              <a:rPr lang="en-US" dirty="0"/>
              <a:t>, the Commission struck the phrase “perpetrated against a minor” in the sex offense definition at 4C1.1(b)(2) – therefore expanding that limitation</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ECC05-FA6A-43BE-8D80-DEAFB95CD2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05848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So we do have some practice pointers for you: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First, </a:t>
            </a:r>
            <a:r>
              <a:rPr lang="en-US" dirty="0"/>
              <a:t>don’t forget Ex post facto…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Normally we use the book in effect at the time of sentencing when calculating the guideline range.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in general, if a person who already has an open and pending case, would be subject to a higher guidelines range if the 2024 manual applies – because of a new bad rule– that would </a:t>
            </a:r>
            <a:r>
              <a:rPr lang="en-US" b="1" dirty="0"/>
              <a:t>violate the ex post facto clause </a:t>
            </a:r>
            <a:r>
              <a:rPr lang="en-US" dirty="0"/>
              <a:t>and the guidelines say that you must apply the manual in effect on the date the offense was committed.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I will just flag that the Commission has deemed at least one of the 2024 4C1.1 amendments to be a “clarifying amendment”, so the government may argue, and the court may rule that the ex post facto clause does not apply to that clarifying amendment. I really don’t know – but keep in mind that in general, when we have bad amendments – we should be considering whether we can challenge the new, higher, guideline calculation based on ex post facto.  </a:t>
            </a: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Second</a:t>
            </a:r>
            <a:r>
              <a:rPr lang="en-US" sz="1200" b="0" dirty="0"/>
              <a:t>, If you have a client with 0 CH points who is ineligible for the 4C1.1 reduction because of these exclusions, use 28 USC 994(j) to argue for a variance, and reference the Commission's data.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Second, </a:t>
            </a:r>
            <a:r>
              <a:rPr lang="en-US" sz="1200" b="0" dirty="0"/>
              <a:t>994(j): is the statute that requires the commission to ensure that the guidelines reflect t</a:t>
            </a:r>
            <a:r>
              <a:rPr lang="en-US" b="0" i="0" dirty="0">
                <a:solidFill>
                  <a:srgbClr val="333333"/>
                </a:solidFill>
                <a:effectLst/>
                <a:highlight>
                  <a:srgbClr val="FFFFFF"/>
                </a:highlight>
                <a:latin typeface="Open Sans" panose="020B0606030504020204" pitchFamily="34" charset="0"/>
              </a:rPr>
              <a:t>he general appropriateness of imposing a sentence</a:t>
            </a:r>
            <a:r>
              <a:rPr lang="en-US" b="0" i="0" u="sng" dirty="0">
                <a:solidFill>
                  <a:srgbClr val="333333"/>
                </a:solidFill>
                <a:effectLst/>
                <a:highlight>
                  <a:srgbClr val="FFFFFF"/>
                </a:highlight>
                <a:latin typeface="Open Sans" panose="020B0606030504020204" pitchFamily="34" charset="0"/>
              </a:rPr>
              <a:t> other </a:t>
            </a:r>
            <a:r>
              <a:rPr lang="en-US" b="0" i="0" dirty="0">
                <a:solidFill>
                  <a:srgbClr val="333333"/>
                </a:solidFill>
                <a:effectLst/>
                <a:highlight>
                  <a:srgbClr val="FFFFFF"/>
                </a:highlight>
                <a:latin typeface="Open Sans" panose="020B0606030504020204" pitchFamily="34" charset="0"/>
              </a:rPr>
              <a:t>than imprisonment in cases involving 0 criminal history points. And though there are carveouts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33333"/>
              </a:solidFill>
              <a:effectLst/>
              <a:highlight>
                <a:srgbClr val="FFFFFF"/>
              </a:highligh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994(j) </a:t>
            </a:r>
            <a:r>
              <a:rPr lang="en-US" b="1" u="sng" dirty="0"/>
              <a:t>DOES NOT LIMIT </a:t>
            </a:r>
            <a:r>
              <a:rPr lang="en-US" dirty="0"/>
              <a:t>relief to specific zones; and, the Commission’s data, upon which this amendment is based, showing the low recidivism rate for individuals with zero CHC points, does NOT distinguish between those with or without the aggravators the Commission selected as carve outs.</a:t>
            </a:r>
            <a:endParaRPr lang="en-US" sz="1200"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ECC05-FA6A-43BE-8D80-DEAFB95CD2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35794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 </a:t>
            </a:r>
          </a:p>
          <a:p>
            <a:endParaRPr lang="en-US" dirty="0"/>
          </a:p>
          <a:p>
            <a:r>
              <a:rPr lang="en-US" dirty="0"/>
              <a:t>Safety valve, refers to 18 USC </a:t>
            </a:r>
            <a:r>
              <a:rPr lang="en-US" sz="1200" dirty="0">
                <a:solidFill>
                  <a:srgbClr val="1F3864"/>
                </a:solidFill>
                <a:effectLst/>
                <a:latin typeface="Century Schoolbook" panose="02040604050505020304" pitchFamily="18" charset="0"/>
                <a:ea typeface="Aptos" panose="020B0004020202020204" pitchFamily="34" charset="0"/>
                <a:cs typeface="Calibri" panose="020F0502020204030204" pitchFamily="34" charset="0"/>
              </a:rPr>
              <a:t>§ 3553(f)(1), limits the application of mandatory minimums and allows our clients to receive a </a:t>
            </a:r>
            <a:r>
              <a:rPr lang="en-US" dirty="0"/>
              <a:t>reduction under the guidelines, in certain cases, if our clients meet certain criteria. </a:t>
            </a:r>
          </a:p>
          <a:p>
            <a:endParaRPr lang="en-US" dirty="0"/>
          </a:p>
          <a:p>
            <a:r>
              <a:rPr lang="en-US" dirty="0"/>
              <a:t> Prior to the First step act, clients were ineligible for safety valve if they had more than one criminal history point. However, the First step act changed that and developed new eligibility criteria</a:t>
            </a:r>
          </a:p>
          <a:p>
            <a:endParaRPr lang="en-US" dirty="0"/>
          </a:p>
          <a:p>
            <a:r>
              <a:rPr lang="en-US" dirty="0"/>
              <a:t>CLICK:</a:t>
            </a:r>
          </a:p>
        </p:txBody>
      </p:sp>
      <p:sp>
        <p:nvSpPr>
          <p:cNvPr id="4" name="Slide Number Placeholder 3"/>
          <p:cNvSpPr>
            <a:spLocks noGrp="1"/>
          </p:cNvSpPr>
          <p:nvPr>
            <p:ph type="sldNum" sz="quarter" idx="5"/>
          </p:nvPr>
        </p:nvSpPr>
        <p:spPr/>
        <p:txBody>
          <a:bodyPr/>
          <a:lstStyle/>
          <a:p>
            <a:fld id="{3A8ECC05-FA6A-43BE-8D80-DEAFB95CD24D}" type="slidenum">
              <a:rPr lang="en-US" smtClean="0"/>
              <a:t>31</a:t>
            </a:fld>
            <a:endParaRPr lang="en-US"/>
          </a:p>
        </p:txBody>
      </p:sp>
    </p:spTree>
    <p:extLst>
      <p:ext uri="{BB962C8B-B14F-4D97-AF65-F5344CB8AC3E}">
        <p14:creationId xmlns:p14="http://schemas.microsoft.com/office/powerpoint/2010/main" val="17490112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are the eligibility criteria following the first step act: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READ: Clients become ineligible to receive the safety valve if they have more than 4 CH points, excluding 1-point offenses; a prior 3-point offense; and a prior 2-point violent offense as defined in 18 U.S.C. 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Many of you are probably very familiar with </a:t>
            </a:r>
            <a:r>
              <a:rPr lang="en-US" i="1" dirty="0" err="1"/>
              <a:t>Pulsifer</a:t>
            </a:r>
            <a:r>
              <a:rPr lang="en-US" i="0" dirty="0"/>
              <a:t>, so we are only going to touch on it briefly. But it is worth flagging, because thanks to </a:t>
            </a:r>
            <a:r>
              <a:rPr lang="en-US" i="1" dirty="0" err="1"/>
              <a:t>Pulsifer</a:t>
            </a:r>
            <a:r>
              <a:rPr lang="en-US" i="0" dirty="0"/>
              <a:t>, we now know that not only does “and” mean “and”, it also ***CLICK** means “or”</a:t>
            </a:r>
          </a:p>
          <a:p>
            <a:endParaRPr lang="en-US" i="0" dirty="0"/>
          </a:p>
          <a:p>
            <a:endParaRPr lang="en-US" dirty="0"/>
          </a:p>
        </p:txBody>
      </p:sp>
      <p:sp>
        <p:nvSpPr>
          <p:cNvPr id="4" name="Slide Number Placeholder 3"/>
          <p:cNvSpPr>
            <a:spLocks noGrp="1"/>
          </p:cNvSpPr>
          <p:nvPr>
            <p:ph type="sldNum" sz="quarter" idx="5"/>
          </p:nvPr>
        </p:nvSpPr>
        <p:spPr/>
        <p:txBody>
          <a:bodyPr/>
          <a:lstStyle/>
          <a:p>
            <a:fld id="{3A8ECC05-FA6A-43BE-8D80-DEAFB95CD24D}" type="slidenum">
              <a:rPr lang="en-US" smtClean="0"/>
              <a:t>32</a:t>
            </a:fld>
            <a:endParaRPr lang="en-US"/>
          </a:p>
        </p:txBody>
      </p:sp>
    </p:spTree>
    <p:extLst>
      <p:ext uri="{BB962C8B-B14F-4D97-AF65-F5344CB8AC3E}">
        <p14:creationId xmlns:p14="http://schemas.microsoft.com/office/powerpoint/2010/main" val="15699279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t>CTH: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t>Before the Supreme Court decided </a:t>
            </a:r>
            <a:r>
              <a:rPr lang="en-US" sz="1800" i="1" dirty="0" err="1"/>
              <a:t>Pulsifer</a:t>
            </a:r>
            <a:r>
              <a:rPr lang="en-US" sz="1800" i="1" dirty="0"/>
              <a:t>, </a:t>
            </a:r>
            <a:r>
              <a:rPr lang="en-US" sz="1800" i="0" dirty="0"/>
              <a:t>the circuits were split on whether the first step act </a:t>
            </a:r>
            <a:r>
              <a:rPr lang="en-US" sz="1800" dirty="0">
                <a:solidFill>
                  <a:srgbClr val="1F3864"/>
                </a:solidFill>
                <a:effectLst/>
                <a:latin typeface="Century Schoolbook" panose="02040604050505020304" pitchFamily="18" charset="0"/>
                <a:ea typeface="Aptos" panose="020B0004020202020204" pitchFamily="34" charset="0"/>
                <a:cs typeface="Calibri" panose="020F0502020204030204" pitchFamily="34" charset="0"/>
              </a:rPr>
              <a:t>revisions to the criminal history requirement under 3553(f)(1) require a person to have satisfied all of the criteria to be ineligible for the safety valve, or whether an individual only needs to satisfy one of the criteria to become ineligible for safety valve. </a:t>
            </a:r>
          </a:p>
          <a:p>
            <a:endParaRPr lang="en-US" sz="1800" dirty="0">
              <a:solidFill>
                <a:srgbClr val="1F3864"/>
              </a:solidFill>
              <a:effectLst/>
              <a:latin typeface="Century Schoolbook" panose="02040604050505020304" pitchFamily="18" charset="0"/>
              <a:cs typeface="Calibri" panose="020F0502020204030204" pitchFamily="34" charset="0"/>
            </a:endParaRPr>
          </a:p>
          <a:p>
            <a:endParaRPr lang="en-US" sz="1800" dirty="0">
              <a:solidFill>
                <a:srgbClr val="1F3864"/>
              </a:solidFill>
              <a:effectLst/>
              <a:latin typeface="Century Schoolbook" panose="02040604050505020304" pitchFamily="18" charset="0"/>
              <a:cs typeface="Calibri" panose="020F0502020204030204" pitchFamily="34" charset="0"/>
            </a:endParaRPr>
          </a:p>
          <a:p>
            <a:r>
              <a:rPr lang="en-US" dirty="0"/>
              <a:t>In March of this year, in a </a:t>
            </a:r>
            <a:r>
              <a:rPr lang="en-US" sz="1800" dirty="0">
                <a:solidFill>
                  <a:srgbClr val="1F3864"/>
                </a:solidFill>
                <a:effectLst/>
                <a:latin typeface="Century Schoolbook" panose="02040604050505020304" pitchFamily="18" charset="0"/>
                <a:ea typeface="Aptos" panose="020B0004020202020204" pitchFamily="34" charset="0"/>
                <a:cs typeface="Aptos" panose="020B0004020202020204" pitchFamily="34" charset="0"/>
              </a:rPr>
              <a:t>6-3 unfavorable ruling, SCOTUS </a:t>
            </a:r>
            <a:r>
              <a:rPr lang="en-US" sz="1800" dirty="0">
                <a:solidFill>
                  <a:srgbClr val="1F3864"/>
                </a:solidFill>
                <a:effectLst/>
                <a:latin typeface="Century Schoolbook" panose="02040604050505020304" pitchFamily="18" charset="0"/>
                <a:ea typeface="Aptos" panose="020B0004020202020204" pitchFamily="34" charset="0"/>
                <a:cs typeface="Calibri" panose="020F0502020204030204" pitchFamily="34" charset="0"/>
              </a:rPr>
              <a:t>held that the revisions to § 3553(f)(1)’s criminal-history requirement create an “eligibility checklist” and provide that an individual is ineligible for safety-valve relief if they meet any of the criminal history requirements. </a:t>
            </a:r>
          </a:p>
          <a:p>
            <a:endParaRPr lang="en-US" sz="1800" dirty="0">
              <a:solidFill>
                <a:srgbClr val="1F3864"/>
              </a:solidFill>
              <a:effectLst/>
              <a:latin typeface="Century Schoolbook" panose="02040604050505020304" pitchFamily="18" charset="0"/>
              <a:ea typeface="Aptos" panose="020B0004020202020204" pitchFamily="34" charset="0"/>
              <a:cs typeface="Calibri" panose="020F0502020204030204" pitchFamily="34" charset="0"/>
            </a:endParaRPr>
          </a:p>
          <a:p>
            <a:r>
              <a:rPr lang="en-US" sz="1800" dirty="0">
                <a:solidFill>
                  <a:srgbClr val="1F3864"/>
                </a:solidFill>
                <a:effectLst/>
                <a:latin typeface="Century Schoolbook" panose="02040604050505020304" pitchFamily="18" charset="0"/>
                <a:ea typeface="Aptos" panose="020B0004020202020204" pitchFamily="34" charset="0"/>
                <a:cs typeface="Calibri" panose="020F0502020204030204" pitchFamily="34" charset="0"/>
              </a:rPr>
              <a:t>As you know, in the 5</a:t>
            </a:r>
            <a:r>
              <a:rPr lang="en-US" sz="1800" baseline="30000" dirty="0">
                <a:solidFill>
                  <a:srgbClr val="1F3864"/>
                </a:solidFill>
                <a:effectLst/>
                <a:latin typeface="Century Schoolbook" panose="02040604050505020304" pitchFamily="18" charset="0"/>
                <a:ea typeface="Aptos" panose="020B0004020202020204" pitchFamily="34" charset="0"/>
                <a:cs typeface="Calibri" panose="020F0502020204030204" pitchFamily="34" charset="0"/>
              </a:rPr>
              <a:t>th</a:t>
            </a:r>
            <a:r>
              <a:rPr lang="en-US" sz="1800" dirty="0">
                <a:solidFill>
                  <a:srgbClr val="1F3864"/>
                </a:solidFill>
                <a:effectLst/>
                <a:latin typeface="Century Schoolbook" panose="02040604050505020304" pitchFamily="18" charset="0"/>
                <a:ea typeface="Aptos" panose="020B0004020202020204" pitchFamily="34" charset="0"/>
                <a:cs typeface="Calibri" panose="020F0502020204030204" pitchFamily="34" charset="0"/>
              </a:rPr>
              <a:t> circuit, the day after </a:t>
            </a:r>
            <a:r>
              <a:rPr lang="en-US" sz="1800" i="1" dirty="0" err="1">
                <a:solidFill>
                  <a:srgbClr val="1F3864"/>
                </a:solidFill>
                <a:effectLst/>
                <a:latin typeface="Century Schoolbook" panose="02040604050505020304" pitchFamily="18" charset="0"/>
                <a:ea typeface="Aptos" panose="020B0004020202020204" pitchFamily="34" charset="0"/>
                <a:cs typeface="Calibri" panose="020F0502020204030204" pitchFamily="34" charset="0"/>
              </a:rPr>
              <a:t>Pulisfer</a:t>
            </a:r>
            <a:r>
              <a:rPr lang="en-US" sz="1800" i="1" dirty="0">
                <a:solidFill>
                  <a:srgbClr val="1F3864"/>
                </a:solidFill>
                <a:effectLst/>
                <a:latin typeface="Century Schoolbook" panose="02040604050505020304" pitchFamily="18" charset="0"/>
                <a:ea typeface="Aptos" panose="020B0004020202020204" pitchFamily="34" charset="0"/>
                <a:cs typeface="Calibri" panose="020F0502020204030204" pitchFamily="34" charset="0"/>
              </a:rPr>
              <a:t> </a:t>
            </a:r>
            <a:r>
              <a:rPr lang="en-US" sz="1800" dirty="0">
                <a:solidFill>
                  <a:srgbClr val="1F3864"/>
                </a:solidFill>
                <a:effectLst/>
                <a:latin typeface="Century Schoolbook" panose="02040604050505020304" pitchFamily="18" charset="0"/>
                <a:ea typeface="Aptos" panose="020B0004020202020204" pitchFamily="34" charset="0"/>
                <a:cs typeface="Calibri" panose="020F0502020204030204" pitchFamily="34" charset="0"/>
              </a:rPr>
              <a:t>was decided was just business as usual, because the 5</a:t>
            </a:r>
            <a:r>
              <a:rPr lang="en-US" sz="1800" baseline="30000" dirty="0">
                <a:solidFill>
                  <a:srgbClr val="1F3864"/>
                </a:solidFill>
                <a:effectLst/>
                <a:latin typeface="Century Schoolbook" panose="02040604050505020304" pitchFamily="18" charset="0"/>
                <a:ea typeface="Aptos" panose="020B0004020202020204" pitchFamily="34" charset="0"/>
                <a:cs typeface="Calibri" panose="020F0502020204030204" pitchFamily="34" charset="0"/>
              </a:rPr>
              <a:t>th</a:t>
            </a:r>
            <a:r>
              <a:rPr lang="en-US" sz="1800" dirty="0">
                <a:solidFill>
                  <a:srgbClr val="1F3864"/>
                </a:solidFill>
                <a:effectLst/>
                <a:latin typeface="Century Schoolbook" panose="02040604050505020304" pitchFamily="18" charset="0"/>
                <a:ea typeface="Aptos" panose="020B0004020202020204" pitchFamily="34" charset="0"/>
                <a:cs typeface="Calibri" panose="020F0502020204030204" pitchFamily="34" charset="0"/>
              </a:rPr>
              <a:t> had taken the eligibility criteria approach even before SCOTUS did. </a:t>
            </a:r>
          </a:p>
          <a:p>
            <a:endParaRPr lang="en-US" sz="1800" dirty="0">
              <a:solidFill>
                <a:srgbClr val="1F3864"/>
              </a:solidFill>
              <a:effectLst/>
              <a:latin typeface="Century Schoolbook" panose="02040604050505020304" pitchFamily="18" charset="0"/>
              <a:cs typeface="Calibri" panose="020F0502020204030204" pitchFamily="34" charset="0"/>
            </a:endParaRPr>
          </a:p>
          <a:p>
            <a:r>
              <a:rPr lang="en-US" sz="1800" dirty="0">
                <a:solidFill>
                  <a:srgbClr val="1F3864"/>
                </a:solidFill>
                <a:effectLst/>
                <a:latin typeface="Century Schoolbook" panose="02040604050505020304" pitchFamily="18" charset="0"/>
                <a:cs typeface="Calibri" panose="020F0502020204030204" pitchFamily="34" charset="0"/>
              </a:rPr>
              <a:t>But if helpful, in your cases, you should be discussing safety valve eligibility in plea negotiations. </a:t>
            </a:r>
          </a:p>
        </p:txBody>
      </p:sp>
      <p:sp>
        <p:nvSpPr>
          <p:cNvPr id="4" name="Slide Number Placeholder 3"/>
          <p:cNvSpPr>
            <a:spLocks noGrp="1"/>
          </p:cNvSpPr>
          <p:nvPr>
            <p:ph type="sldNum" sz="quarter" idx="5"/>
          </p:nvPr>
        </p:nvSpPr>
        <p:spPr/>
        <p:txBody>
          <a:bodyPr/>
          <a:lstStyle/>
          <a:p>
            <a:fld id="{3A8ECC05-FA6A-43BE-8D80-DEAFB95CD24D}" type="slidenum">
              <a:rPr lang="en-US" smtClean="0"/>
              <a:t>33</a:t>
            </a:fld>
            <a:endParaRPr lang="en-US"/>
          </a:p>
        </p:txBody>
      </p:sp>
    </p:spTree>
    <p:extLst>
      <p:ext uri="{BB962C8B-B14F-4D97-AF65-F5344CB8AC3E}">
        <p14:creationId xmlns:p14="http://schemas.microsoft.com/office/powerpoint/2010/main" val="11575055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area where our client’s criminal history can impact their eligibility is in their interactions with the BOP. </a:t>
            </a:r>
          </a:p>
          <a:p>
            <a:endParaRPr lang="en-US" dirty="0"/>
          </a:p>
          <a:p>
            <a:r>
              <a:rPr lang="en-US" dirty="0"/>
              <a:t>Our clients’ criminal history has the power to impact the </a:t>
            </a:r>
            <a:r>
              <a:rPr lang="en-US" i="1" u="sng" dirty="0"/>
              <a:t>length and harshness </a:t>
            </a:r>
            <a:r>
              <a:rPr lang="en-US" dirty="0"/>
              <a:t>of the sentences our clients ultimately serve while in BOP custody.</a:t>
            </a:r>
          </a:p>
        </p:txBody>
      </p:sp>
      <p:sp>
        <p:nvSpPr>
          <p:cNvPr id="4" name="Slide Number Placeholder 3"/>
          <p:cNvSpPr>
            <a:spLocks noGrp="1"/>
          </p:cNvSpPr>
          <p:nvPr>
            <p:ph type="sldNum" sz="quarter" idx="5"/>
          </p:nvPr>
        </p:nvSpPr>
        <p:spPr/>
        <p:txBody>
          <a:bodyPr/>
          <a:lstStyle/>
          <a:p>
            <a:fld id="{3A8ECC05-FA6A-43BE-8D80-DEAFB95CD24D}" type="slidenum">
              <a:rPr lang="en-US" smtClean="0"/>
              <a:t>34</a:t>
            </a:fld>
            <a:endParaRPr lang="en-US"/>
          </a:p>
        </p:txBody>
      </p:sp>
    </p:spTree>
    <p:extLst>
      <p:ext uri="{BB962C8B-B14F-4D97-AF65-F5344CB8AC3E}">
        <p14:creationId xmlns:p14="http://schemas.microsoft.com/office/powerpoint/2010/main" val="10598167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When our clients enter BOP custody, they receive a designation and custody classification. The custody classification determines the degree of staff supervision required for an individual and therefore determines their security level and ultimately impacts the type of facilities they will be designated to – which can impact the type of programming they have access to.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CLICK: Criminal history can also impact our client’s eligibility to earn time credits. Under </a:t>
            </a:r>
            <a:r>
              <a:rPr lang="it-IT" dirty="0"/>
              <a:t>18 U.S.C. 3632(d)(4)(D)(li) – (51), a client’s prior conviction for certain serious violent felonies such as murder, sex abuse, and carjacking, can prevent our clients from earning time credits if they are also currently serving a sentence for certain serious violent felonies. </a:t>
            </a:r>
          </a:p>
          <a:p>
            <a:endParaRPr lang="it-IT" dirty="0"/>
          </a:p>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CLICK: Additionally, Prior convictions for certain violent offenses can also render our clients ineligible for second chance act early release placements</a:t>
            </a:r>
            <a:endParaRPr lang="en-US" dirty="0"/>
          </a:p>
          <a:p>
            <a:endParaRPr lang="it-IT" dirty="0"/>
          </a:p>
          <a:p>
            <a:endParaRPr lang="it-IT" dirty="0"/>
          </a:p>
          <a:p>
            <a:r>
              <a:rPr lang="it-IT" dirty="0"/>
              <a:t>The list of serious violent felonies can at times seem arbitrary, not all the time but sometimes. So this is something you you pay close attention to the PSR for, and object to anything that is inaccurate. </a:t>
            </a:r>
          </a:p>
          <a:p>
            <a:endParaRPr lang="it-IT" dirty="0"/>
          </a:p>
          <a:p>
            <a:r>
              <a:rPr lang="it-IT" dirty="0"/>
              <a:t>You may also want to consider eligiblity as part of your plea negotiations, though you can’t change the priors, you can negotiate a better offense of conviction in a way that is not as harmful to our clients when combined with their criminal history. </a:t>
            </a:r>
          </a:p>
          <a:p>
            <a:endParaRPr lang="it-IT" dirty="0"/>
          </a:p>
          <a:p>
            <a:r>
              <a:rPr lang="it-IT" dirty="0"/>
              <a:t>Also, in the appropriate case, consider asking for a variance to account for your client’s ineligibility to earn time credits– though of course that is a very case specific suggestion, because you may </a:t>
            </a:r>
            <a:r>
              <a:rPr lang="it-IT" i="1" dirty="0"/>
              <a:t>not</a:t>
            </a:r>
            <a:r>
              <a:rPr lang="it-IT" i="0" dirty="0"/>
              <a:t> want to argue that a violent prior and violent instant offense should warrant a variance. In the right case you might. </a:t>
            </a:r>
          </a:p>
          <a:p>
            <a:endParaRPr lang="it-IT" dirty="0"/>
          </a:p>
          <a:p>
            <a:r>
              <a:rPr lang="it-IT" dirty="0"/>
              <a:t>And at minimum, this is something you should advise your client. Many of our clients get to prison and believe they will be earning time credits. They need to know when they will not be </a:t>
            </a:r>
            <a:r>
              <a:rPr lang="it-IT" i="1" u="sng" dirty="0"/>
              <a:t>before </a:t>
            </a:r>
            <a:r>
              <a:rPr lang="it-IT" dirty="0"/>
              <a:t>they take a plea. </a:t>
            </a:r>
          </a:p>
          <a:p>
            <a:endParaRPr lang="it-IT" dirty="0"/>
          </a:p>
        </p:txBody>
      </p:sp>
      <p:sp>
        <p:nvSpPr>
          <p:cNvPr id="4" name="Slide Number Placeholder 3"/>
          <p:cNvSpPr>
            <a:spLocks noGrp="1"/>
          </p:cNvSpPr>
          <p:nvPr>
            <p:ph type="sldNum" sz="quarter" idx="5"/>
          </p:nvPr>
        </p:nvSpPr>
        <p:spPr/>
        <p:txBody>
          <a:bodyPr/>
          <a:lstStyle/>
          <a:p>
            <a:fld id="{3A8ECC05-FA6A-43BE-8D80-DEAFB95CD24D}" type="slidenum">
              <a:rPr lang="en-US" smtClean="0"/>
              <a:t>35</a:t>
            </a:fld>
            <a:endParaRPr lang="en-US"/>
          </a:p>
        </p:txBody>
      </p:sp>
    </p:spTree>
    <p:extLst>
      <p:ext uri="{BB962C8B-B14F-4D97-AF65-F5344CB8AC3E}">
        <p14:creationId xmlns:p14="http://schemas.microsoft.com/office/powerpoint/2010/main" val="18277023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 </a:t>
            </a:r>
          </a:p>
          <a:p>
            <a:endParaRPr lang="en-US" dirty="0"/>
          </a:p>
          <a:p>
            <a:r>
              <a:rPr lang="en-US" dirty="0"/>
              <a:t>Tuning now to our youngest clients….this year the Commission amended the language of the 5H1.1 Policy Statement – addressing age. </a:t>
            </a:r>
          </a:p>
          <a:p>
            <a:endParaRPr lang="en-US" dirty="0"/>
          </a:p>
        </p:txBody>
      </p:sp>
      <p:sp>
        <p:nvSpPr>
          <p:cNvPr id="4" name="Slide Number Placeholder 3"/>
          <p:cNvSpPr>
            <a:spLocks noGrp="1"/>
          </p:cNvSpPr>
          <p:nvPr>
            <p:ph type="sldNum" sz="quarter" idx="5"/>
          </p:nvPr>
        </p:nvSpPr>
        <p:spPr/>
        <p:txBody>
          <a:bodyPr/>
          <a:lstStyle/>
          <a:p>
            <a:fld id="{3A8ECC05-FA6A-43BE-8D80-DEAFB95CD24D}" type="slidenum">
              <a:rPr lang="en-US" smtClean="0"/>
              <a:t>36</a:t>
            </a:fld>
            <a:endParaRPr lang="en-US"/>
          </a:p>
        </p:txBody>
      </p:sp>
    </p:spTree>
    <p:extLst>
      <p:ext uri="{BB962C8B-B14F-4D97-AF65-F5344CB8AC3E}">
        <p14:creationId xmlns:p14="http://schemas.microsoft.com/office/powerpoint/2010/main" val="12972432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a:t>
            </a:r>
          </a:p>
          <a:p>
            <a:endParaRPr lang="en-US" dirty="0"/>
          </a:p>
          <a:p>
            <a:r>
              <a:rPr lang="en-US" dirty="0"/>
              <a:t>This is a screengrab of the amendment to the 5H1.1 policy statement. There is so much text on this slide I DO NOT expect you to read it, please don’t even try. I just wanted you to see what it looks like. </a:t>
            </a:r>
          </a:p>
          <a:p>
            <a:endParaRPr lang="en-US" dirty="0"/>
          </a:p>
          <a:p>
            <a:r>
              <a:rPr lang="en-US" dirty="0"/>
              <a:t>The policy statements in </a:t>
            </a:r>
            <a:r>
              <a:rPr lang="en-US" dirty="0" err="1"/>
              <a:t>ch</a:t>
            </a:r>
            <a:r>
              <a:rPr lang="en-US" dirty="0"/>
              <a:t> 5, part H discuss individual characteristics. </a:t>
            </a:r>
          </a:p>
          <a:p>
            <a:endParaRPr lang="en-US" dirty="0"/>
          </a:p>
          <a:p>
            <a:r>
              <a:rPr lang="en-US" dirty="0"/>
              <a:t>It describes encouraged, discouraged, and supposedly prohibited characteristics to consider in determining the appropriate sentence. However, many of the discouraged and prohibited factors conflict with the court’s obligations under </a:t>
            </a:r>
            <a:r>
              <a:rPr lang="en-US" i="1" dirty="0"/>
              <a:t>Booker </a:t>
            </a:r>
            <a:r>
              <a:rPr lang="en-US" dirty="0"/>
              <a:t>and 3553(a) to consider the history and characteristics of the individual being sentenced. </a:t>
            </a:r>
          </a:p>
          <a:p>
            <a:endParaRPr lang="en-US" dirty="0"/>
          </a:p>
          <a:p>
            <a:r>
              <a:rPr lang="en-US" dirty="0"/>
              <a:t>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mn-lt"/>
                <a:ea typeface="+mn-ea"/>
              </a:rPr>
              <a:t>The amendment provides stronger more encouraging language to suggest that a downward departure or an alternative to incarceration may be appropriate to account for youthfulness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b="1" dirty="0"/>
              <a:t>I’d like to highlight two things</a:t>
            </a:r>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The amendment makes specific reference to youthfulness at either the time of the offense </a:t>
            </a:r>
            <a:r>
              <a:rPr lang="en-US" i="1" dirty="0"/>
              <a:t>or (importantly for this presentation) </a:t>
            </a:r>
            <a:r>
              <a:rPr lang="en-US" i="0" dirty="0"/>
              <a:t>during a prior offenses, highlighting some </a:t>
            </a:r>
            <a:r>
              <a:rPr lang="en-US" dirty="0"/>
              <a:t>of the risk factors that may affect emerging adult development</a:t>
            </a:r>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The new language also acknowledges that youthfulness extends beyond the teenage years! </a:t>
            </a:r>
          </a:p>
          <a:p>
            <a:endParaRPr lang="en-US" b="0" dirty="0"/>
          </a:p>
        </p:txBody>
      </p:sp>
      <p:sp>
        <p:nvSpPr>
          <p:cNvPr id="4" name="Slide Number Placeholder 3"/>
          <p:cNvSpPr>
            <a:spLocks noGrp="1"/>
          </p:cNvSpPr>
          <p:nvPr>
            <p:ph type="sldNum" sz="quarter" idx="5"/>
          </p:nvPr>
        </p:nvSpPr>
        <p:spPr/>
        <p:txBody>
          <a:bodyPr/>
          <a:lstStyle/>
          <a:p>
            <a:fld id="{C49BCEF6-41D7-4F20-AEC6-B432700F43FB}" type="slidenum">
              <a:rPr lang="en-US" smtClean="0"/>
              <a:t>37</a:t>
            </a:fld>
            <a:endParaRPr lang="en-US"/>
          </a:p>
        </p:txBody>
      </p:sp>
    </p:spTree>
    <p:extLst>
      <p:ext uri="{BB962C8B-B14F-4D97-AF65-F5344CB8AC3E}">
        <p14:creationId xmlns:p14="http://schemas.microsoft.com/office/powerpoint/2010/main" val="24034051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 </a:t>
            </a:r>
          </a:p>
          <a:p>
            <a:endParaRPr lang="en-US" dirty="0"/>
          </a:p>
          <a:p>
            <a:endParaRPr lang="en-US" dirty="0"/>
          </a:p>
          <a:p>
            <a:r>
              <a:rPr lang="en-US" dirty="0"/>
              <a:t>CLICK When representing our youngest clients, you should Request a downward departure under the </a:t>
            </a:r>
            <a:r>
              <a:rPr lang="en-US" dirty="0">
                <a:latin typeface="Univers Condensed Light" panose="020B0306020202040204" pitchFamily="34" charset="0"/>
              </a:rPr>
              <a:t>§</a:t>
            </a:r>
            <a:r>
              <a:rPr lang="en-US" dirty="0"/>
              <a:t>5H1.1 Policy statement in conjunction with 4A1.3 (overrepresented criminal history)</a:t>
            </a:r>
          </a:p>
          <a:p>
            <a:endParaRPr lang="en-US" dirty="0"/>
          </a:p>
          <a:p>
            <a:r>
              <a:rPr lang="en-US" dirty="0"/>
              <a:t>To do that, you can use the reasons for the amendments, defender comments, witness statements, witness testimony, which are all helpful resources</a:t>
            </a:r>
          </a:p>
          <a:p>
            <a:endParaRPr lang="en-US" dirty="0"/>
          </a:p>
          <a:p>
            <a:r>
              <a:rPr lang="en-US" dirty="0"/>
              <a:t>CLICK You can also highlight the racial disparities that persist CLICK</a:t>
            </a:r>
          </a:p>
          <a:p>
            <a:endParaRPr lang="en-US" dirty="0"/>
          </a:p>
          <a:p>
            <a:endParaRPr lang="en-US" dirty="0"/>
          </a:p>
          <a:p>
            <a:r>
              <a:rPr lang="en-US" dirty="0"/>
              <a:t>And BE VIGILANT</a:t>
            </a:r>
          </a:p>
          <a:p>
            <a:endParaRPr lang="en-US" dirty="0"/>
          </a:p>
          <a:p>
            <a:r>
              <a:rPr lang="en-US" dirty="0"/>
              <a:t> </a:t>
            </a:r>
          </a:p>
        </p:txBody>
      </p:sp>
      <p:sp>
        <p:nvSpPr>
          <p:cNvPr id="4" name="Slide Number Placeholder 3"/>
          <p:cNvSpPr>
            <a:spLocks noGrp="1"/>
          </p:cNvSpPr>
          <p:nvPr>
            <p:ph type="sldNum" sz="quarter" idx="5"/>
          </p:nvPr>
        </p:nvSpPr>
        <p:spPr/>
        <p:txBody>
          <a:bodyPr/>
          <a:lstStyle/>
          <a:p>
            <a:fld id="{3A8ECC05-FA6A-43BE-8D80-DEAFB95CD24D}" type="slidenum">
              <a:rPr lang="en-US" smtClean="0"/>
              <a:t>38</a:t>
            </a:fld>
            <a:endParaRPr lang="en-US"/>
          </a:p>
        </p:txBody>
      </p:sp>
    </p:spTree>
    <p:extLst>
      <p:ext uri="{BB962C8B-B14F-4D97-AF65-F5344CB8AC3E}">
        <p14:creationId xmlns:p14="http://schemas.microsoft.com/office/powerpoint/2010/main" val="1680294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CTH: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a quote taken from the Vera Institute, that READS…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particularly true for our youngest clients.</a:t>
            </a:r>
          </a:p>
        </p:txBody>
      </p:sp>
      <p:sp>
        <p:nvSpPr>
          <p:cNvPr id="4" name="Slide Number Placeholder 3"/>
          <p:cNvSpPr>
            <a:spLocks noGrp="1"/>
          </p:cNvSpPr>
          <p:nvPr>
            <p:ph type="sldNum" sz="quarter" idx="5"/>
          </p:nvPr>
        </p:nvSpPr>
        <p:spPr/>
        <p:txBody>
          <a:bodyPr/>
          <a:lstStyle/>
          <a:p>
            <a:fld id="{3A8ECC05-FA6A-43BE-8D80-DEAFB95CD24D}" type="slidenum">
              <a:rPr lang="en-US" smtClean="0"/>
              <a:t>39</a:t>
            </a:fld>
            <a:endParaRPr lang="en-US"/>
          </a:p>
        </p:txBody>
      </p:sp>
    </p:spTree>
    <p:extLst>
      <p:ext uri="{BB962C8B-B14F-4D97-AF65-F5344CB8AC3E}">
        <p14:creationId xmlns:p14="http://schemas.microsoft.com/office/powerpoint/2010/main" val="26275384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 </a:t>
            </a:r>
          </a:p>
          <a:p>
            <a:endParaRPr lang="en-US" dirty="0"/>
          </a:p>
          <a:p>
            <a:r>
              <a:rPr lang="en-US" dirty="0"/>
              <a:t>I’m going to share some data with you. This first graph is taken from the equal justice initiative… and shows that racial disparities in youth incarceration persist at alarmingly high rates. </a:t>
            </a:r>
          </a:p>
          <a:p>
            <a:endParaRPr lang="en-US" dirty="0"/>
          </a:p>
          <a:p>
            <a:r>
              <a:rPr lang="en-US" dirty="0"/>
              <a:t>CLICK</a:t>
            </a:r>
          </a:p>
          <a:p>
            <a:r>
              <a:rPr lang="en-US" dirty="0"/>
              <a:t>This second graph is taken from the prison policy initiatives and highlights that most confined youth are held for crimes where there is no victim, and many of them are confined due to status offenses that have the potential to spiral into other offenses.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given what we know about what the data says, so please don’t hesitate to articulate this for your courts, you may be able to do that by moving for a departure under 4A1.3</a:t>
            </a:r>
          </a:p>
          <a:p>
            <a:endParaRPr lang="en-US" dirty="0"/>
          </a:p>
        </p:txBody>
      </p:sp>
      <p:sp>
        <p:nvSpPr>
          <p:cNvPr id="4" name="Slide Number Placeholder 3"/>
          <p:cNvSpPr>
            <a:spLocks noGrp="1"/>
          </p:cNvSpPr>
          <p:nvPr>
            <p:ph type="sldNum" sz="quarter" idx="5"/>
          </p:nvPr>
        </p:nvSpPr>
        <p:spPr/>
        <p:txBody>
          <a:bodyPr/>
          <a:lstStyle/>
          <a:p>
            <a:fld id="{C49BCEF6-41D7-4F20-AEC6-B432700F43FB}" type="slidenum">
              <a:rPr lang="en-US" smtClean="0"/>
              <a:t>40</a:t>
            </a:fld>
            <a:endParaRPr lang="en-US"/>
          </a:p>
        </p:txBody>
      </p:sp>
    </p:spTree>
    <p:extLst>
      <p:ext uri="{BB962C8B-B14F-4D97-AF65-F5344CB8AC3E}">
        <p14:creationId xmlns:p14="http://schemas.microsoft.com/office/powerpoint/2010/main" val="41921250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 </a:t>
            </a:r>
          </a:p>
          <a:p>
            <a:endParaRPr lang="en-US" dirty="0"/>
          </a:p>
          <a:p>
            <a:r>
              <a:rPr lang="en-US" dirty="0"/>
              <a:t>Speaking of 4A1.3 – let’s turn now to overrepresented criminal history.</a:t>
            </a:r>
          </a:p>
        </p:txBody>
      </p:sp>
      <p:sp>
        <p:nvSpPr>
          <p:cNvPr id="4" name="Slide Number Placeholder 3"/>
          <p:cNvSpPr>
            <a:spLocks noGrp="1"/>
          </p:cNvSpPr>
          <p:nvPr>
            <p:ph type="sldNum" sz="quarter" idx="5"/>
          </p:nvPr>
        </p:nvSpPr>
        <p:spPr/>
        <p:txBody>
          <a:bodyPr/>
          <a:lstStyle/>
          <a:p>
            <a:fld id="{3A8ECC05-FA6A-43BE-8D80-DEAFB95CD24D}" type="slidenum">
              <a:rPr lang="en-US" smtClean="0"/>
              <a:t>41</a:t>
            </a:fld>
            <a:endParaRPr lang="en-US"/>
          </a:p>
        </p:txBody>
      </p:sp>
    </p:spTree>
    <p:extLst>
      <p:ext uri="{BB962C8B-B14F-4D97-AF65-F5344CB8AC3E}">
        <p14:creationId xmlns:p14="http://schemas.microsoft.com/office/powerpoint/2010/main" val="7016226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 </a:t>
            </a:r>
          </a:p>
          <a:p>
            <a:endParaRPr lang="en-US" dirty="0"/>
          </a:p>
          <a:p>
            <a:r>
              <a:rPr lang="en-US" dirty="0"/>
              <a:t>There are two helpful things we want to highlight under this guideline provision: 4A1.3 covers both upward and downward departures. CLICK In discussing upward departures, 4A1.3 provides examples of when an upward departure may be warranted – and includes, prior similar adult conduct not resulting in a criminal conviction. But there is a limitation…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4A1.3(a)(3) notes that a </a:t>
            </a:r>
            <a:r>
              <a:rPr lang="en-US" b="1" dirty="0"/>
              <a:t>prior arrest in and of itself insufficient </a:t>
            </a:r>
            <a:r>
              <a:rPr lang="en-US" dirty="0"/>
              <a:t>under </a:t>
            </a:r>
            <a:r>
              <a:rPr lang="en-US" b="1" i="1" dirty="0"/>
              <a:t>this </a:t>
            </a:r>
            <a:r>
              <a:rPr lang="en-US" dirty="0"/>
              <a:t>guideline provision to justify an upward departure, and that’s just language you should be aware of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CLICK Secondly</a:t>
            </a:r>
            <a:r>
              <a:rPr lang="en-US" b="1" i="0" dirty="0"/>
              <a:t>, we simply want to highlight what the downward departure provision requires: CLICK: It simply requires </a:t>
            </a:r>
            <a:r>
              <a:rPr lang="en-US" b="0" i="0" dirty="0"/>
              <a:t>reliable information, that a client’s criminal history category overrepresents the seriousness and likelihood that our client will recidivate. </a:t>
            </a:r>
            <a:endParaRPr lang="en-US" b="1" i="1" dirty="0"/>
          </a:p>
          <a:p>
            <a:endParaRPr lang="en-US" dirty="0"/>
          </a:p>
        </p:txBody>
      </p:sp>
      <p:sp>
        <p:nvSpPr>
          <p:cNvPr id="4" name="Slide Number Placeholder 3"/>
          <p:cNvSpPr>
            <a:spLocks noGrp="1"/>
          </p:cNvSpPr>
          <p:nvPr>
            <p:ph type="sldNum" sz="quarter" idx="5"/>
          </p:nvPr>
        </p:nvSpPr>
        <p:spPr/>
        <p:txBody>
          <a:bodyPr/>
          <a:lstStyle/>
          <a:p>
            <a:fld id="{3A8ECC05-FA6A-43BE-8D80-DEAFB95CD24D}" type="slidenum">
              <a:rPr lang="en-US" smtClean="0"/>
              <a:t>42</a:t>
            </a:fld>
            <a:endParaRPr lang="en-US"/>
          </a:p>
        </p:txBody>
      </p:sp>
    </p:spTree>
    <p:extLst>
      <p:ext uri="{BB962C8B-B14F-4D97-AF65-F5344CB8AC3E}">
        <p14:creationId xmlns:p14="http://schemas.microsoft.com/office/powerpoint/2010/main" val="6878110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 </a:t>
            </a:r>
          </a:p>
          <a:p>
            <a:endParaRPr lang="en-US" dirty="0"/>
          </a:p>
          <a:p>
            <a:r>
              <a:rPr lang="en-US" dirty="0"/>
              <a:t>Here’s the downward departure language from 4A1.3(b) </a:t>
            </a:r>
          </a:p>
          <a:p>
            <a:endParaRPr lang="en-US" dirty="0"/>
          </a:p>
          <a:p>
            <a:endParaRPr lang="en-US" dirty="0"/>
          </a:p>
          <a:p>
            <a:r>
              <a:rPr lang="en-US" dirty="0"/>
              <a:t>***DO NOT READ– which says that if there is reliable information to show that our clients’ criminal history category over-represents the seriousness of their criminal history or the likelihood that they will commit other crimes, a downward departure may be warranted. </a:t>
            </a:r>
          </a:p>
        </p:txBody>
      </p:sp>
      <p:sp>
        <p:nvSpPr>
          <p:cNvPr id="4" name="Slide Number Placeholder 3"/>
          <p:cNvSpPr>
            <a:spLocks noGrp="1"/>
          </p:cNvSpPr>
          <p:nvPr>
            <p:ph type="sldNum" sz="quarter" idx="5"/>
          </p:nvPr>
        </p:nvSpPr>
        <p:spPr/>
        <p:txBody>
          <a:bodyPr/>
          <a:lstStyle/>
          <a:p>
            <a:fld id="{3A8ECC05-FA6A-43BE-8D80-DEAFB95CD24D}" type="slidenum">
              <a:rPr lang="en-US" smtClean="0"/>
              <a:t>43</a:t>
            </a:fld>
            <a:endParaRPr lang="en-US"/>
          </a:p>
        </p:txBody>
      </p:sp>
    </p:spTree>
    <p:extLst>
      <p:ext uri="{BB962C8B-B14F-4D97-AF65-F5344CB8AC3E}">
        <p14:creationId xmlns:p14="http://schemas.microsoft.com/office/powerpoint/2010/main" val="11221750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 </a:t>
            </a:r>
          </a:p>
          <a:p>
            <a:endParaRPr lang="en-US" dirty="0"/>
          </a:p>
          <a:p>
            <a:r>
              <a:rPr lang="en-US" dirty="0"/>
              <a:t>And here is the accompanying language at 4A1.3 application note 3 which provides examples of when a downward departure under this guideline may be warranted. You can see the specific reference to simple possession of marijuana in note 3(A)(ii)</a:t>
            </a:r>
          </a:p>
        </p:txBody>
      </p:sp>
      <p:sp>
        <p:nvSpPr>
          <p:cNvPr id="4" name="Slide Number Placeholder 3"/>
          <p:cNvSpPr>
            <a:spLocks noGrp="1"/>
          </p:cNvSpPr>
          <p:nvPr>
            <p:ph type="sldNum" sz="quarter" idx="5"/>
          </p:nvPr>
        </p:nvSpPr>
        <p:spPr/>
        <p:txBody>
          <a:bodyPr/>
          <a:lstStyle/>
          <a:p>
            <a:fld id="{3A8ECC05-FA6A-43BE-8D80-DEAFB95CD24D}" type="slidenum">
              <a:rPr lang="en-US" smtClean="0"/>
              <a:t>44</a:t>
            </a:fld>
            <a:endParaRPr lang="en-US"/>
          </a:p>
        </p:txBody>
      </p:sp>
    </p:spTree>
    <p:extLst>
      <p:ext uri="{BB962C8B-B14F-4D97-AF65-F5344CB8AC3E}">
        <p14:creationId xmlns:p14="http://schemas.microsoft.com/office/powerpoint/2010/main" val="86566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 </a:t>
            </a:r>
          </a:p>
          <a:p>
            <a:r>
              <a:rPr lang="en-US" dirty="0"/>
              <a:t>I’m curious and would like to hear from you..</a:t>
            </a:r>
          </a:p>
          <a:p>
            <a:endParaRPr lang="en-US" dirty="0"/>
          </a:p>
          <a:p>
            <a:pPr marL="171450" indent="-171450">
              <a:buFont typeface="Arial" panose="020B0604020202020204" pitchFamily="34" charset="0"/>
              <a:buChar char="•"/>
            </a:pPr>
            <a:r>
              <a:rPr lang="en-US" dirty="0"/>
              <a:t>Jurisdictional variations – </a:t>
            </a:r>
          </a:p>
          <a:p>
            <a:pPr marL="171450" indent="-171450">
              <a:buFont typeface="Arial" panose="020B0604020202020204" pitchFamily="34" charset="0"/>
              <a:buChar char="•"/>
            </a:pPr>
            <a:r>
              <a:rPr lang="en-US" dirty="0"/>
              <a:t>A lack of effective assistance of counsel. </a:t>
            </a:r>
          </a:p>
          <a:p>
            <a:pPr marL="171450" indent="-171450">
              <a:buFont typeface="Arial" panose="020B0604020202020204" pitchFamily="34" charset="0"/>
              <a:buChar char="•"/>
            </a:pPr>
            <a:r>
              <a:rPr lang="en-US" dirty="0"/>
              <a:t>The take away – talk to your client about their priors, they can share information that can lead to a sustained objection. </a:t>
            </a:r>
          </a:p>
          <a:p>
            <a:pPr marL="171450" indent="-171450">
              <a:buFont typeface="Arial" panose="020B0604020202020204" pitchFamily="34" charset="0"/>
              <a:buChar char="•"/>
            </a:pPr>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A8ECC05-FA6A-43BE-8D80-DEAFB95CD24D}" type="slidenum">
              <a:rPr lang="en-US" smtClean="0"/>
              <a:t>45</a:t>
            </a:fld>
            <a:endParaRPr lang="en-US"/>
          </a:p>
        </p:txBody>
      </p:sp>
    </p:spTree>
    <p:extLst>
      <p:ext uri="{BB962C8B-B14F-4D97-AF65-F5344CB8AC3E}">
        <p14:creationId xmlns:p14="http://schemas.microsoft.com/office/powerpoint/2010/main" val="10241134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CCT: </a:t>
            </a:r>
          </a:p>
          <a:p>
            <a:endParaRPr lang="en-US" dirty="0"/>
          </a:p>
          <a:p>
            <a:r>
              <a:rPr lang="en-US" dirty="0"/>
              <a:t>Chimes in on marijuana. </a:t>
            </a:r>
          </a:p>
        </p:txBody>
      </p:sp>
      <p:sp>
        <p:nvSpPr>
          <p:cNvPr id="4" name="Slide Number Placeholder 3"/>
          <p:cNvSpPr>
            <a:spLocks noGrp="1"/>
          </p:cNvSpPr>
          <p:nvPr>
            <p:ph type="sldNum" sz="quarter" idx="5"/>
          </p:nvPr>
        </p:nvSpPr>
        <p:spPr/>
        <p:txBody>
          <a:bodyPr/>
          <a:lstStyle/>
          <a:p>
            <a:fld id="{3A8ECC05-FA6A-43BE-8D80-DEAFB95CD24D}" type="slidenum">
              <a:rPr lang="en-US" smtClean="0"/>
              <a:t>46</a:t>
            </a:fld>
            <a:endParaRPr lang="en-US"/>
          </a:p>
        </p:txBody>
      </p:sp>
    </p:spTree>
    <p:extLst>
      <p:ext uri="{BB962C8B-B14F-4D97-AF65-F5344CB8AC3E}">
        <p14:creationId xmlns:p14="http://schemas.microsoft.com/office/powerpoint/2010/main" val="30185663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 </a:t>
            </a:r>
          </a:p>
          <a:p>
            <a:endParaRPr lang="en-US" dirty="0"/>
          </a:p>
          <a:p>
            <a:r>
              <a:rPr lang="en-US" dirty="0"/>
              <a:t>And really, when it comes to overrepresented criminal history our general philosophy is that you can ask for the moon!.... The sky is the limit. You are not at all limited to the examples provided in the application notes… 4A1.3 gives you an opportunity to provide the sentencing judge with context, an opportunity to tell a story, so seize it. </a:t>
            </a:r>
          </a:p>
          <a:p>
            <a:endParaRPr lang="en-US" dirty="0"/>
          </a:p>
          <a:p>
            <a:r>
              <a:rPr lang="en-US" dirty="0"/>
              <a:t>It’s important to remember that we are not married to these </a:t>
            </a:r>
            <a:r>
              <a:rPr lang="en-US" i="1" u="sng" dirty="0"/>
              <a:t>advisory</a:t>
            </a:r>
            <a:r>
              <a:rPr lang="en-US" dirty="0"/>
              <a:t> guidelines… we at SRC spend a lot of time thinking about the guidelines, but even more important than the guidelines are our client’s stories, their individual characteristics. When you are done with your guideline analysis, and you’ve moved for a departure, ask for a variance under 3553(a)</a:t>
            </a:r>
          </a:p>
        </p:txBody>
      </p:sp>
      <p:sp>
        <p:nvSpPr>
          <p:cNvPr id="4" name="Slide Number Placeholder 3"/>
          <p:cNvSpPr>
            <a:spLocks noGrp="1"/>
          </p:cNvSpPr>
          <p:nvPr>
            <p:ph type="sldNum" sz="quarter" idx="5"/>
          </p:nvPr>
        </p:nvSpPr>
        <p:spPr/>
        <p:txBody>
          <a:bodyPr/>
          <a:lstStyle/>
          <a:p>
            <a:fld id="{3A8ECC05-FA6A-43BE-8D80-DEAFB95CD24D}" type="slidenum">
              <a:rPr lang="en-US" smtClean="0"/>
              <a:t>47</a:t>
            </a:fld>
            <a:endParaRPr lang="en-US"/>
          </a:p>
        </p:txBody>
      </p:sp>
    </p:spTree>
    <p:extLst>
      <p:ext uri="{BB962C8B-B14F-4D97-AF65-F5344CB8AC3E}">
        <p14:creationId xmlns:p14="http://schemas.microsoft.com/office/powerpoint/2010/main" val="13858009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CCT</a:t>
            </a:r>
          </a:p>
          <a:p>
            <a:r>
              <a:rPr lang="en-US" dirty="0"/>
              <a:t>End with list of SRC resources</a:t>
            </a:r>
          </a:p>
          <a:p>
            <a:r>
              <a:rPr lang="en-US" dirty="0"/>
              <a:t>SRC listserv with Commission, legislative, and litigation updates, email us to be added</a:t>
            </a:r>
          </a:p>
          <a:p>
            <a:r>
              <a:rPr lang="en-US" dirty="0"/>
              <a:t>Also have our website with lots of current and historical materials. </a:t>
            </a:r>
          </a:p>
          <a:p>
            <a:r>
              <a:rPr lang="en-US" dirty="0"/>
              <a:t>Data team plug, again</a:t>
            </a:r>
          </a:p>
          <a:p>
            <a:r>
              <a:rPr lang="en-US" dirty="0"/>
              <a:t>Revamped liaison program-get plugged into what is happening in each of the districts – CTH chimes in re Victoria McIntyre (SD Miss)</a:t>
            </a:r>
          </a:p>
          <a:p>
            <a:r>
              <a:rPr lang="en-US" dirty="0"/>
              <a:t>Office hours</a:t>
            </a:r>
          </a:p>
          <a:p>
            <a:endParaRPr lang="en-US" dirty="0"/>
          </a:p>
        </p:txBody>
      </p:sp>
      <p:sp>
        <p:nvSpPr>
          <p:cNvPr id="4" name="Slide Number Placeholder 3"/>
          <p:cNvSpPr>
            <a:spLocks noGrp="1"/>
          </p:cNvSpPr>
          <p:nvPr>
            <p:ph type="sldNum" sz="quarter" idx="5"/>
          </p:nvPr>
        </p:nvSpPr>
        <p:spPr/>
        <p:txBody>
          <a:bodyPr/>
          <a:lstStyle/>
          <a:p>
            <a:pPr defTabSz="914350">
              <a:defRPr/>
            </a:pPr>
            <a:fld id="{4DA6B952-02F7-44C2-A4AA-4D4CECF61C81}" type="slidenum">
              <a:rPr lang="en-US">
                <a:solidFill>
                  <a:prstClr val="black"/>
                </a:solidFill>
                <a:latin typeface="Calibri" panose="020F0502020204030204"/>
              </a:rPr>
              <a:pPr defTabSz="914350">
                <a:defRPr/>
              </a:pPr>
              <a:t>48</a:t>
            </a:fld>
            <a:endParaRPr lang="en-US">
              <a:solidFill>
                <a:prstClr val="black"/>
              </a:solidFill>
              <a:latin typeface="Calibri" panose="020F0502020204030204"/>
            </a:endParaRPr>
          </a:p>
        </p:txBody>
      </p:sp>
    </p:spTree>
    <p:extLst>
      <p:ext uri="{BB962C8B-B14F-4D97-AF65-F5344CB8AC3E}">
        <p14:creationId xmlns:p14="http://schemas.microsoft.com/office/powerpoint/2010/main" val="10793333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CTH</a:t>
            </a:r>
          </a:p>
          <a:p>
            <a:endParaRPr lang="en-US" dirty="0"/>
          </a:p>
          <a:p>
            <a:r>
              <a:rPr lang="en-US" sz="1800" dirty="0">
                <a:effectLst/>
                <a:latin typeface="Century Schoolbook" panose="02040604050505020304" pitchFamily="18" charset="0"/>
                <a:ea typeface="Calibri" panose="020F0502020204030204" pitchFamily="34" charset="0"/>
                <a:cs typeface="Calibri" panose="020F0502020204030204" pitchFamily="34" charset="0"/>
              </a:rPr>
              <a:t>first and third Thursday at 2 pm eastern. </a:t>
            </a:r>
          </a:p>
          <a:p>
            <a:r>
              <a:rPr lang="en-US" sz="1800" dirty="0">
                <a:effectLst/>
                <a:latin typeface="Century Schoolbook" panose="02040604050505020304" pitchFamily="18" charset="0"/>
                <a:ea typeface="Calibri" panose="020F0502020204030204" pitchFamily="34" charset="0"/>
                <a:cs typeface="Calibri" panose="020F0502020204030204" pitchFamily="34" charset="0"/>
              </a:rPr>
              <a:t>Informal setting to brainstorm sentencing related issues</a:t>
            </a:r>
          </a:p>
        </p:txBody>
      </p:sp>
      <p:sp>
        <p:nvSpPr>
          <p:cNvPr id="4" name="Slide Number Placeholder 3"/>
          <p:cNvSpPr>
            <a:spLocks noGrp="1"/>
          </p:cNvSpPr>
          <p:nvPr>
            <p:ph type="sldNum" sz="quarter" idx="5"/>
          </p:nvPr>
        </p:nvSpPr>
        <p:spPr/>
        <p:txBody>
          <a:bodyPr/>
          <a:lstStyle/>
          <a:p>
            <a:fld id="{4DA6B952-02F7-44C2-A4AA-4D4CECF61C81}" type="slidenum">
              <a:rPr lang="en-US" smtClean="0"/>
              <a:t>49</a:t>
            </a:fld>
            <a:endParaRPr lang="en-US"/>
          </a:p>
        </p:txBody>
      </p:sp>
    </p:spTree>
    <p:extLst>
      <p:ext uri="{BB962C8B-B14F-4D97-AF65-F5344CB8AC3E}">
        <p14:creationId xmlns:p14="http://schemas.microsoft.com/office/powerpoint/2010/main" val="8330795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CCT and CTH</a:t>
            </a:r>
          </a:p>
        </p:txBody>
      </p:sp>
      <p:sp>
        <p:nvSpPr>
          <p:cNvPr id="4" name="Slide Number Placeholder 3"/>
          <p:cNvSpPr>
            <a:spLocks noGrp="1"/>
          </p:cNvSpPr>
          <p:nvPr>
            <p:ph type="sldNum" sz="quarter" idx="5"/>
          </p:nvPr>
        </p:nvSpPr>
        <p:spPr/>
        <p:txBody>
          <a:bodyPr/>
          <a:lstStyle/>
          <a:p>
            <a:fld id="{3A8ECC05-FA6A-43BE-8D80-DEAFB95CD24D}" type="slidenum">
              <a:rPr lang="en-US" smtClean="0"/>
              <a:t>50</a:t>
            </a:fld>
            <a:endParaRPr lang="en-US"/>
          </a:p>
        </p:txBody>
      </p:sp>
    </p:spTree>
    <p:extLst>
      <p:ext uri="{BB962C8B-B14F-4D97-AF65-F5344CB8AC3E}">
        <p14:creationId xmlns:p14="http://schemas.microsoft.com/office/powerpoint/2010/main" val="2202409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pPr/>
              <a:t>‹#›</a:t>
            </a:fld>
            <a:endParaRPr lang="en-US" dirty="0"/>
          </a:p>
        </p:txBody>
      </p:sp>
    </p:spTree>
    <p:extLst>
      <p:ext uri="{BB962C8B-B14F-4D97-AF65-F5344CB8AC3E}">
        <p14:creationId xmlns:p14="http://schemas.microsoft.com/office/powerpoint/2010/main" val="222755605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pPr/>
              <a:t>‹#›</a:t>
            </a:fld>
            <a:endParaRPr lang="en-US" dirty="0"/>
          </a:p>
        </p:txBody>
      </p:sp>
    </p:spTree>
    <p:extLst>
      <p:ext uri="{BB962C8B-B14F-4D97-AF65-F5344CB8AC3E}">
        <p14:creationId xmlns:p14="http://schemas.microsoft.com/office/powerpoint/2010/main" val="135617823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pPr/>
              <a:t>‹#›</a:t>
            </a:fld>
            <a:endParaRPr lang="en-US" dirty="0"/>
          </a:p>
        </p:txBody>
      </p:sp>
    </p:spTree>
    <p:extLst>
      <p:ext uri="{BB962C8B-B14F-4D97-AF65-F5344CB8AC3E}">
        <p14:creationId xmlns:p14="http://schemas.microsoft.com/office/powerpoint/2010/main" val="87877098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pPr/>
              <a:t>‹#›</a:t>
            </a:fld>
            <a:endParaRPr lang="en-US" dirty="0"/>
          </a:p>
        </p:txBody>
      </p:sp>
    </p:spTree>
    <p:extLst>
      <p:ext uri="{BB962C8B-B14F-4D97-AF65-F5344CB8AC3E}">
        <p14:creationId xmlns:p14="http://schemas.microsoft.com/office/powerpoint/2010/main" val="378217176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r>
              <a:rPr lang="en-US"/>
              <a:t>Presentation Title</a:t>
            </a:r>
            <a:endParaRPr lang="en-US" dirty="0"/>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pPr/>
              <a:t>‹#›</a:t>
            </a:fld>
            <a:endParaRPr lang="en-US" dirty="0"/>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507469998"/>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pPr/>
              <a:t>‹#›</a:t>
            </a:fld>
            <a:endParaRPr lang="en-US" dirty="0"/>
          </a:p>
        </p:txBody>
      </p:sp>
    </p:spTree>
    <p:extLst>
      <p:ext uri="{BB962C8B-B14F-4D97-AF65-F5344CB8AC3E}">
        <p14:creationId xmlns:p14="http://schemas.microsoft.com/office/powerpoint/2010/main" val="209806460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r>
              <a:rPr lang="en-US"/>
              <a:t>20XX</a:t>
            </a:r>
            <a:endParaRPr lang="en-US" dirty="0"/>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r>
              <a:rPr lang="en-US"/>
              <a:t>Presentation Title</a:t>
            </a:r>
            <a:endParaRPr lang="en-US" dirty="0"/>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pPr/>
              <a:t>‹#›</a:t>
            </a:fld>
            <a:endParaRPr lang="en-US" dirty="0"/>
          </a:p>
        </p:txBody>
      </p:sp>
    </p:spTree>
    <p:extLst>
      <p:ext uri="{BB962C8B-B14F-4D97-AF65-F5344CB8AC3E}">
        <p14:creationId xmlns:p14="http://schemas.microsoft.com/office/powerpoint/2010/main" val="2883827098"/>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pPr/>
              <a:t>‹#›</a:t>
            </a:fld>
            <a:endParaRPr lang="en-US" dirty="0"/>
          </a:p>
        </p:txBody>
      </p:sp>
    </p:spTree>
    <p:extLst>
      <p:ext uri="{BB962C8B-B14F-4D97-AF65-F5344CB8AC3E}">
        <p14:creationId xmlns:p14="http://schemas.microsoft.com/office/powerpoint/2010/main" val="93153492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pPr/>
              <a:t>‹#›</a:t>
            </a:fld>
            <a:endParaRPr lang="en-US" dirty="0"/>
          </a:p>
        </p:txBody>
      </p:sp>
    </p:spTree>
    <p:extLst>
      <p:ext uri="{BB962C8B-B14F-4D97-AF65-F5344CB8AC3E}">
        <p14:creationId xmlns:p14="http://schemas.microsoft.com/office/powerpoint/2010/main" val="30348802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pPr/>
              <a:t>‹#›</a:t>
            </a:fld>
            <a:endParaRPr lang="en-US" dirty="0"/>
          </a:p>
        </p:txBody>
      </p:sp>
    </p:spTree>
    <p:extLst>
      <p:ext uri="{BB962C8B-B14F-4D97-AF65-F5344CB8AC3E}">
        <p14:creationId xmlns:p14="http://schemas.microsoft.com/office/powerpoint/2010/main" val="342153996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pPr/>
              <a:t>‹#›</a:t>
            </a:fld>
            <a:endParaRPr lang="en-US" dirty="0"/>
          </a:p>
        </p:txBody>
      </p:sp>
    </p:spTree>
    <p:extLst>
      <p:ext uri="{BB962C8B-B14F-4D97-AF65-F5344CB8AC3E}">
        <p14:creationId xmlns:p14="http://schemas.microsoft.com/office/powerpoint/2010/main" val="206851952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1">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58121AD-8518-1695-111E-C8CFF8A3D0D4}"/>
              </a:ext>
              <a:ext uri="{C183D7F6-B498-43B3-948B-1728B52AA6E4}">
                <adec:decorative xmlns:adec="http://schemas.microsoft.com/office/drawing/2017/decorative" val="1"/>
              </a:ext>
            </a:extLst>
          </p:cNvPr>
          <p:cNvGrpSpPr/>
          <p:nvPr userDrawn="1"/>
        </p:nvGrpSpPr>
        <p:grpSpPr>
          <a:xfrm>
            <a:off x="-4" y="0"/>
            <a:ext cx="12192004" cy="6858000"/>
            <a:chOff x="-4" y="0"/>
            <a:chExt cx="12192004" cy="6858000"/>
          </a:xfrm>
        </p:grpSpPr>
        <p:sp useBgFill="1">
          <p:nvSpPr>
            <p:cNvPr id="15" name="Rectangle 14">
              <a:extLst>
                <a:ext uri="{FF2B5EF4-FFF2-40B4-BE49-F238E27FC236}">
                  <a16:creationId xmlns:a16="http://schemas.microsoft.com/office/drawing/2014/main" id="{52728D19-281F-4946-9684-65A557653DDA}"/>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412D4F2-D8CF-48D7-8E93-9342D2AE3950}"/>
                </a:ext>
              </a:extLst>
            </p:cNvPr>
            <p:cNvSpPr/>
            <p:nvPr userDrawn="1"/>
          </p:nvSpPr>
          <p:spPr>
            <a:xfrm rot="10800000" flipH="1">
              <a:off x="0" y="0"/>
              <a:ext cx="12191999" cy="6858000"/>
            </a:xfrm>
            <a:prstGeom prst="rect">
              <a:avLst/>
            </a:prstGeom>
            <a:gradFill>
              <a:gsLst>
                <a:gs pos="0">
                  <a:schemeClr val="accent5">
                    <a:alpha val="75000"/>
                  </a:schemeClr>
                </a:gs>
                <a:gs pos="100000">
                  <a:schemeClr val="tx2">
                    <a:lumMod val="50000"/>
                    <a:lumOff val="50000"/>
                    <a:alpha val="48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F81071F9-5F9E-43AF-B1F9-8F94CCA0D1D0}"/>
                </a:ext>
              </a:extLst>
            </p:cNvPr>
            <p:cNvSpPr/>
            <p:nvPr userDrawn="1"/>
          </p:nvSpPr>
          <p:spPr>
            <a:xfrm rot="10800000">
              <a:off x="-4" y="456773"/>
              <a:ext cx="12191999" cy="6400800"/>
            </a:xfrm>
            <a:prstGeom prst="rect">
              <a:avLst/>
            </a:prstGeom>
            <a:gradFill>
              <a:gsLst>
                <a:gs pos="0">
                  <a:schemeClr val="accent5">
                    <a:alpha val="37000"/>
                  </a:schemeClr>
                </a:gs>
                <a:gs pos="92000">
                  <a:schemeClr val="accent2">
                    <a:alpha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954D1A4-E8FD-4E5A-A528-35498A356680}"/>
                </a:ext>
              </a:extLst>
            </p:cNvPr>
            <p:cNvSpPr/>
            <p:nvPr userDrawn="1"/>
          </p:nvSpPr>
          <p:spPr>
            <a:xfrm rot="10800000" flipH="1">
              <a:off x="-2" y="0"/>
              <a:ext cx="6096001" cy="6858000"/>
            </a:xfrm>
            <a:prstGeom prst="rect">
              <a:avLst/>
            </a:prstGeom>
            <a:gradFill>
              <a:gsLst>
                <a:gs pos="13000">
                  <a:schemeClr val="accent2">
                    <a:alpha val="61000"/>
                  </a:schemeClr>
                </a:gs>
                <a:gs pos="99000">
                  <a:schemeClr val="accent4"/>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dirty="0"/>
            </a:p>
          </p:txBody>
        </p:sp>
        <p:sp>
          <p:nvSpPr>
            <p:cNvPr id="20" name="Freeform: Shape 19">
              <a:extLst>
                <a:ext uri="{FF2B5EF4-FFF2-40B4-BE49-F238E27FC236}">
                  <a16:creationId xmlns:a16="http://schemas.microsoft.com/office/drawing/2014/main" id="{230DFABF-2A96-46EC-8C35-1C4A9D0A0739}"/>
                </a:ext>
              </a:extLst>
            </p:cNvPr>
            <p:cNvSpPr>
              <a:spLocks noChangeAspect="1"/>
            </p:cNvSpPr>
            <p:nvPr userDrawn="1"/>
          </p:nvSpPr>
          <p:spPr>
            <a:xfrm rot="16200000" flipH="1">
              <a:off x="3489960" y="822961"/>
              <a:ext cx="5212080" cy="5212080"/>
            </a:xfrm>
            <a:prstGeom prst="ellipse">
              <a:avLst/>
            </a:prstGeom>
            <a:gradFill flip="none" rotWithShape="1">
              <a:gsLst>
                <a:gs pos="7000">
                  <a:schemeClr val="accent4">
                    <a:lumMod val="60000"/>
                    <a:lumOff val="40000"/>
                    <a:alpha val="3000"/>
                  </a:schemeClr>
                </a:gs>
                <a:gs pos="100000">
                  <a:schemeClr val="bg1">
                    <a:alpha val="16000"/>
                  </a:schemeClr>
                </a:gs>
              </a:gsLst>
              <a:lin ang="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Freeform: Shape 19">
            <a:extLst>
              <a:ext uri="{FF2B5EF4-FFF2-40B4-BE49-F238E27FC236}">
                <a16:creationId xmlns:a16="http://schemas.microsoft.com/office/drawing/2014/main" id="{9829D3BA-2CE1-52FA-09B7-96BDEAF530CE}"/>
              </a:ext>
              <a:ext uri="{C183D7F6-B498-43B3-948B-1728B52AA6E4}">
                <adec:decorative xmlns:adec="http://schemas.microsoft.com/office/drawing/2017/decorative" val="1"/>
              </a:ext>
            </a:extLst>
          </p:cNvPr>
          <p:cNvSpPr>
            <a:spLocks noChangeAspect="1"/>
          </p:cNvSpPr>
          <p:nvPr userDrawn="1"/>
        </p:nvSpPr>
        <p:spPr>
          <a:xfrm>
            <a:off x="3124200" y="459028"/>
            <a:ext cx="5943600" cy="5939944"/>
          </a:xfrm>
          <a:prstGeom prst="ellipse">
            <a:avLst/>
          </a:prstGeom>
          <a:gradFill flip="none" rotWithShape="1">
            <a:gsLst>
              <a:gs pos="7000">
                <a:schemeClr val="accent5">
                  <a:alpha val="30000"/>
                </a:schemeClr>
              </a:gs>
              <a:gs pos="100000">
                <a:schemeClr val="accent3">
                  <a:alpha val="20000"/>
                </a:schemeClr>
              </a:gs>
            </a:gsLst>
            <a:lin ang="1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155BA1B2-362C-9BE1-25F7-1E3A86E2667F}"/>
              </a:ext>
            </a:extLst>
          </p:cNvPr>
          <p:cNvSpPr>
            <a:spLocks noGrp="1"/>
          </p:cNvSpPr>
          <p:nvPr>
            <p:ph type="title" hasCustomPrompt="1"/>
          </p:nvPr>
        </p:nvSpPr>
        <p:spPr>
          <a:xfrm>
            <a:off x="975360" y="1731702"/>
            <a:ext cx="10241280" cy="3394596"/>
          </a:xfrm>
        </p:spPr>
        <p:txBody>
          <a:bodyPr anchor="ctr" anchorCtr="0"/>
          <a:lstStyle>
            <a:lvl1pPr algn="ctr">
              <a:defRPr baseline="0"/>
            </a:lvl1pPr>
          </a:lstStyle>
          <a:p>
            <a:r>
              <a:rPr lang="en-US" dirty="0"/>
              <a:t>Click to add title</a:t>
            </a:r>
          </a:p>
        </p:txBody>
      </p:sp>
      <p:sp>
        <p:nvSpPr>
          <p:cNvPr id="3" name="Rectangle 2">
            <a:extLst>
              <a:ext uri="{FF2B5EF4-FFF2-40B4-BE49-F238E27FC236}">
                <a16:creationId xmlns:a16="http://schemas.microsoft.com/office/drawing/2014/main" id="{4253DD31-8C23-CEA0-7016-E263E3AE4D48}"/>
              </a:ext>
              <a:ext uri="{C183D7F6-B498-43B3-948B-1728B52AA6E4}">
                <adec:decorative xmlns:adec="http://schemas.microsoft.com/office/drawing/2017/decorative" val="1"/>
              </a:ext>
            </a:extLst>
          </p:cNvPr>
          <p:cNvSpPr/>
          <p:nvPr userDrawn="1"/>
        </p:nvSpPr>
        <p:spPr>
          <a:xfrm>
            <a:off x="1" y="6401228"/>
            <a:ext cx="12192000" cy="456772"/>
          </a:xfrm>
          <a:prstGeom prst="rect">
            <a:avLst/>
          </a:prstGeom>
          <a:gradFill>
            <a:gsLst>
              <a:gs pos="0">
                <a:schemeClr val="accent5">
                  <a:alpha val="75000"/>
                </a:schemeClr>
              </a:gs>
              <a:gs pos="100000">
                <a:schemeClr val="tx2">
                  <a:lumMod val="50000"/>
                  <a:lumOff val="50000"/>
                  <a:alpha val="48000"/>
                </a:schemeClr>
              </a:gs>
            </a:gsLst>
            <a:lin ang="13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92871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800" cap="all" spc="300" baseline="0">
                <a:solidFill>
                  <a:srgbClr val="FFFFFF"/>
                </a:solidFill>
              </a:defRPr>
            </a:lvl1pPr>
          </a:lstStyle>
          <a:p>
            <a:r>
              <a:rPr lang="en-US"/>
              <a:t>20XX</a:t>
            </a:r>
            <a:endParaRPr lang="en-US"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800" b="1">
                <a:solidFill>
                  <a:schemeClr val="tx1"/>
                </a:solidFill>
                <a:latin typeface="+mj-lt"/>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800">
                <a:solidFill>
                  <a:srgbClr val="FFFFFF"/>
                </a:solidFill>
              </a:defRPr>
            </a:lvl1pPr>
          </a:lstStyle>
          <a:p>
            <a:fld id="{C01389E6-C847-4AD0-B56D-D205B2EAB1EE}" type="slidenum">
              <a:rPr lang="en-US" smtClean="0"/>
              <a:pPr/>
              <a:t>‹#›</a:t>
            </a:fld>
            <a:endParaRPr lang="en-US" dirty="0"/>
          </a:p>
        </p:txBody>
      </p:sp>
      <p:grpSp>
        <p:nvGrpSpPr>
          <p:cNvPr id="7" name="Group 6">
            <a:extLst>
              <a:ext uri="{FF2B5EF4-FFF2-40B4-BE49-F238E27FC236}">
                <a16:creationId xmlns:a16="http://schemas.microsoft.com/office/drawing/2014/main" id="{4B858A11-CF78-F0C2-6CC5-E8D3303968BF}"/>
              </a:ext>
              <a:ext uri="{C183D7F6-B498-43B3-948B-1728B52AA6E4}">
                <adec:decorative xmlns:adec="http://schemas.microsoft.com/office/drawing/2017/decorative" val="1"/>
              </a:ext>
            </a:extLst>
          </p:cNvPr>
          <p:cNvGrpSpPr/>
          <p:nvPr userDrawn="1"/>
        </p:nvGrpSpPr>
        <p:grpSpPr>
          <a:xfrm>
            <a:off x="0" y="6409177"/>
            <a:ext cx="12192000" cy="456774"/>
            <a:chOff x="0" y="6401226"/>
            <a:chExt cx="12192000" cy="456774"/>
          </a:xfrm>
        </p:grpSpPr>
        <p:sp>
          <p:nvSpPr>
            <p:cNvPr id="9" name="Rectangle 8">
              <a:extLst>
                <a:ext uri="{FF2B5EF4-FFF2-40B4-BE49-F238E27FC236}">
                  <a16:creationId xmlns:a16="http://schemas.microsoft.com/office/drawing/2014/main" id="{F1180C09-F568-5879-8C5F-E0BE933A89FD}"/>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9213324-86C8-E3DF-9718-A525F6A309D2}"/>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014863160"/>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Lst>
  <p:hf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hyperlink" Target="mailto:Cristen_Thayer@fd.org" TargetMode="External"/><Relationship Id="rId5" Type="http://schemas.openxmlformats.org/officeDocument/2006/relationships/hyperlink" Target="mailto:Cherrelle_Herbert@fd.org" TargetMode="External"/><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E0F0A-3BC6-A4BF-0161-DCE0CBC0C609}"/>
              </a:ext>
            </a:extLst>
          </p:cNvPr>
          <p:cNvSpPr>
            <a:spLocks noGrp="1"/>
          </p:cNvSpPr>
          <p:nvPr>
            <p:ph type="title"/>
          </p:nvPr>
        </p:nvSpPr>
        <p:spPr>
          <a:xfrm>
            <a:off x="1524000" y="1104445"/>
            <a:ext cx="9144000" cy="2826182"/>
          </a:xfrm>
        </p:spPr>
        <p:txBody>
          <a:bodyPr vert="horz" lIns="0" tIns="0" rIns="0" bIns="0" rtlCol="0" anchor="ctr">
            <a:normAutofit/>
          </a:bodyPr>
          <a:lstStyle/>
          <a:p>
            <a:r>
              <a:rPr lang="en-US" sz="4400" spc="750" dirty="0">
                <a:solidFill>
                  <a:schemeClr val="bg1"/>
                </a:solidFill>
              </a:rPr>
              <a:t>Calculating and challenging criminal History</a:t>
            </a:r>
          </a:p>
        </p:txBody>
      </p:sp>
      <p:sp>
        <p:nvSpPr>
          <p:cNvPr id="6" name="TextBox 5">
            <a:extLst>
              <a:ext uri="{FF2B5EF4-FFF2-40B4-BE49-F238E27FC236}">
                <a16:creationId xmlns:a16="http://schemas.microsoft.com/office/drawing/2014/main" id="{1082A30C-5FE9-341D-65D4-5C9E3DB2A6D3}"/>
              </a:ext>
            </a:extLst>
          </p:cNvPr>
          <p:cNvSpPr txBox="1"/>
          <p:nvPr/>
        </p:nvSpPr>
        <p:spPr>
          <a:xfrm>
            <a:off x="2022582" y="5369289"/>
            <a:ext cx="8138765" cy="756919"/>
          </a:xfrm>
          <a:prstGeom prst="rect">
            <a:avLst/>
          </a:prstGeom>
        </p:spPr>
        <p:txBody>
          <a:bodyPr vert="horz" lIns="0" tIns="0" rIns="0" bIns="0" rtlCol="0" anchor="ctr">
            <a:normAutofit/>
          </a:bodyPr>
          <a:lstStyle/>
          <a:p>
            <a:pPr algn="ctr">
              <a:lnSpc>
                <a:spcPct val="150000"/>
              </a:lnSpc>
              <a:spcBef>
                <a:spcPts val="1000"/>
              </a:spcBef>
            </a:pPr>
            <a:r>
              <a:rPr lang="en-US" sz="1400" b="1" cap="all" spc="600">
                <a:solidFill>
                  <a:schemeClr val="bg1"/>
                </a:solidFill>
              </a:rPr>
              <a:t>Cherrelle Herbert and Cristen Thayer</a:t>
            </a:r>
          </a:p>
        </p:txBody>
      </p:sp>
    </p:spTree>
    <p:extLst>
      <p:ext uri="{BB962C8B-B14F-4D97-AF65-F5344CB8AC3E}">
        <p14:creationId xmlns:p14="http://schemas.microsoft.com/office/powerpoint/2010/main" val="1064039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72" name="Rectangle 7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73" name="Rectangle 7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pic>
        <p:nvPicPr>
          <p:cNvPr id="4" name="Picture 3">
            <a:extLst>
              <a:ext uri="{FF2B5EF4-FFF2-40B4-BE49-F238E27FC236}">
                <a16:creationId xmlns:a16="http://schemas.microsoft.com/office/drawing/2014/main" id="{82E329A7-1A5F-E4A1-CD5E-0ABBD4B9E3EF}"/>
              </a:ext>
            </a:extLst>
          </p:cNvPr>
          <p:cNvPicPr>
            <a:picLocks noChangeAspect="1"/>
          </p:cNvPicPr>
          <p:nvPr/>
        </p:nvPicPr>
        <p:blipFill rotWithShape="1">
          <a:blip r:embed="rId3"/>
          <a:srcRect l="15" r="6893"/>
          <a:stretch/>
        </p:blipFill>
        <p:spPr>
          <a:xfrm>
            <a:off x="6625" y="10"/>
            <a:ext cx="12192000" cy="6875809"/>
          </a:xfrm>
          <a:prstGeom prst="rect">
            <a:avLst/>
          </a:prstGeom>
        </p:spPr>
      </p:pic>
      <p:sp>
        <p:nvSpPr>
          <p:cNvPr id="74" name="Rectangle 73">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chemeClr val="accent2"/>
              </a:gs>
              <a:gs pos="100000">
                <a:schemeClr val="accent6">
                  <a:lumMod val="75000"/>
                  <a:alpha val="32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75" name="Rectangle 74">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5">
                  <a:alpha val="65000"/>
                </a:schemeClr>
              </a:gs>
              <a:gs pos="100000">
                <a:schemeClr val="accent6">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76" name="Freeform: Shape 75">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F47D9EDB-6802-2AAB-284C-3D952687FFDC}"/>
              </a:ext>
            </a:extLst>
          </p:cNvPr>
          <p:cNvSpPr>
            <a:spLocks noGrp="1"/>
          </p:cNvSpPr>
          <p:nvPr>
            <p:ph type="title"/>
          </p:nvPr>
        </p:nvSpPr>
        <p:spPr>
          <a:xfrm>
            <a:off x="334370" y="2950387"/>
            <a:ext cx="3245409" cy="3531403"/>
          </a:xfrm>
        </p:spPr>
        <p:txBody>
          <a:bodyPr vert="horz" lIns="0" tIns="0" rIns="0" bIns="0" rtlCol="0" anchor="t">
            <a:normAutofit/>
          </a:bodyPr>
          <a:lstStyle/>
          <a:p>
            <a:pPr algn="r"/>
            <a:r>
              <a:rPr lang="en-US" sz="2700" spc="750">
                <a:solidFill>
                  <a:schemeClr val="bg1"/>
                </a:solidFill>
              </a:rPr>
              <a:t>National Sentencing Resource Counsel</a:t>
            </a:r>
          </a:p>
        </p:txBody>
      </p:sp>
    </p:spTree>
    <p:extLst>
      <p:ext uri="{BB962C8B-B14F-4D97-AF65-F5344CB8AC3E}">
        <p14:creationId xmlns:p14="http://schemas.microsoft.com/office/powerpoint/2010/main" val="140163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B195CF-E9DE-A85E-9CC1-A2BD07AF123F}"/>
              </a:ext>
            </a:extLst>
          </p:cNvPr>
          <p:cNvSpPr>
            <a:spLocks noGrp="1"/>
          </p:cNvSpPr>
          <p:nvPr>
            <p:ph type="title"/>
          </p:nvPr>
        </p:nvSpPr>
        <p:spPr/>
        <p:txBody>
          <a:bodyPr/>
          <a:lstStyle/>
          <a:p>
            <a:pPr algn="ctr"/>
            <a:r>
              <a:rPr lang="en-US" dirty="0"/>
              <a:t>Criminal History</a:t>
            </a:r>
          </a:p>
        </p:txBody>
      </p:sp>
      <p:graphicFrame>
        <p:nvGraphicFramePr>
          <p:cNvPr id="9" name="Content Placeholder 3">
            <a:extLst>
              <a:ext uri="{FF2B5EF4-FFF2-40B4-BE49-F238E27FC236}">
                <a16:creationId xmlns:a16="http://schemas.microsoft.com/office/drawing/2014/main" id="{53929C8A-D132-BDAF-8750-6C577C1AD34C}"/>
              </a:ext>
            </a:extLst>
          </p:cNvPr>
          <p:cNvGraphicFramePr>
            <a:graphicFrameLocks noGrp="1"/>
          </p:cNvGraphicFramePr>
          <p:nvPr>
            <p:ph sz="half" idx="1"/>
          </p:nvPr>
        </p:nvGraphicFramePr>
        <p:xfrm>
          <a:off x="853441" y="2103120"/>
          <a:ext cx="4846320" cy="3959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B071B9DC-0B7C-720E-1068-EF6AF814F518}"/>
              </a:ext>
            </a:extLst>
          </p:cNvPr>
          <p:cNvSpPr>
            <a:spLocks noGrp="1"/>
          </p:cNvSpPr>
          <p:nvPr>
            <p:ph type="sldNum" sz="quarter" idx="12"/>
          </p:nvPr>
        </p:nvSpPr>
        <p:spPr/>
        <p:txBody>
          <a:bodyPr/>
          <a:lstStyle/>
          <a:p>
            <a:fld id="{C01389E6-C847-4AD0-B56D-D205B2EAB1EE}" type="slidenum">
              <a:rPr lang="en-US" smtClean="0"/>
              <a:pPr/>
              <a:t>3</a:t>
            </a:fld>
            <a:endParaRPr lang="en-US" dirty="0"/>
          </a:p>
        </p:txBody>
      </p:sp>
      <p:graphicFrame>
        <p:nvGraphicFramePr>
          <p:cNvPr id="6" name="Content Placeholder 3">
            <a:extLst>
              <a:ext uri="{FF2B5EF4-FFF2-40B4-BE49-F238E27FC236}">
                <a16:creationId xmlns:a16="http://schemas.microsoft.com/office/drawing/2014/main" id="{3B88C414-6D32-5C26-5095-48FB0F546A15}"/>
              </a:ext>
            </a:extLst>
          </p:cNvPr>
          <p:cNvGraphicFramePr>
            <a:graphicFrameLocks/>
          </p:cNvGraphicFramePr>
          <p:nvPr/>
        </p:nvGraphicFramePr>
        <p:xfrm>
          <a:off x="6492240" y="1882414"/>
          <a:ext cx="4846320" cy="395935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Picture 2" descr="Vector Illustration Important ...">
            <a:extLst>
              <a:ext uri="{FF2B5EF4-FFF2-40B4-BE49-F238E27FC236}">
                <a16:creationId xmlns:a16="http://schemas.microsoft.com/office/drawing/2014/main" id="{30717511-A36D-A502-1CF8-DE5936BAEA1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407954" y="166883"/>
            <a:ext cx="1698702" cy="1698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2213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dgm id="{A1802328-201F-4B0A-AFBB-46DDDBE9A38A}"/>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0A06D530-CE2A-43DB-A8BC-E7A69D472900}"/>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F617BBE9-B3F7-489D-AEE0-F87BA4FEB20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AADA4A30-E83E-40C8-9BDD-C9AB78D376D0}"/>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graphicEl>
                                              <a:dgm id="{14B595D8-16C5-4859-B2A7-72D5DE6BC44F}"/>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dgm id="{A1802328-201F-4B0A-AFBB-46DDDBE9A38A}"/>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dgm id="{0A06D530-CE2A-43DB-A8BC-E7A69D472900}"/>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dgm id="{F617BBE9-B3F7-489D-AEE0-F87BA4FEB205}"/>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graphicEl>
                                              <a:dgm id="{AADA4A30-E83E-40C8-9BDD-C9AB78D376D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Graphic spid="6"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2" name="Rectangle 1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14" name="Rectangle 13">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Rectangle 15">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4">
                  <a:alpha val="61000"/>
                </a:schemeClr>
              </a:gs>
              <a:gs pos="100000">
                <a:schemeClr val="accent5">
                  <a:alpha val="89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8" name="Rectangle 17">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5333145" y="0"/>
            <a:ext cx="6858855" cy="6857572"/>
          </a:xfrm>
          <a:prstGeom prst="rect">
            <a:avLst/>
          </a:prstGeom>
          <a:gradFill>
            <a:gsLst>
              <a:gs pos="8000">
                <a:schemeClr val="accent6">
                  <a:alpha val="11000"/>
                </a:schemeClr>
              </a:gs>
              <a:gs pos="100000">
                <a:schemeClr val="accent4">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0" name="Rectangle 19">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7945" y="-1686055"/>
            <a:ext cx="4894564" cy="12193546"/>
          </a:xfrm>
          <a:prstGeom prst="rect">
            <a:avLst/>
          </a:prstGeom>
          <a:gradFill>
            <a:gsLst>
              <a:gs pos="0">
                <a:schemeClr val="accent5">
                  <a:lumMod val="60000"/>
                  <a:lumOff val="40000"/>
                  <a:alpha val="0"/>
                </a:schemeClr>
              </a:gs>
              <a:gs pos="99000">
                <a:schemeClr val="accent2"/>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83EEE52C-F2D9-FA96-CD9D-98C2585C4910}"/>
              </a:ext>
            </a:extLst>
          </p:cNvPr>
          <p:cNvSpPr>
            <a:spLocks noGrp="1"/>
          </p:cNvSpPr>
          <p:nvPr>
            <p:ph type="title"/>
          </p:nvPr>
        </p:nvSpPr>
        <p:spPr>
          <a:xfrm>
            <a:off x="1198181" y="168425"/>
            <a:ext cx="9988166" cy="1499401"/>
          </a:xfrm>
        </p:spPr>
        <p:txBody>
          <a:bodyPr>
            <a:normAutofit/>
          </a:bodyPr>
          <a:lstStyle/>
          <a:p>
            <a:pPr algn="ctr"/>
            <a:r>
              <a:rPr lang="en-US" dirty="0"/>
              <a:t>Offense level increases based on criminal history</a:t>
            </a:r>
          </a:p>
        </p:txBody>
      </p:sp>
      <p:graphicFrame>
        <p:nvGraphicFramePr>
          <p:cNvPr id="5" name="Content Placeholder 2">
            <a:extLst>
              <a:ext uri="{FF2B5EF4-FFF2-40B4-BE49-F238E27FC236}">
                <a16:creationId xmlns:a16="http://schemas.microsoft.com/office/drawing/2014/main" id="{609B10BA-1729-8F08-FA54-6775718FD551}"/>
              </a:ext>
            </a:extLst>
          </p:cNvPr>
          <p:cNvGraphicFramePr>
            <a:graphicFrameLocks noGrp="1"/>
          </p:cNvGraphicFramePr>
          <p:nvPr>
            <p:ph idx="1"/>
          </p:nvPr>
        </p:nvGraphicFramePr>
        <p:xfrm>
          <a:off x="600306" y="1847031"/>
          <a:ext cx="10982090" cy="42760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93292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D89D4443-B9BC-42AF-9ED8-972B10E7D178}"/>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1E1ACAD8-9563-42E3-96B1-46E15FFD157A}"/>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graphicEl>
                                              <a:dgm id="{77314BF2-726E-4471-AF82-063B03BC95FF}"/>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graphicEl>
                                              <a:dgm id="{25C0E1E8-C442-4043-AD23-26332D425D5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9902E9A4-A5B9-40EC-95D4-B8BB855A0EAA}"/>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dgm id="{7D6F2309-EF66-48B4-8EFB-1A34A06FE80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2" name="Rectangle 11">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
            <a:ext cx="12192000" cy="160020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4" name="Rectangle 13">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9161" y="9109"/>
            <a:ext cx="7792839" cy="1594270"/>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16" name="Rectangle 15">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021976" y="-906246"/>
            <a:ext cx="1602951" cy="3416298"/>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18" name="Rectangle 17">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51242" y="0"/>
            <a:ext cx="9729549" cy="16001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0" name="Rectangle 19">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30"/>
            <a:ext cx="7910111" cy="1600198"/>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C4173A9C-BBC3-9E07-556B-BB11A9A9E10A}"/>
              </a:ext>
            </a:extLst>
          </p:cNvPr>
          <p:cNvSpPr>
            <a:spLocks noGrp="1"/>
          </p:cNvSpPr>
          <p:nvPr>
            <p:ph type="title"/>
          </p:nvPr>
        </p:nvSpPr>
        <p:spPr>
          <a:xfrm>
            <a:off x="1157084" y="374427"/>
            <a:ext cx="10374517" cy="971512"/>
          </a:xfrm>
        </p:spPr>
        <p:txBody>
          <a:bodyPr anchor="ctr">
            <a:normAutofit/>
          </a:bodyPr>
          <a:lstStyle/>
          <a:p>
            <a:r>
              <a:rPr lang="en-US" sz="3200">
                <a:solidFill>
                  <a:schemeClr val="bg1"/>
                </a:solidFill>
              </a:rPr>
              <a:t>Roadmap</a:t>
            </a:r>
          </a:p>
        </p:txBody>
      </p:sp>
      <p:graphicFrame>
        <p:nvGraphicFramePr>
          <p:cNvPr id="5" name="Content Placeholder 2">
            <a:extLst>
              <a:ext uri="{FF2B5EF4-FFF2-40B4-BE49-F238E27FC236}">
                <a16:creationId xmlns:a16="http://schemas.microsoft.com/office/drawing/2014/main" id="{8B7930EE-574F-76E1-FCB8-41B7FB2BCFD9}"/>
              </a:ext>
            </a:extLst>
          </p:cNvPr>
          <p:cNvGraphicFramePr>
            <a:graphicFrameLocks noGrp="1"/>
          </p:cNvGraphicFramePr>
          <p:nvPr>
            <p:ph idx="1"/>
          </p:nvPr>
        </p:nvGraphicFramePr>
        <p:xfrm>
          <a:off x="579474" y="2062715"/>
          <a:ext cx="11033029" cy="41892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95366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07CE78AA-BDA1-4596-BEC9-447F55D328C9}"/>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E8AF0E67-2DC8-4925-B7F1-0D97177993B6}"/>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9C6A3C9B-A64A-44CF-8818-FBA3C2F9F30F}"/>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graphicEl>
                                              <a:dgm id="{11D69C6A-EA72-4406-89BE-F3E895BB9F6A}"/>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graphicEl>
                                              <a:dgm id="{65E99901-C605-4F69-B327-355E7092F4B5}"/>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graphicEl>
                                              <a:dgm id="{782CE562-B8EA-4CBD-A4B9-13185425984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D3F794D0-2982-490E-88DA-93D489750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lorful rolled magazines">
            <a:extLst>
              <a:ext uri="{FF2B5EF4-FFF2-40B4-BE49-F238E27FC236}">
                <a16:creationId xmlns:a16="http://schemas.microsoft.com/office/drawing/2014/main" id="{41D793DD-57D8-A95A-4223-6D167AFAC8C8}"/>
              </a:ext>
            </a:extLst>
          </p:cNvPr>
          <p:cNvPicPr>
            <a:picLocks noChangeAspect="1"/>
          </p:cNvPicPr>
          <p:nvPr/>
        </p:nvPicPr>
        <p:blipFill>
          <a:blip r:embed="rId3"/>
          <a:srcRect b="15730"/>
          <a:stretch/>
        </p:blipFill>
        <p:spPr>
          <a:xfrm>
            <a:off x="-2" y="10"/>
            <a:ext cx="12192002" cy="6857990"/>
          </a:xfrm>
          <a:prstGeom prst="rect">
            <a:avLst/>
          </a:prstGeom>
        </p:spPr>
      </p:pic>
      <p:sp>
        <p:nvSpPr>
          <p:cNvPr id="14" name="Rectangle 13">
            <a:extLst>
              <a:ext uri="{FF2B5EF4-FFF2-40B4-BE49-F238E27FC236}">
                <a16:creationId xmlns:a16="http://schemas.microsoft.com/office/drawing/2014/main" id="{AFD24A3D-F07A-44A9-BE55-5576292E1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5071729"/>
            <a:ext cx="12192003" cy="1786490"/>
          </a:xfrm>
          <a:prstGeom prst="rect">
            <a:avLst/>
          </a:prstGeom>
          <a:gradFill>
            <a:gsLst>
              <a:gs pos="8000">
                <a:schemeClr val="accent6"/>
              </a:gs>
              <a:gs pos="86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04441C9-FD2D-4031-B5C5-67478196C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038600" y="5071729"/>
            <a:ext cx="8153401" cy="1786269"/>
          </a:xfrm>
          <a:prstGeom prst="rect">
            <a:avLst/>
          </a:prstGeom>
          <a:gradFill>
            <a:gsLst>
              <a:gs pos="0">
                <a:schemeClr val="accent5">
                  <a:lumMod val="60000"/>
                  <a:lumOff val="40000"/>
                  <a:alpha val="0"/>
                </a:schemeClr>
              </a:gs>
              <a:gs pos="99000">
                <a:schemeClr val="accent2">
                  <a:alpha val="81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3D9D3989-3E00-4727-914E-959DFE8FA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6701" y="5071730"/>
            <a:ext cx="8115300" cy="1334505"/>
          </a:xfrm>
          <a:prstGeom prst="rect">
            <a:avLst/>
          </a:prstGeom>
          <a:gradFill>
            <a:gsLst>
              <a:gs pos="0">
                <a:schemeClr val="accent6">
                  <a:alpha val="16000"/>
                </a:schemeClr>
              </a:gs>
              <a:gs pos="62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C538E4E5-4047-480A-BB9B-9AB54E86D5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4834054">
            <a:off x="3120189" y="3385221"/>
            <a:ext cx="2497963" cy="4087997"/>
          </a:xfrm>
          <a:custGeom>
            <a:avLst/>
            <a:gdLst>
              <a:gd name="connsiteX0" fmla="*/ 2671045 w 2671045"/>
              <a:gd name="connsiteY0" fmla="*/ 8492 h 4371251"/>
              <a:gd name="connsiteX1" fmla="*/ 840176 w 2671045"/>
              <a:gd name="connsiteY1" fmla="*/ 4371251 h 4371251"/>
              <a:gd name="connsiteX2" fmla="*/ 650202 w 2671045"/>
              <a:gd name="connsiteY2" fmla="*/ 4185755 h 4371251"/>
              <a:gd name="connsiteX3" fmla="*/ 0 w 2671045"/>
              <a:gd name="connsiteY3" fmla="*/ 2502877 h 4371251"/>
              <a:gd name="connsiteX4" fmla="*/ 2502877 w 2671045"/>
              <a:gd name="connsiteY4" fmla="*/ 0 h 4371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1045" h="4371251">
                <a:moveTo>
                  <a:pt x="2671045" y="8492"/>
                </a:moveTo>
                <a:lnTo>
                  <a:pt x="840176" y="4371251"/>
                </a:lnTo>
                <a:lnTo>
                  <a:pt x="650202" y="4185755"/>
                </a:lnTo>
                <a:cubicBezTo>
                  <a:pt x="246220" y="3741276"/>
                  <a:pt x="0" y="3150831"/>
                  <a:pt x="0" y="2502877"/>
                </a:cubicBezTo>
                <a:cubicBezTo>
                  <a:pt x="0" y="1120576"/>
                  <a:pt x="1120576" y="0"/>
                  <a:pt x="2502877" y="0"/>
                </a:cubicBezTo>
                <a:close/>
              </a:path>
            </a:pathLst>
          </a:custGeom>
          <a:gradFill>
            <a:gsLst>
              <a:gs pos="0">
                <a:schemeClr val="accent6">
                  <a:alpha val="0"/>
                </a:schemeClr>
              </a:gs>
              <a:gs pos="100000">
                <a:schemeClr val="accent6">
                  <a:lumMod val="60000"/>
                  <a:lumOff val="40000"/>
                  <a:alpha val="20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1B166437-976D-BAEF-0D5A-D22B72EB199E}"/>
              </a:ext>
            </a:extLst>
          </p:cNvPr>
          <p:cNvSpPr>
            <a:spLocks noGrp="1"/>
          </p:cNvSpPr>
          <p:nvPr>
            <p:ph type="title"/>
          </p:nvPr>
        </p:nvSpPr>
        <p:spPr>
          <a:xfrm>
            <a:off x="954157" y="5271715"/>
            <a:ext cx="10145864" cy="715617"/>
          </a:xfrm>
        </p:spPr>
        <p:txBody>
          <a:bodyPr vert="horz" lIns="0" tIns="0" rIns="0" bIns="0" rtlCol="0" anchor="b">
            <a:normAutofit/>
          </a:bodyPr>
          <a:lstStyle/>
          <a:p>
            <a:r>
              <a:rPr lang="en-US" u="sng" spc="750">
                <a:solidFill>
                  <a:schemeClr val="bg1"/>
                </a:solidFill>
              </a:rPr>
              <a:t>Materials</a:t>
            </a:r>
            <a:endParaRPr lang="en-US" spc="750">
              <a:solidFill>
                <a:schemeClr val="bg1"/>
              </a:solidFill>
            </a:endParaRPr>
          </a:p>
        </p:txBody>
      </p:sp>
    </p:spTree>
    <p:extLst>
      <p:ext uri="{BB962C8B-B14F-4D97-AF65-F5344CB8AC3E}">
        <p14:creationId xmlns:p14="http://schemas.microsoft.com/office/powerpoint/2010/main" val="80143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C6C9B-0821-D3F4-323B-91B52CC23B04}"/>
              </a:ext>
            </a:extLst>
          </p:cNvPr>
          <p:cNvSpPr>
            <a:spLocks noGrp="1"/>
          </p:cNvSpPr>
          <p:nvPr>
            <p:ph type="title"/>
          </p:nvPr>
        </p:nvSpPr>
        <p:spPr>
          <a:xfrm>
            <a:off x="994404" y="731041"/>
            <a:ext cx="10191942" cy="3173034"/>
          </a:xfrm>
        </p:spPr>
        <p:txBody>
          <a:bodyPr vert="horz" lIns="91440" tIns="45720" rIns="91440" bIns="45720" rtlCol="0" anchor="b">
            <a:normAutofit/>
          </a:bodyPr>
          <a:lstStyle/>
          <a:p>
            <a:pPr algn="ctr"/>
            <a:r>
              <a:rPr lang="en-US" sz="6600" kern="1200">
                <a:solidFill>
                  <a:schemeClr val="tx2"/>
                </a:solidFill>
                <a:latin typeface="+mj-lt"/>
                <a:ea typeface="+mj-ea"/>
                <a:cs typeface="+mj-cs"/>
              </a:rPr>
              <a:t>THE BASICS</a:t>
            </a:r>
          </a:p>
        </p:txBody>
      </p:sp>
    </p:spTree>
    <p:extLst>
      <p:ext uri="{BB962C8B-B14F-4D97-AF65-F5344CB8AC3E}">
        <p14:creationId xmlns:p14="http://schemas.microsoft.com/office/powerpoint/2010/main" val="4074684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1C1A5-55EB-F373-BE9A-42540DB25C74}"/>
              </a:ext>
            </a:extLst>
          </p:cNvPr>
          <p:cNvSpPr>
            <a:spLocks noGrp="1"/>
          </p:cNvSpPr>
          <p:nvPr>
            <p:ph type="title"/>
          </p:nvPr>
        </p:nvSpPr>
        <p:spPr>
          <a:xfrm>
            <a:off x="996275" y="570602"/>
            <a:ext cx="5996619" cy="1500145"/>
          </a:xfrm>
        </p:spPr>
        <p:txBody>
          <a:bodyPr vert="horz" lIns="91440" tIns="45720" rIns="91440" bIns="45720" rtlCol="0" anchor="ctr">
            <a:normAutofit fontScale="90000"/>
          </a:bodyPr>
          <a:lstStyle/>
          <a:p>
            <a:r>
              <a:rPr lang="en-US" sz="5400" kern="1200" dirty="0">
                <a:solidFill>
                  <a:schemeClr val="tx2"/>
                </a:solidFill>
                <a:latin typeface="+mj-lt"/>
                <a:ea typeface="+mj-ea"/>
                <a:cs typeface="+mj-cs"/>
              </a:rPr>
              <a:t>Basic framework</a:t>
            </a:r>
          </a:p>
        </p:txBody>
      </p:sp>
      <p:pic>
        <p:nvPicPr>
          <p:cNvPr id="4" name="Picture 3">
            <a:extLst>
              <a:ext uri="{FF2B5EF4-FFF2-40B4-BE49-F238E27FC236}">
                <a16:creationId xmlns:a16="http://schemas.microsoft.com/office/drawing/2014/main" id="{F972A98D-539B-A0FC-89A9-5C94513A74F6}"/>
              </a:ext>
            </a:extLst>
          </p:cNvPr>
          <p:cNvPicPr>
            <a:picLocks noChangeAspect="1"/>
          </p:cNvPicPr>
          <p:nvPr/>
        </p:nvPicPr>
        <p:blipFill>
          <a:blip r:embed="rId3"/>
          <a:stretch>
            <a:fillRect/>
          </a:stretch>
        </p:blipFill>
        <p:spPr>
          <a:xfrm>
            <a:off x="1706524" y="2420740"/>
            <a:ext cx="8512700" cy="3548299"/>
          </a:xfrm>
          <a:prstGeom prst="rect">
            <a:avLst/>
          </a:prstGeom>
        </p:spPr>
      </p:pic>
      <p:pic>
        <p:nvPicPr>
          <p:cNvPr id="3" name="Picture 2">
            <a:extLst>
              <a:ext uri="{FF2B5EF4-FFF2-40B4-BE49-F238E27FC236}">
                <a16:creationId xmlns:a16="http://schemas.microsoft.com/office/drawing/2014/main" id="{94C7E7FC-28C2-0BF5-C9F2-AF82F54BC007}"/>
              </a:ext>
            </a:extLst>
          </p:cNvPr>
          <p:cNvPicPr>
            <a:picLocks noChangeAspect="1"/>
          </p:cNvPicPr>
          <p:nvPr/>
        </p:nvPicPr>
        <p:blipFill>
          <a:blip r:embed="rId4"/>
          <a:stretch>
            <a:fillRect/>
          </a:stretch>
        </p:blipFill>
        <p:spPr>
          <a:xfrm>
            <a:off x="6782286" y="460252"/>
            <a:ext cx="3285582" cy="1851874"/>
          </a:xfrm>
          <a:prstGeom prst="rect">
            <a:avLst/>
          </a:prstGeom>
        </p:spPr>
      </p:pic>
    </p:spTree>
    <p:extLst>
      <p:ext uri="{BB962C8B-B14F-4D97-AF65-F5344CB8AC3E}">
        <p14:creationId xmlns:p14="http://schemas.microsoft.com/office/powerpoint/2010/main" val="211481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B72E363-2972-442E-C26D-433A1D1E5A1C}"/>
              </a:ext>
            </a:extLst>
          </p:cNvPr>
          <p:cNvSpPr txBox="1"/>
          <p:nvPr/>
        </p:nvSpPr>
        <p:spPr>
          <a:xfrm>
            <a:off x="2039831" y="884390"/>
            <a:ext cx="8112337" cy="738664"/>
          </a:xfrm>
          <a:prstGeom prst="rect">
            <a:avLst/>
          </a:prstGeom>
          <a:noFill/>
        </p:spPr>
        <p:txBody>
          <a:bodyPr wrap="square" rtlCol="0">
            <a:spAutoFit/>
          </a:bodyPr>
          <a:lstStyle/>
          <a:p>
            <a:pPr algn="ctr"/>
            <a:r>
              <a:rPr lang="en-US" sz="4200" b="1" dirty="0">
                <a:latin typeface="+mj-lt"/>
              </a:rPr>
              <a:t>“Prior sentence” defined</a:t>
            </a:r>
          </a:p>
        </p:txBody>
      </p:sp>
      <p:sp>
        <p:nvSpPr>
          <p:cNvPr id="2" name="TextBox 1">
            <a:extLst>
              <a:ext uri="{FF2B5EF4-FFF2-40B4-BE49-F238E27FC236}">
                <a16:creationId xmlns:a16="http://schemas.microsoft.com/office/drawing/2014/main" id="{500A2AB8-A7D2-CF86-A962-43DC02B6F966}"/>
              </a:ext>
            </a:extLst>
          </p:cNvPr>
          <p:cNvSpPr txBox="1"/>
          <p:nvPr/>
        </p:nvSpPr>
        <p:spPr>
          <a:xfrm>
            <a:off x="1790265" y="2187958"/>
            <a:ext cx="8610600" cy="3785652"/>
          </a:xfrm>
          <a:prstGeom prst="rect">
            <a:avLst/>
          </a:prstGeom>
          <a:noFill/>
        </p:spPr>
        <p:txBody>
          <a:bodyPr wrap="square" rtlCol="0">
            <a:spAutoFit/>
          </a:bodyPr>
          <a:lstStyle/>
          <a:p>
            <a:pPr marL="285750" indent="-285750">
              <a:buClr>
                <a:schemeClr val="accent5">
                  <a:lumMod val="75000"/>
                </a:schemeClr>
              </a:buClr>
              <a:buFont typeface="Wingdings" panose="05000000000000000000" pitchFamily="2" charset="2"/>
              <a:buChar char="Ø"/>
            </a:pPr>
            <a:r>
              <a:rPr lang="en-US" sz="2400" dirty="0"/>
              <a:t>(1) any sentence previously imposed </a:t>
            </a:r>
            <a:r>
              <a:rPr lang="en-US" sz="2400" b="1" dirty="0"/>
              <a:t>upon adjudication of guilt</a:t>
            </a:r>
            <a:endParaRPr lang="en-US" sz="2400" dirty="0"/>
          </a:p>
          <a:p>
            <a:pPr marL="800100" lvl="1" indent="-342900">
              <a:buClr>
                <a:schemeClr val="accent5">
                  <a:lumMod val="75000"/>
                </a:schemeClr>
              </a:buClr>
              <a:buFont typeface="Wingdings" panose="05000000000000000000" pitchFamily="2" charset="2"/>
              <a:buChar char="§"/>
            </a:pPr>
            <a:r>
              <a:rPr lang="en-US" sz="2400" dirty="0"/>
              <a:t>guilty plea, trial, or plea of </a:t>
            </a:r>
            <a:r>
              <a:rPr lang="en-US" sz="2400" i="1" dirty="0"/>
              <a:t>nolo contendere</a:t>
            </a:r>
          </a:p>
          <a:p>
            <a:pPr marL="285750" indent="-285750">
              <a:buClr>
                <a:schemeClr val="accent5">
                  <a:lumMod val="75000"/>
                </a:schemeClr>
              </a:buClr>
              <a:buFont typeface="Wingdings" panose="05000000000000000000" pitchFamily="2" charset="2"/>
              <a:buChar char="Ø"/>
            </a:pPr>
            <a:endParaRPr lang="en-US" sz="2400" dirty="0"/>
          </a:p>
          <a:p>
            <a:pPr marL="285750" indent="-285750">
              <a:buClr>
                <a:schemeClr val="accent5">
                  <a:lumMod val="75000"/>
                </a:schemeClr>
              </a:buClr>
              <a:buFont typeface="Wingdings" panose="05000000000000000000" pitchFamily="2" charset="2"/>
              <a:buChar char="Ø"/>
            </a:pPr>
            <a:r>
              <a:rPr lang="en-US" sz="2400" dirty="0"/>
              <a:t>(2) for conduct </a:t>
            </a:r>
            <a:r>
              <a:rPr lang="en-US" sz="2400" b="1" dirty="0"/>
              <a:t>not</a:t>
            </a:r>
            <a:r>
              <a:rPr lang="en-US" sz="2400" dirty="0"/>
              <a:t> part of instant offense</a:t>
            </a:r>
          </a:p>
          <a:p>
            <a:pPr marL="800100" lvl="1" indent="-342900">
              <a:buClr>
                <a:schemeClr val="accent5">
                  <a:lumMod val="75000"/>
                </a:schemeClr>
              </a:buClr>
              <a:buFont typeface="Wingdings" panose="05000000000000000000" pitchFamily="2" charset="2"/>
              <a:buChar char="§"/>
            </a:pPr>
            <a:r>
              <a:rPr lang="en-US" sz="2400" dirty="0"/>
              <a:t>i.e. relevant conduct under §1B1.3</a:t>
            </a:r>
          </a:p>
          <a:p>
            <a:pPr marL="800100" lvl="1" indent="-342900">
              <a:buClr>
                <a:schemeClr val="accent5">
                  <a:lumMod val="75000"/>
                </a:schemeClr>
              </a:buClr>
              <a:buFont typeface="Wingdings" panose="05000000000000000000" pitchFamily="2" charset="2"/>
              <a:buChar char="§"/>
            </a:pPr>
            <a:endParaRPr lang="en-US" sz="2400" dirty="0"/>
          </a:p>
          <a:p>
            <a:pPr marL="342900" indent="-342900">
              <a:buClr>
                <a:schemeClr val="accent5">
                  <a:lumMod val="75000"/>
                </a:schemeClr>
              </a:buClr>
              <a:buFont typeface="Wingdings" panose="05000000000000000000" pitchFamily="2" charset="2"/>
              <a:buChar char="Ø"/>
            </a:pPr>
            <a:r>
              <a:rPr lang="en-US" sz="2400" dirty="0"/>
              <a:t>Note: if conviction but no sentence yet, then one point if sentence “otherwise would have been counted”</a:t>
            </a:r>
          </a:p>
          <a:p>
            <a:pPr>
              <a:buClr>
                <a:schemeClr val="accent5">
                  <a:lumMod val="75000"/>
                </a:schemeClr>
              </a:buClr>
            </a:pPr>
            <a:endParaRPr lang="en-US" sz="2400" dirty="0"/>
          </a:p>
        </p:txBody>
      </p:sp>
    </p:spTree>
    <p:extLst>
      <p:ext uri="{BB962C8B-B14F-4D97-AF65-F5344CB8AC3E}">
        <p14:creationId xmlns:p14="http://schemas.microsoft.com/office/powerpoint/2010/main" val="72493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204F1F-2727-DB76-7982-1D7253753BD7}"/>
              </a:ext>
            </a:extLst>
          </p:cNvPr>
          <p:cNvSpPr txBox="1"/>
          <p:nvPr/>
        </p:nvSpPr>
        <p:spPr>
          <a:xfrm>
            <a:off x="4555124" y="2355336"/>
            <a:ext cx="6143424" cy="3539430"/>
          </a:xfrm>
          <a:prstGeom prst="rect">
            <a:avLst/>
          </a:prstGeom>
          <a:noFill/>
        </p:spPr>
        <p:txBody>
          <a:bodyPr wrap="square">
            <a:spAutoFit/>
          </a:bodyPr>
          <a:lstStyle/>
          <a:p>
            <a:pPr marL="285750" indent="-285750">
              <a:buClr>
                <a:schemeClr val="accent5">
                  <a:lumMod val="75000"/>
                </a:schemeClr>
              </a:buClr>
              <a:buFont typeface="Wingdings" panose="05000000000000000000" pitchFamily="2" charset="2"/>
              <a:buChar char="Ø"/>
            </a:pPr>
            <a:r>
              <a:rPr lang="en-US" sz="2800" dirty="0"/>
              <a:t>State offenses with diversionary dispositions counted </a:t>
            </a:r>
            <a:r>
              <a:rPr lang="en-US" sz="2800" u="sng" dirty="0"/>
              <a:t>only if </a:t>
            </a:r>
            <a:r>
              <a:rPr lang="en-US" sz="2800" dirty="0"/>
              <a:t>“involved judicial determination of guilt or an admission of guilt in open court”</a:t>
            </a:r>
          </a:p>
          <a:p>
            <a:pPr marL="285750" indent="-285750">
              <a:buClr>
                <a:schemeClr val="accent5">
                  <a:lumMod val="75000"/>
                </a:schemeClr>
              </a:buClr>
              <a:buFont typeface="Wingdings" panose="05000000000000000000" pitchFamily="2" charset="2"/>
              <a:buChar char="Ø"/>
            </a:pPr>
            <a:endParaRPr lang="en-US" sz="2800" dirty="0"/>
          </a:p>
          <a:p>
            <a:pPr marL="285750" indent="-285750">
              <a:buClr>
                <a:schemeClr val="accent5">
                  <a:lumMod val="75000"/>
                </a:schemeClr>
              </a:buClr>
              <a:buFont typeface="Wingdings" panose="05000000000000000000" pitchFamily="2" charset="2"/>
              <a:buChar char="Ø"/>
            </a:pPr>
            <a:r>
              <a:rPr lang="en-US" sz="2800" dirty="0"/>
              <a:t>Make sure to research state sentencing schemes!</a:t>
            </a:r>
          </a:p>
        </p:txBody>
      </p:sp>
      <p:sp>
        <p:nvSpPr>
          <p:cNvPr id="6" name="TextBox 5">
            <a:extLst>
              <a:ext uri="{FF2B5EF4-FFF2-40B4-BE49-F238E27FC236}">
                <a16:creationId xmlns:a16="http://schemas.microsoft.com/office/drawing/2014/main" id="{6FF2A078-4282-D8A5-F88B-738DBED2897C}"/>
              </a:ext>
            </a:extLst>
          </p:cNvPr>
          <p:cNvSpPr txBox="1"/>
          <p:nvPr/>
        </p:nvSpPr>
        <p:spPr>
          <a:xfrm>
            <a:off x="2039831" y="723545"/>
            <a:ext cx="8112337" cy="1261884"/>
          </a:xfrm>
          <a:prstGeom prst="rect">
            <a:avLst/>
          </a:prstGeom>
          <a:noFill/>
        </p:spPr>
        <p:txBody>
          <a:bodyPr wrap="square" rtlCol="0">
            <a:spAutoFit/>
          </a:bodyPr>
          <a:lstStyle/>
          <a:p>
            <a:pPr algn="ctr"/>
            <a:r>
              <a:rPr lang="en-US" sz="3800" b="1" dirty="0">
                <a:latin typeface="+mj-lt"/>
              </a:rPr>
              <a:t>“Adjudication of guilt” and </a:t>
            </a:r>
          </a:p>
          <a:p>
            <a:pPr algn="ctr"/>
            <a:r>
              <a:rPr lang="en-US" sz="3800" b="1" dirty="0">
                <a:latin typeface="+mj-lt"/>
              </a:rPr>
              <a:t>State Diversion Schemes</a:t>
            </a:r>
          </a:p>
        </p:txBody>
      </p:sp>
      <p:pic>
        <p:nvPicPr>
          <p:cNvPr id="2" name="Picture 1">
            <a:extLst>
              <a:ext uri="{FF2B5EF4-FFF2-40B4-BE49-F238E27FC236}">
                <a16:creationId xmlns:a16="http://schemas.microsoft.com/office/drawing/2014/main" id="{91C74752-9EC6-05DF-C868-F5530311F388}"/>
              </a:ext>
            </a:extLst>
          </p:cNvPr>
          <p:cNvPicPr>
            <a:picLocks noChangeAspect="1"/>
          </p:cNvPicPr>
          <p:nvPr/>
        </p:nvPicPr>
        <p:blipFill>
          <a:blip r:embed="rId3"/>
          <a:stretch>
            <a:fillRect/>
          </a:stretch>
        </p:blipFill>
        <p:spPr>
          <a:xfrm>
            <a:off x="914800" y="2660153"/>
            <a:ext cx="3122469" cy="2338838"/>
          </a:xfrm>
          <a:prstGeom prst="rect">
            <a:avLst/>
          </a:prstGeom>
        </p:spPr>
      </p:pic>
    </p:spTree>
    <p:extLst>
      <p:ext uri="{BB962C8B-B14F-4D97-AF65-F5344CB8AC3E}">
        <p14:creationId xmlns:p14="http://schemas.microsoft.com/office/powerpoint/2010/main" val="110056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1C1A5-55EB-F373-BE9A-42540DB25C74}"/>
              </a:ext>
            </a:extLst>
          </p:cNvPr>
          <p:cNvSpPr>
            <a:spLocks noGrp="1"/>
          </p:cNvSpPr>
          <p:nvPr>
            <p:ph type="title"/>
          </p:nvPr>
        </p:nvSpPr>
        <p:spPr>
          <a:xfrm>
            <a:off x="2008430" y="458498"/>
            <a:ext cx="8540192" cy="1411564"/>
          </a:xfrm>
        </p:spPr>
        <p:txBody>
          <a:bodyPr vert="horz" lIns="91440" tIns="45720" rIns="91440" bIns="45720" rtlCol="0" anchor="ctr">
            <a:normAutofit/>
          </a:bodyPr>
          <a:lstStyle/>
          <a:p>
            <a:pPr algn="ctr"/>
            <a:r>
              <a:rPr lang="en-US" sz="4000" kern="1200" spc="0" dirty="0">
                <a:solidFill>
                  <a:schemeClr val="tx2"/>
                </a:solidFill>
                <a:latin typeface="+mj-lt"/>
                <a:ea typeface="+mj-ea"/>
                <a:cs typeface="+mj-cs"/>
              </a:rPr>
              <a:t>“</a:t>
            </a:r>
            <a:r>
              <a:rPr lang="en-US" sz="4000" kern="1200" cap="none" spc="0" dirty="0">
                <a:solidFill>
                  <a:schemeClr val="tx2"/>
                </a:solidFill>
                <a:latin typeface="+mj-lt"/>
                <a:ea typeface="+mj-ea"/>
                <a:cs typeface="+mj-cs"/>
              </a:rPr>
              <a:t>Sentence of Imprisonment</a:t>
            </a:r>
            <a:r>
              <a:rPr lang="en-US" sz="4000" kern="1200" spc="0" dirty="0">
                <a:solidFill>
                  <a:schemeClr val="tx2"/>
                </a:solidFill>
                <a:latin typeface="+mj-lt"/>
                <a:ea typeface="+mj-ea"/>
                <a:cs typeface="+mj-cs"/>
              </a:rPr>
              <a:t>” D</a:t>
            </a:r>
            <a:r>
              <a:rPr lang="en-US" sz="4000" kern="1200" cap="none" spc="0" dirty="0">
                <a:solidFill>
                  <a:schemeClr val="tx2"/>
                </a:solidFill>
                <a:latin typeface="+mj-lt"/>
                <a:ea typeface="+mj-ea"/>
                <a:cs typeface="+mj-cs"/>
              </a:rPr>
              <a:t>efined</a:t>
            </a:r>
            <a:endParaRPr lang="en-US" sz="4000" kern="1200" spc="0" dirty="0">
              <a:solidFill>
                <a:schemeClr val="tx2"/>
              </a:solidFill>
              <a:latin typeface="+mj-lt"/>
              <a:ea typeface="+mj-ea"/>
              <a:cs typeface="+mj-cs"/>
            </a:endParaRPr>
          </a:p>
        </p:txBody>
      </p:sp>
      <p:sp>
        <p:nvSpPr>
          <p:cNvPr id="5" name="TextBox 4">
            <a:extLst>
              <a:ext uri="{FF2B5EF4-FFF2-40B4-BE49-F238E27FC236}">
                <a16:creationId xmlns:a16="http://schemas.microsoft.com/office/drawing/2014/main" id="{64DAB88A-A160-EE57-CECA-32CA6418B812}"/>
              </a:ext>
            </a:extLst>
          </p:cNvPr>
          <p:cNvSpPr txBox="1"/>
          <p:nvPr/>
        </p:nvSpPr>
        <p:spPr>
          <a:xfrm>
            <a:off x="2194155" y="2110371"/>
            <a:ext cx="8540192" cy="3508653"/>
          </a:xfrm>
          <a:prstGeom prst="rect">
            <a:avLst/>
          </a:prstGeom>
          <a:noFill/>
        </p:spPr>
        <p:txBody>
          <a:bodyPr wrap="square" rtlCol="0">
            <a:spAutoFit/>
          </a:bodyPr>
          <a:lstStyle/>
          <a:p>
            <a:pPr marL="742950" lvl="1" indent="-285750">
              <a:buClr>
                <a:schemeClr val="accent5">
                  <a:lumMod val="75000"/>
                </a:schemeClr>
              </a:buClr>
              <a:buFont typeface="Wingdings" panose="05000000000000000000" pitchFamily="2" charset="2"/>
              <a:buChar char="§"/>
            </a:pPr>
            <a:endParaRPr lang="en-US" sz="2400" dirty="0"/>
          </a:p>
          <a:p>
            <a:pPr marL="285750" indent="-285750">
              <a:buClr>
                <a:schemeClr val="accent5">
                  <a:lumMod val="75000"/>
                </a:schemeClr>
              </a:buClr>
              <a:buFont typeface="Wingdings" panose="05000000000000000000" pitchFamily="2" charset="2"/>
              <a:buChar char="Ø"/>
            </a:pPr>
            <a:r>
              <a:rPr lang="en-US" sz="2400" dirty="0"/>
              <a:t>If sentences imposed in the alternative, does </a:t>
            </a:r>
            <a:r>
              <a:rPr lang="en-US" sz="2400" u="sng" dirty="0"/>
              <a:t>not</a:t>
            </a:r>
            <a:r>
              <a:rPr lang="en-US" sz="2400" dirty="0"/>
              <a:t> count as imprisonment</a:t>
            </a:r>
          </a:p>
          <a:p>
            <a:pPr marL="800100" lvl="1" indent="-342900">
              <a:buClr>
                <a:schemeClr val="accent5">
                  <a:lumMod val="75000"/>
                </a:schemeClr>
              </a:buClr>
              <a:buFont typeface="Wingdings" panose="05000000000000000000" pitchFamily="2" charset="2"/>
              <a:buChar char="§"/>
            </a:pPr>
            <a:r>
              <a:rPr lang="en-US" sz="2400" dirty="0"/>
              <a:t>Ex: $1,000 fine or 90 days</a:t>
            </a:r>
          </a:p>
          <a:p>
            <a:pPr lvl="1">
              <a:buClr>
                <a:schemeClr val="accent5">
                  <a:lumMod val="75000"/>
                </a:schemeClr>
              </a:buClr>
            </a:pPr>
            <a:endParaRPr lang="en-US" sz="2400" dirty="0"/>
          </a:p>
          <a:p>
            <a:pPr marL="285750" indent="-285750">
              <a:buClr>
                <a:schemeClr val="accent5">
                  <a:lumMod val="75000"/>
                </a:schemeClr>
              </a:buClr>
              <a:buFont typeface="Wingdings" panose="05000000000000000000" pitchFamily="2" charset="2"/>
              <a:buChar char="Ø"/>
            </a:pPr>
            <a:r>
              <a:rPr lang="en-US" sz="2400" dirty="0"/>
              <a:t>If part of carceral sentence suspended, </a:t>
            </a:r>
            <a:r>
              <a:rPr lang="en-US" sz="2400" u="sng" dirty="0"/>
              <a:t>only</a:t>
            </a:r>
            <a:r>
              <a:rPr lang="en-US" sz="2400" dirty="0"/>
              <a:t> count portion not suspended</a:t>
            </a:r>
          </a:p>
          <a:p>
            <a:pPr marL="285750" indent="-285750">
              <a:buClr>
                <a:schemeClr val="accent5">
                  <a:lumMod val="75000"/>
                </a:schemeClr>
              </a:buClr>
              <a:buFont typeface="Wingdings" panose="05000000000000000000" pitchFamily="2" charset="2"/>
              <a:buChar char="Ø"/>
            </a:pPr>
            <a:endParaRPr lang="en-US" sz="2000" dirty="0"/>
          </a:p>
          <a:p>
            <a:pPr lvl="1">
              <a:buClr>
                <a:schemeClr val="accent5">
                  <a:lumMod val="75000"/>
                </a:schemeClr>
              </a:buClr>
            </a:pPr>
            <a:r>
              <a:rPr lang="en-US" sz="1600" i="1" dirty="0"/>
              <a:t>	</a:t>
            </a:r>
            <a:endParaRPr lang="en-US" dirty="0">
              <a:highlight>
                <a:srgbClr val="FFFF00"/>
              </a:highlight>
            </a:endParaRPr>
          </a:p>
          <a:p>
            <a:endParaRPr lang="en-US" dirty="0"/>
          </a:p>
        </p:txBody>
      </p:sp>
      <p:pic>
        <p:nvPicPr>
          <p:cNvPr id="3" name="Picture 2">
            <a:extLst>
              <a:ext uri="{FF2B5EF4-FFF2-40B4-BE49-F238E27FC236}">
                <a16:creationId xmlns:a16="http://schemas.microsoft.com/office/drawing/2014/main" id="{8585F3CA-C7D4-C910-51F9-48AB9150BE92}"/>
              </a:ext>
            </a:extLst>
          </p:cNvPr>
          <p:cNvPicPr>
            <a:picLocks noChangeAspect="1"/>
          </p:cNvPicPr>
          <p:nvPr/>
        </p:nvPicPr>
        <p:blipFill rotWithShape="1">
          <a:blip r:embed="rId3"/>
          <a:srcRect r="1284" b="10920"/>
          <a:stretch/>
        </p:blipFill>
        <p:spPr>
          <a:xfrm>
            <a:off x="3958046" y="5032936"/>
            <a:ext cx="4023359" cy="1172176"/>
          </a:xfrm>
          <a:prstGeom prst="rect">
            <a:avLst/>
          </a:prstGeom>
        </p:spPr>
      </p:pic>
    </p:spTree>
    <p:extLst>
      <p:ext uri="{BB962C8B-B14F-4D97-AF65-F5344CB8AC3E}">
        <p14:creationId xmlns:p14="http://schemas.microsoft.com/office/powerpoint/2010/main" val="2476604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5312F-EDFA-CD0A-4EE8-471869132397}"/>
              </a:ext>
            </a:extLst>
          </p:cNvPr>
          <p:cNvSpPr>
            <a:spLocks noGrp="1"/>
          </p:cNvSpPr>
          <p:nvPr>
            <p:ph type="title"/>
          </p:nvPr>
        </p:nvSpPr>
        <p:spPr/>
        <p:txBody>
          <a:bodyPr/>
          <a:lstStyle/>
          <a:p>
            <a:r>
              <a:rPr lang="en-US" dirty="0"/>
              <a:t>15-year lookback</a:t>
            </a:r>
          </a:p>
        </p:txBody>
      </p:sp>
      <p:pic>
        <p:nvPicPr>
          <p:cNvPr id="3" name="Picture 2">
            <a:extLst>
              <a:ext uri="{FF2B5EF4-FFF2-40B4-BE49-F238E27FC236}">
                <a16:creationId xmlns:a16="http://schemas.microsoft.com/office/drawing/2014/main" id="{9209BA76-3D3D-3C6D-5906-0CC6FCB5ADD7}"/>
              </a:ext>
            </a:extLst>
          </p:cNvPr>
          <p:cNvPicPr>
            <a:picLocks noChangeAspect="1"/>
          </p:cNvPicPr>
          <p:nvPr/>
        </p:nvPicPr>
        <p:blipFill>
          <a:blip r:embed="rId3"/>
          <a:stretch>
            <a:fillRect/>
          </a:stretch>
        </p:blipFill>
        <p:spPr>
          <a:xfrm>
            <a:off x="975497" y="2340610"/>
            <a:ext cx="9570445" cy="3440538"/>
          </a:xfrm>
          <a:prstGeom prst="rect">
            <a:avLst/>
          </a:prstGeom>
        </p:spPr>
      </p:pic>
      <p:pic>
        <p:nvPicPr>
          <p:cNvPr id="4" name="Picture 3">
            <a:extLst>
              <a:ext uri="{FF2B5EF4-FFF2-40B4-BE49-F238E27FC236}">
                <a16:creationId xmlns:a16="http://schemas.microsoft.com/office/drawing/2014/main" id="{384F6AB5-8902-6CE8-DDDE-4825E89673DD}"/>
              </a:ext>
            </a:extLst>
          </p:cNvPr>
          <p:cNvPicPr>
            <a:picLocks noChangeAspect="1"/>
          </p:cNvPicPr>
          <p:nvPr/>
        </p:nvPicPr>
        <p:blipFill rotWithShape="1">
          <a:blip r:embed="rId4"/>
          <a:srcRect t="9648" b="9167"/>
          <a:stretch/>
        </p:blipFill>
        <p:spPr>
          <a:xfrm>
            <a:off x="8129451" y="532883"/>
            <a:ext cx="1965960" cy="1497085"/>
          </a:xfrm>
          <a:prstGeom prst="rect">
            <a:avLst/>
          </a:prstGeom>
        </p:spPr>
      </p:pic>
    </p:spTree>
    <p:extLst>
      <p:ext uri="{BB962C8B-B14F-4D97-AF65-F5344CB8AC3E}">
        <p14:creationId xmlns:p14="http://schemas.microsoft.com/office/powerpoint/2010/main" val="2014722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41D6C-586F-FBC5-9E41-2515F95335BF}"/>
              </a:ext>
            </a:extLst>
          </p:cNvPr>
          <p:cNvSpPr>
            <a:spLocks noGrp="1"/>
          </p:cNvSpPr>
          <p:nvPr>
            <p:ph type="title"/>
          </p:nvPr>
        </p:nvSpPr>
        <p:spPr>
          <a:xfrm>
            <a:off x="1093523" y="451719"/>
            <a:ext cx="4131330" cy="5624235"/>
          </a:xfrm>
        </p:spPr>
        <p:txBody>
          <a:bodyPr vert="horz" lIns="91440" tIns="45720" rIns="91440" bIns="45720" rtlCol="0" anchor="ctr">
            <a:normAutofit/>
          </a:bodyPr>
          <a:lstStyle/>
          <a:p>
            <a:r>
              <a:rPr lang="en-US" sz="4000" kern="1200" dirty="0">
                <a:solidFill>
                  <a:schemeClr val="tx2"/>
                </a:solidFill>
                <a:latin typeface="+mj-lt"/>
                <a:ea typeface="+mj-ea"/>
                <a:cs typeface="+mj-cs"/>
              </a:rPr>
              <a:t>Single-Sentence Rule</a:t>
            </a:r>
          </a:p>
        </p:txBody>
      </p:sp>
      <p:sp>
        <p:nvSpPr>
          <p:cNvPr id="3" name="TextBox 2">
            <a:extLst>
              <a:ext uri="{FF2B5EF4-FFF2-40B4-BE49-F238E27FC236}">
                <a16:creationId xmlns:a16="http://schemas.microsoft.com/office/drawing/2014/main" id="{C694CA74-72F7-DBB7-8DDF-25FB8088A842}"/>
              </a:ext>
            </a:extLst>
          </p:cNvPr>
          <p:cNvSpPr txBox="1"/>
          <p:nvPr/>
        </p:nvSpPr>
        <p:spPr>
          <a:xfrm>
            <a:off x="5543298" y="1925009"/>
            <a:ext cx="5368834" cy="2677656"/>
          </a:xfrm>
          <a:prstGeom prst="rect">
            <a:avLst/>
          </a:prstGeom>
          <a:noFill/>
        </p:spPr>
        <p:txBody>
          <a:bodyPr wrap="square" rtlCol="0">
            <a:spAutoFit/>
          </a:bodyPr>
          <a:lstStyle/>
          <a:p>
            <a:pPr marL="342900" indent="-342900">
              <a:buAutoNum type="arabicPeriod"/>
            </a:pPr>
            <a:r>
              <a:rPr lang="en-US" sz="2400" dirty="0"/>
              <a:t>Either:</a:t>
            </a:r>
          </a:p>
          <a:p>
            <a:pPr marL="914400" lvl="1" indent="-457200">
              <a:buFont typeface="+mj-lt"/>
              <a:buAutoNum type="alphaLcParenR"/>
            </a:pPr>
            <a:r>
              <a:rPr lang="en-US" sz="2400" dirty="0"/>
              <a:t>Sentenced on same day</a:t>
            </a:r>
          </a:p>
          <a:p>
            <a:pPr marL="914400" lvl="1" indent="-457200">
              <a:buFont typeface="+mj-lt"/>
              <a:buAutoNum type="alphaLcParenR"/>
            </a:pPr>
            <a:r>
              <a:rPr lang="en-US" sz="2400" dirty="0"/>
              <a:t>Charges contained in same instrument</a:t>
            </a:r>
          </a:p>
          <a:p>
            <a:pPr lvl="1"/>
            <a:endParaRPr lang="en-US" sz="2400" dirty="0"/>
          </a:p>
          <a:p>
            <a:pPr marL="342900" indent="-342900">
              <a:buAutoNum type="arabicPeriod"/>
            </a:pPr>
            <a:r>
              <a:rPr lang="en-US" sz="2400" dirty="0"/>
              <a:t>No intervening arrest between first and second offense</a:t>
            </a:r>
          </a:p>
        </p:txBody>
      </p:sp>
    </p:spTree>
    <p:extLst>
      <p:ext uri="{BB962C8B-B14F-4D97-AF65-F5344CB8AC3E}">
        <p14:creationId xmlns:p14="http://schemas.microsoft.com/office/powerpoint/2010/main" val="3174089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55" name="Rectangle 54">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57" name="Rectangle 56">
            <a:extLst>
              <a:ext uri="{FF2B5EF4-FFF2-40B4-BE49-F238E27FC236}">
                <a16:creationId xmlns:a16="http://schemas.microsoft.com/office/drawing/2014/main" id="{040BF4A1-714C-419E-A19F-578DE93BE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59" name="Rectangle 58">
            <a:extLst>
              <a:ext uri="{FF2B5EF4-FFF2-40B4-BE49-F238E27FC236}">
                <a16:creationId xmlns:a16="http://schemas.microsoft.com/office/drawing/2014/main" id="{2F91A9BD-D57F-4941-931F-40597AB3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409317"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61" name="Rectangle 60">
            <a:extLst>
              <a:ext uri="{FF2B5EF4-FFF2-40B4-BE49-F238E27FC236}">
                <a16:creationId xmlns:a16="http://schemas.microsoft.com/office/drawing/2014/main" id="{C54DB264-9467-4730-B9E9-C9A97DD66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90128" y="3609527"/>
            <a:ext cx="2458347" cy="4038601"/>
          </a:xfrm>
          <a:prstGeom prst="rect">
            <a:avLst/>
          </a:prstGeom>
          <a:gradFill>
            <a:gsLst>
              <a:gs pos="0">
                <a:schemeClr val="accent5">
                  <a:lumMod val="60000"/>
                  <a:lumOff val="40000"/>
                  <a:alpha val="0"/>
                </a:schemeClr>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63" name="Freeform: Shape 62">
            <a:extLst>
              <a:ext uri="{FF2B5EF4-FFF2-40B4-BE49-F238E27FC236}">
                <a16:creationId xmlns:a16="http://schemas.microsoft.com/office/drawing/2014/main" id="{BB097F88-2120-47B4-B891-5B28F66BBD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64227" y="1757079"/>
            <a:ext cx="3900088" cy="4178958"/>
          </a:xfrm>
          <a:custGeom>
            <a:avLst/>
            <a:gdLst>
              <a:gd name="connsiteX0" fmla="*/ 2431956 w 3900088"/>
              <a:gd name="connsiteY0" fmla="*/ 93939 h 4178958"/>
              <a:gd name="connsiteX1" fmla="*/ 3900088 w 3900088"/>
              <a:gd name="connsiteY1" fmla="*/ 2089479 h 4178958"/>
              <a:gd name="connsiteX2" fmla="*/ 1810609 w 3900088"/>
              <a:gd name="connsiteY2" fmla="*/ 4178958 h 4178958"/>
              <a:gd name="connsiteX3" fmla="*/ 77980 w 3900088"/>
              <a:gd name="connsiteY3" fmla="*/ 3257727 h 4178958"/>
              <a:gd name="connsiteX4" fmla="*/ 0 w 3900088"/>
              <a:gd name="connsiteY4" fmla="*/ 3129367 h 4178958"/>
              <a:gd name="connsiteX5" fmla="*/ 831517 w 3900088"/>
              <a:gd name="connsiteY5" fmla="*/ 244059 h 4178958"/>
              <a:gd name="connsiteX6" fmla="*/ 997290 w 3900088"/>
              <a:gd name="connsiteY6" fmla="*/ 164202 h 4178958"/>
              <a:gd name="connsiteX7" fmla="*/ 1810609 w 3900088"/>
              <a:gd name="connsiteY7" fmla="*/ 0 h 4178958"/>
              <a:gd name="connsiteX8" fmla="*/ 2431956 w 3900088"/>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088" h="4178958">
                <a:moveTo>
                  <a:pt x="2431956" y="93939"/>
                </a:moveTo>
                <a:cubicBezTo>
                  <a:pt x="3282517" y="358491"/>
                  <a:pt x="3900088" y="1151865"/>
                  <a:pt x="3900088" y="2089479"/>
                </a:cubicBezTo>
                <a:cubicBezTo>
                  <a:pt x="3900088" y="3243466"/>
                  <a:pt x="2964596" y="4178958"/>
                  <a:pt x="1810609" y="4178958"/>
                </a:cubicBezTo>
                <a:cubicBezTo>
                  <a:pt x="1089367" y="4178958"/>
                  <a:pt x="453475" y="3813531"/>
                  <a:pt x="77980" y="3257727"/>
                </a:cubicBezTo>
                <a:lnTo>
                  <a:pt x="0" y="3129367"/>
                </a:lnTo>
                <a:lnTo>
                  <a:pt x="831517" y="244059"/>
                </a:lnTo>
                <a:lnTo>
                  <a:pt x="997290" y="164202"/>
                </a:lnTo>
                <a:cubicBezTo>
                  <a:pt x="1247271" y="58468"/>
                  <a:pt x="1522112" y="0"/>
                  <a:pt x="1810609" y="0"/>
                </a:cubicBezTo>
                <a:cubicBezTo>
                  <a:pt x="2026982" y="0"/>
                  <a:pt x="2235673" y="32888"/>
                  <a:pt x="2431956" y="93939"/>
                </a:cubicBezTo>
                <a:close/>
              </a:path>
            </a:pathLst>
          </a:custGeom>
          <a:gradFill>
            <a:gsLst>
              <a:gs pos="36000">
                <a:schemeClr val="accent6">
                  <a:lumMod val="60000"/>
                  <a:lumOff val="40000"/>
                  <a:alpha val="6000"/>
                </a:schemeClr>
              </a:gs>
              <a:gs pos="100000">
                <a:schemeClr val="accent6">
                  <a:alpha val="2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65" name="Rectangle 64">
            <a:extLst>
              <a:ext uri="{FF2B5EF4-FFF2-40B4-BE49-F238E27FC236}">
                <a16:creationId xmlns:a16="http://schemas.microsoft.com/office/drawing/2014/main" id="{BF9338F5-05AB-4DC5-BD1C-1A9F26C38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0099" y="411154"/>
            <a:ext cx="4395601" cy="3581400"/>
          </a:xfrm>
          <a:prstGeom prst="rect">
            <a:avLst/>
          </a:prstGeom>
          <a:gradFill>
            <a:gsLst>
              <a:gs pos="0">
                <a:schemeClr val="accent5">
                  <a:alpha val="29000"/>
                </a:schemeClr>
              </a:gs>
              <a:gs pos="100000">
                <a:schemeClr val="accent4">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087F1FEA-4DB8-E701-1B80-976C1A1636E1}"/>
              </a:ext>
            </a:extLst>
          </p:cNvPr>
          <p:cNvSpPr>
            <a:spLocks noGrp="1"/>
          </p:cNvSpPr>
          <p:nvPr>
            <p:ph type="title"/>
          </p:nvPr>
        </p:nvSpPr>
        <p:spPr>
          <a:xfrm>
            <a:off x="457200" y="868280"/>
            <a:ext cx="3390645" cy="3363597"/>
          </a:xfrm>
        </p:spPr>
        <p:txBody>
          <a:bodyPr vert="horz" lIns="0" tIns="0" rIns="0" bIns="0" rtlCol="0" anchor="b">
            <a:normAutofit/>
          </a:bodyPr>
          <a:lstStyle/>
          <a:p>
            <a:pPr algn="r"/>
            <a:r>
              <a:rPr lang="en-US" dirty="0">
                <a:solidFill>
                  <a:schemeClr val="bg1"/>
                </a:solidFill>
              </a:rPr>
              <a:t>Be on the lookout!</a:t>
            </a:r>
            <a:br>
              <a:rPr lang="en-US" dirty="0">
                <a:solidFill>
                  <a:schemeClr val="bg1"/>
                </a:solidFill>
              </a:rPr>
            </a:br>
            <a:endParaRPr lang="en-US" dirty="0">
              <a:solidFill>
                <a:schemeClr val="bg1"/>
              </a:solidFill>
            </a:endParaRPr>
          </a:p>
        </p:txBody>
      </p:sp>
      <p:sp>
        <p:nvSpPr>
          <p:cNvPr id="5" name="Slide Number Placeholder 4">
            <a:extLst>
              <a:ext uri="{FF2B5EF4-FFF2-40B4-BE49-F238E27FC236}">
                <a16:creationId xmlns:a16="http://schemas.microsoft.com/office/drawing/2014/main" id="{7FB28A24-AA83-A4AB-A1A1-4CD010224E26}"/>
              </a:ext>
            </a:extLst>
          </p:cNvPr>
          <p:cNvSpPr>
            <a:spLocks noGrp="1"/>
          </p:cNvSpPr>
          <p:nvPr>
            <p:ph type="sldNum" sz="quarter" idx="12"/>
          </p:nvPr>
        </p:nvSpPr>
        <p:spPr>
          <a:xfrm>
            <a:off x="11669678" y="6408742"/>
            <a:ext cx="438652" cy="448830"/>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01389E6-C847-4AD0-B56D-D205B2EAB1EE}" type="slidenum">
              <a:rPr kumimoji="0" lang="en-US" sz="800" b="0" i="0" u="none" strike="noStrike" kern="1200" cap="none" spc="0" normalizeH="0" baseline="0" noProof="0">
                <a:ln>
                  <a:noFill/>
                </a:ln>
                <a:solidFill>
                  <a:prstClr val="black"/>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14</a:t>
            </a:fld>
            <a:endParaRPr kumimoji="0" lang="en-US" sz="800" b="0" i="0" u="none" strike="noStrike" kern="1200" cap="none" spc="0" normalizeH="0" baseline="0" noProof="0">
              <a:ln>
                <a:noFill/>
              </a:ln>
              <a:solidFill>
                <a:prstClr val="black"/>
              </a:solidFill>
              <a:effectLst/>
              <a:uLnTx/>
              <a:uFillTx/>
              <a:latin typeface="Avenir Next LT Pro Light"/>
              <a:ea typeface="+mn-ea"/>
              <a:cs typeface="+mn-cs"/>
            </a:endParaRPr>
          </a:p>
        </p:txBody>
      </p:sp>
      <p:graphicFrame>
        <p:nvGraphicFramePr>
          <p:cNvPr id="32" name="Text Placeholder 3">
            <a:extLst>
              <a:ext uri="{FF2B5EF4-FFF2-40B4-BE49-F238E27FC236}">
                <a16:creationId xmlns:a16="http://schemas.microsoft.com/office/drawing/2014/main" id="{B5645026-5B85-3822-4AEB-695FE61DC298}"/>
              </a:ext>
            </a:extLst>
          </p:cNvPr>
          <p:cNvGraphicFramePr/>
          <p:nvPr/>
        </p:nvGraphicFramePr>
        <p:xfrm>
          <a:off x="4494654" y="457200"/>
          <a:ext cx="7240146" cy="594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81012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graphicEl>
                                              <a:dgm id="{433225FA-9620-40E3-AA73-E1542910223E}"/>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graphicEl>
                                              <a:dgm id="{9E39C709-27BE-4F95-A97F-B34D766986CC}"/>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graphicEl>
                                              <a:dgm id="{D7DE3615-8B8E-4180-9558-3D598C79B31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2"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5E284-893C-29C4-DE9E-92A1F1351C27}"/>
              </a:ext>
            </a:extLst>
          </p:cNvPr>
          <p:cNvSpPr>
            <a:spLocks noGrp="1"/>
          </p:cNvSpPr>
          <p:nvPr>
            <p:ph type="title"/>
          </p:nvPr>
        </p:nvSpPr>
        <p:spPr>
          <a:xfrm>
            <a:off x="1124952" y="349084"/>
            <a:ext cx="9942095" cy="1303254"/>
          </a:xfrm>
        </p:spPr>
        <p:txBody>
          <a:bodyPr>
            <a:normAutofit/>
          </a:bodyPr>
          <a:lstStyle/>
          <a:p>
            <a:r>
              <a:rPr lang="en-US" dirty="0"/>
              <a:t>Excluding </a:t>
            </a:r>
            <a:r>
              <a:rPr lang="en-US" dirty="0" err="1"/>
              <a:t>misdos</a:t>
            </a:r>
            <a:r>
              <a:rPr lang="en-US" dirty="0"/>
              <a:t>/petties under §4A1.2(c)</a:t>
            </a:r>
          </a:p>
        </p:txBody>
      </p:sp>
      <p:sp>
        <p:nvSpPr>
          <p:cNvPr id="3" name="Content Placeholder 2">
            <a:extLst>
              <a:ext uri="{FF2B5EF4-FFF2-40B4-BE49-F238E27FC236}">
                <a16:creationId xmlns:a16="http://schemas.microsoft.com/office/drawing/2014/main" id="{1D80CDBA-1E01-85C0-D1A2-996796FB69A4}"/>
              </a:ext>
            </a:extLst>
          </p:cNvPr>
          <p:cNvSpPr>
            <a:spLocks noGrp="1"/>
          </p:cNvSpPr>
          <p:nvPr>
            <p:ph idx="1"/>
          </p:nvPr>
        </p:nvSpPr>
        <p:spPr>
          <a:xfrm>
            <a:off x="1697483" y="1902744"/>
            <a:ext cx="9669379" cy="1603375"/>
          </a:xfrm>
        </p:spPr>
        <p:txBody>
          <a:bodyPr/>
          <a:lstStyle/>
          <a:p>
            <a:r>
              <a:rPr lang="en-US" sz="2600" dirty="0"/>
              <a:t>Count these (or similar offenses) </a:t>
            </a:r>
            <a:r>
              <a:rPr lang="en-US" sz="2600" b="1" u="sng" dirty="0"/>
              <a:t>only if</a:t>
            </a:r>
            <a:r>
              <a:rPr lang="en-US" sz="2600" dirty="0"/>
              <a:t>: </a:t>
            </a:r>
          </a:p>
          <a:p>
            <a:pPr lvl="1"/>
            <a:r>
              <a:rPr lang="en-US" sz="2200" dirty="0"/>
              <a:t>(1) probation term more than a year or 30 days custody; or</a:t>
            </a:r>
          </a:p>
          <a:p>
            <a:pPr lvl="1"/>
            <a:r>
              <a:rPr lang="en-US" sz="2200" dirty="0"/>
              <a:t>(2) prior offense similar to instant offense</a:t>
            </a:r>
          </a:p>
          <a:p>
            <a:endParaRPr lang="en-US" dirty="0">
              <a:highlight>
                <a:srgbClr val="FFFF00"/>
              </a:highlight>
            </a:endParaRPr>
          </a:p>
        </p:txBody>
      </p:sp>
      <p:pic>
        <p:nvPicPr>
          <p:cNvPr id="5" name="Picture 4">
            <a:extLst>
              <a:ext uri="{FF2B5EF4-FFF2-40B4-BE49-F238E27FC236}">
                <a16:creationId xmlns:a16="http://schemas.microsoft.com/office/drawing/2014/main" id="{81B55170-6EF6-8421-DCE2-A1C9B1ABDF4A}"/>
              </a:ext>
            </a:extLst>
          </p:cNvPr>
          <p:cNvPicPr>
            <a:picLocks noChangeAspect="1"/>
          </p:cNvPicPr>
          <p:nvPr/>
        </p:nvPicPr>
        <p:blipFill>
          <a:blip r:embed="rId3"/>
          <a:stretch>
            <a:fillRect/>
          </a:stretch>
        </p:blipFill>
        <p:spPr>
          <a:xfrm>
            <a:off x="2799063" y="3506119"/>
            <a:ext cx="5803928" cy="3063875"/>
          </a:xfrm>
          <a:prstGeom prst="rect">
            <a:avLst/>
          </a:prstGeom>
        </p:spPr>
      </p:pic>
    </p:spTree>
    <p:extLst>
      <p:ext uri="{BB962C8B-B14F-4D97-AF65-F5344CB8AC3E}">
        <p14:creationId xmlns:p14="http://schemas.microsoft.com/office/powerpoint/2010/main" val="3860810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C919C-151A-B47C-5528-ACD528098812}"/>
              </a:ext>
            </a:extLst>
          </p:cNvPr>
          <p:cNvSpPr>
            <a:spLocks noGrp="1"/>
          </p:cNvSpPr>
          <p:nvPr>
            <p:ph type="title"/>
          </p:nvPr>
        </p:nvSpPr>
        <p:spPr>
          <a:xfrm>
            <a:off x="1308492" y="638302"/>
            <a:ext cx="9863726" cy="872404"/>
          </a:xfrm>
        </p:spPr>
        <p:txBody>
          <a:bodyPr>
            <a:noAutofit/>
          </a:bodyPr>
          <a:lstStyle/>
          <a:p>
            <a:r>
              <a:rPr lang="en-US" sz="4000" dirty="0"/>
              <a:t>Excluding </a:t>
            </a:r>
            <a:r>
              <a:rPr lang="en-US" sz="4000" dirty="0" err="1"/>
              <a:t>misdos</a:t>
            </a:r>
            <a:r>
              <a:rPr lang="en-US" sz="4000" dirty="0"/>
              <a:t>/petties under §4A1.2(c)</a:t>
            </a:r>
          </a:p>
        </p:txBody>
      </p:sp>
      <p:sp>
        <p:nvSpPr>
          <p:cNvPr id="3" name="TextBox 2">
            <a:extLst>
              <a:ext uri="{FF2B5EF4-FFF2-40B4-BE49-F238E27FC236}">
                <a16:creationId xmlns:a16="http://schemas.microsoft.com/office/drawing/2014/main" id="{3EAEE0C6-D288-957F-0115-05B573CD2F63}"/>
              </a:ext>
            </a:extLst>
          </p:cNvPr>
          <p:cNvSpPr txBox="1"/>
          <p:nvPr/>
        </p:nvSpPr>
        <p:spPr>
          <a:xfrm>
            <a:off x="1989523" y="1886156"/>
            <a:ext cx="6766024" cy="523220"/>
          </a:xfrm>
          <a:prstGeom prst="rect">
            <a:avLst/>
          </a:prstGeom>
          <a:noFill/>
        </p:spPr>
        <p:txBody>
          <a:bodyPr wrap="square" rtlCol="0">
            <a:spAutoFit/>
          </a:bodyPr>
          <a:lstStyle/>
          <a:p>
            <a:r>
              <a:rPr lang="en-US" sz="2800" b="1" u="sng" dirty="0"/>
              <a:t>Never</a:t>
            </a:r>
            <a:r>
              <a:rPr lang="en-US" sz="2800" dirty="0"/>
              <a:t> count these (or similar offenses):</a:t>
            </a:r>
          </a:p>
        </p:txBody>
      </p:sp>
      <p:pic>
        <p:nvPicPr>
          <p:cNvPr id="5" name="Picture 4">
            <a:extLst>
              <a:ext uri="{FF2B5EF4-FFF2-40B4-BE49-F238E27FC236}">
                <a16:creationId xmlns:a16="http://schemas.microsoft.com/office/drawing/2014/main" id="{38F84306-5B7E-CC1E-6A00-7D6B252F2AFC}"/>
              </a:ext>
            </a:extLst>
          </p:cNvPr>
          <p:cNvPicPr>
            <a:picLocks noChangeAspect="1"/>
          </p:cNvPicPr>
          <p:nvPr/>
        </p:nvPicPr>
        <p:blipFill>
          <a:blip r:embed="rId3"/>
          <a:stretch>
            <a:fillRect/>
          </a:stretch>
        </p:blipFill>
        <p:spPr>
          <a:xfrm>
            <a:off x="2384340" y="2774207"/>
            <a:ext cx="6766024" cy="2460373"/>
          </a:xfrm>
          <a:prstGeom prst="rect">
            <a:avLst/>
          </a:prstGeom>
        </p:spPr>
      </p:pic>
    </p:spTree>
    <p:extLst>
      <p:ext uri="{BB962C8B-B14F-4D97-AF65-F5344CB8AC3E}">
        <p14:creationId xmlns:p14="http://schemas.microsoft.com/office/powerpoint/2010/main" val="1220056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B72E363-2972-442E-C26D-433A1D1E5A1C}"/>
              </a:ext>
            </a:extLst>
          </p:cNvPr>
          <p:cNvSpPr txBox="1"/>
          <p:nvPr/>
        </p:nvSpPr>
        <p:spPr>
          <a:xfrm>
            <a:off x="1835324" y="741848"/>
            <a:ext cx="8537979" cy="707886"/>
          </a:xfrm>
          <a:prstGeom prst="rect">
            <a:avLst/>
          </a:prstGeom>
          <a:noFill/>
        </p:spPr>
        <p:txBody>
          <a:bodyPr wrap="square" rtlCol="0">
            <a:spAutoFit/>
          </a:bodyPr>
          <a:lstStyle/>
          <a:p>
            <a:r>
              <a:rPr lang="en-US" sz="4000" b="1" dirty="0"/>
              <a:t>What makes an offense “similar”?</a:t>
            </a:r>
          </a:p>
        </p:txBody>
      </p:sp>
      <p:sp>
        <p:nvSpPr>
          <p:cNvPr id="7" name="TextBox 6">
            <a:extLst>
              <a:ext uri="{FF2B5EF4-FFF2-40B4-BE49-F238E27FC236}">
                <a16:creationId xmlns:a16="http://schemas.microsoft.com/office/drawing/2014/main" id="{9425C6D9-0CD7-E8E2-6318-BC4C168C7FDD}"/>
              </a:ext>
            </a:extLst>
          </p:cNvPr>
          <p:cNvSpPr txBox="1"/>
          <p:nvPr/>
        </p:nvSpPr>
        <p:spPr>
          <a:xfrm>
            <a:off x="3565773" y="1578941"/>
            <a:ext cx="8073750" cy="4918659"/>
          </a:xfrm>
          <a:prstGeom prst="rect">
            <a:avLst/>
          </a:prstGeom>
          <a:noFill/>
        </p:spPr>
        <p:txBody>
          <a:bodyPr wrap="square" rtlCol="0">
            <a:spAutoFit/>
          </a:bodyPr>
          <a:lstStyle/>
          <a:p>
            <a:pPr>
              <a:spcAft>
                <a:spcPts val="1200"/>
              </a:spcAft>
            </a:pPr>
            <a:r>
              <a:rPr lang="en-US" sz="2800" dirty="0"/>
              <a:t>“Common sense approach,” non-exhaustive factors(!):</a:t>
            </a:r>
          </a:p>
          <a:p>
            <a:pPr marL="640080" indent="-640080">
              <a:spcBef>
                <a:spcPts val="600"/>
              </a:spcBef>
              <a:buClr>
                <a:schemeClr val="accent5">
                  <a:lumMod val="75000"/>
                </a:schemeClr>
              </a:buClr>
              <a:buFont typeface="Avenir Next LT Pro" panose="020B0504020202020204" pitchFamily="34" charset="0"/>
              <a:buChar char="+"/>
            </a:pPr>
            <a:r>
              <a:rPr lang="en-US" sz="2800" dirty="0"/>
              <a:t>comparison of punishments imposed</a:t>
            </a:r>
          </a:p>
          <a:p>
            <a:pPr marL="640080" indent="-640080">
              <a:spcBef>
                <a:spcPts val="600"/>
              </a:spcBef>
              <a:buClr>
                <a:schemeClr val="accent5">
                  <a:lumMod val="75000"/>
                </a:schemeClr>
              </a:buClr>
              <a:buFont typeface="Avenir Next LT Pro" panose="020B0504020202020204" pitchFamily="34" charset="0"/>
              <a:buChar char="+"/>
            </a:pPr>
            <a:r>
              <a:rPr lang="en-US" sz="2800" dirty="0"/>
              <a:t>perceived seriousness of offense as indicated by level of punishment</a:t>
            </a:r>
          </a:p>
          <a:p>
            <a:pPr marL="640080" indent="-640080">
              <a:spcBef>
                <a:spcPts val="600"/>
              </a:spcBef>
              <a:buClr>
                <a:schemeClr val="accent5">
                  <a:lumMod val="75000"/>
                </a:schemeClr>
              </a:buClr>
              <a:buFont typeface="Avenir Next LT Pro" panose="020B0504020202020204" pitchFamily="34" charset="0"/>
              <a:buChar char="+"/>
            </a:pPr>
            <a:r>
              <a:rPr lang="en-US" sz="2800" dirty="0"/>
              <a:t>elements</a:t>
            </a:r>
          </a:p>
          <a:p>
            <a:pPr marL="640080" indent="-640080">
              <a:spcBef>
                <a:spcPts val="600"/>
              </a:spcBef>
              <a:buClr>
                <a:schemeClr val="accent5">
                  <a:lumMod val="75000"/>
                </a:schemeClr>
              </a:buClr>
              <a:buFont typeface="Avenir Next LT Pro" panose="020B0504020202020204" pitchFamily="34" charset="0"/>
              <a:buChar char="+"/>
            </a:pPr>
            <a:r>
              <a:rPr lang="en-US" sz="2800" dirty="0"/>
              <a:t>level of culpability involved</a:t>
            </a:r>
          </a:p>
          <a:p>
            <a:pPr marL="640080" indent="-640080">
              <a:spcBef>
                <a:spcPts val="600"/>
              </a:spcBef>
              <a:buClr>
                <a:schemeClr val="accent5">
                  <a:lumMod val="75000"/>
                </a:schemeClr>
              </a:buClr>
              <a:buFont typeface="Avenir Next LT Pro" panose="020B0504020202020204" pitchFamily="34" charset="0"/>
              <a:buChar char="+"/>
            </a:pPr>
            <a:r>
              <a:rPr lang="en-US" sz="2800" dirty="0"/>
              <a:t>degree to which commission of offense indicates  likelihood of recurring criminal conduct</a:t>
            </a:r>
          </a:p>
        </p:txBody>
      </p:sp>
      <p:pic>
        <p:nvPicPr>
          <p:cNvPr id="2" name="Picture 1">
            <a:extLst>
              <a:ext uri="{FF2B5EF4-FFF2-40B4-BE49-F238E27FC236}">
                <a16:creationId xmlns:a16="http://schemas.microsoft.com/office/drawing/2014/main" id="{7894A3E1-16E8-589C-B6A0-1D3D42879EA2}"/>
              </a:ext>
            </a:extLst>
          </p:cNvPr>
          <p:cNvPicPr>
            <a:picLocks noChangeAspect="1"/>
          </p:cNvPicPr>
          <p:nvPr/>
        </p:nvPicPr>
        <p:blipFill>
          <a:blip r:embed="rId3"/>
          <a:stretch>
            <a:fillRect/>
          </a:stretch>
        </p:blipFill>
        <p:spPr>
          <a:xfrm>
            <a:off x="552477" y="2825862"/>
            <a:ext cx="2789309" cy="1770519"/>
          </a:xfrm>
          <a:prstGeom prst="rect">
            <a:avLst/>
          </a:prstGeom>
        </p:spPr>
      </p:pic>
    </p:spTree>
    <p:extLst>
      <p:ext uri="{BB962C8B-B14F-4D97-AF65-F5344CB8AC3E}">
        <p14:creationId xmlns:p14="http://schemas.microsoft.com/office/powerpoint/2010/main" val="3375181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41D6C-586F-FBC5-9E41-2515F95335BF}"/>
              </a:ext>
            </a:extLst>
          </p:cNvPr>
          <p:cNvSpPr>
            <a:spLocks noGrp="1"/>
          </p:cNvSpPr>
          <p:nvPr>
            <p:ph type="title"/>
          </p:nvPr>
        </p:nvSpPr>
        <p:spPr>
          <a:xfrm>
            <a:off x="2730613" y="716592"/>
            <a:ext cx="5998193" cy="1387814"/>
          </a:xfrm>
        </p:spPr>
        <p:txBody>
          <a:bodyPr vert="horz" lIns="91440" tIns="45720" rIns="91440" bIns="45720" rtlCol="0" anchor="b">
            <a:normAutofit fontScale="90000"/>
          </a:bodyPr>
          <a:lstStyle/>
          <a:p>
            <a:pPr algn="ctr"/>
            <a:r>
              <a:rPr lang="en-US" sz="5400" kern="1200" dirty="0">
                <a:solidFill>
                  <a:schemeClr val="tx2"/>
                </a:solidFill>
                <a:latin typeface="+mj-lt"/>
                <a:ea typeface="+mj-ea"/>
                <a:cs typeface="+mj-cs"/>
              </a:rPr>
              <a:t>Career Offender</a:t>
            </a:r>
          </a:p>
        </p:txBody>
      </p:sp>
      <p:sp>
        <p:nvSpPr>
          <p:cNvPr id="7" name="TextBox 6">
            <a:extLst>
              <a:ext uri="{FF2B5EF4-FFF2-40B4-BE49-F238E27FC236}">
                <a16:creationId xmlns:a16="http://schemas.microsoft.com/office/drawing/2014/main" id="{96F099A0-A61F-C22B-8170-61479AA616F1}"/>
              </a:ext>
            </a:extLst>
          </p:cNvPr>
          <p:cNvSpPr txBox="1"/>
          <p:nvPr/>
        </p:nvSpPr>
        <p:spPr>
          <a:xfrm>
            <a:off x="2648394" y="2558634"/>
            <a:ext cx="6539946" cy="2554545"/>
          </a:xfrm>
          <a:prstGeom prst="rect">
            <a:avLst/>
          </a:prstGeom>
          <a:noFill/>
        </p:spPr>
        <p:txBody>
          <a:bodyPr wrap="square" rtlCol="0">
            <a:spAutoFit/>
          </a:bodyPr>
          <a:lstStyle/>
          <a:p>
            <a:pPr marL="285750" indent="-285750">
              <a:spcBef>
                <a:spcPts val="600"/>
              </a:spcBef>
              <a:buClr>
                <a:schemeClr val="accent2">
                  <a:lumMod val="75000"/>
                </a:schemeClr>
              </a:buClr>
              <a:buFont typeface="Avenir Next LT Pro" panose="020B0504020202020204" pitchFamily="34" charset="0"/>
              <a:buChar char="+"/>
            </a:pPr>
            <a:r>
              <a:rPr lang="en-US" sz="2800" dirty="0"/>
              <a:t>Requirements:</a:t>
            </a:r>
          </a:p>
          <a:p>
            <a:pPr marL="914400" lvl="1" indent="-457200">
              <a:spcBef>
                <a:spcPts val="600"/>
              </a:spcBef>
              <a:buClr>
                <a:schemeClr val="accent2">
                  <a:lumMod val="75000"/>
                </a:schemeClr>
              </a:buClr>
              <a:buFont typeface="Wingdings" panose="05000000000000000000" pitchFamily="2" charset="2"/>
              <a:buChar char="Ø"/>
            </a:pPr>
            <a:r>
              <a:rPr lang="en-US" sz="2800" dirty="0"/>
              <a:t>18 years old</a:t>
            </a:r>
          </a:p>
          <a:p>
            <a:pPr marL="914400" lvl="1" indent="-457200">
              <a:spcBef>
                <a:spcPts val="600"/>
              </a:spcBef>
              <a:buClr>
                <a:schemeClr val="accent2">
                  <a:lumMod val="75000"/>
                </a:schemeClr>
              </a:buClr>
              <a:buFont typeface="Wingdings" panose="05000000000000000000" pitchFamily="2" charset="2"/>
              <a:buChar char="Ø"/>
            </a:pPr>
            <a:r>
              <a:rPr lang="en-US" sz="2800" dirty="0"/>
              <a:t>instant offense COV/CSO</a:t>
            </a:r>
          </a:p>
          <a:p>
            <a:pPr marL="914400" lvl="1" indent="-457200">
              <a:spcBef>
                <a:spcPts val="600"/>
              </a:spcBef>
              <a:buClr>
                <a:schemeClr val="accent2">
                  <a:lumMod val="75000"/>
                </a:schemeClr>
              </a:buClr>
              <a:buFont typeface="Wingdings" panose="05000000000000000000" pitchFamily="2" charset="2"/>
              <a:buChar char="Ø"/>
            </a:pPr>
            <a:r>
              <a:rPr lang="en-US" sz="2800" dirty="0"/>
              <a:t>two prior COV/CSO convictions</a:t>
            </a:r>
          </a:p>
          <a:p>
            <a:pPr marL="285750" indent="-285750">
              <a:spcBef>
                <a:spcPts val="600"/>
              </a:spcBef>
              <a:buClr>
                <a:schemeClr val="accent2">
                  <a:lumMod val="75000"/>
                </a:schemeClr>
              </a:buClr>
              <a:buFont typeface="Avenir Next LT Pro" panose="020B0504020202020204" pitchFamily="34" charset="0"/>
              <a:buChar char="+"/>
            </a:pPr>
            <a:r>
              <a:rPr lang="en-US" sz="2800" dirty="0"/>
              <a:t>Automatically CHC VI</a:t>
            </a:r>
          </a:p>
        </p:txBody>
      </p:sp>
    </p:spTree>
    <p:extLst>
      <p:ext uri="{BB962C8B-B14F-4D97-AF65-F5344CB8AC3E}">
        <p14:creationId xmlns:p14="http://schemas.microsoft.com/office/powerpoint/2010/main" val="2397876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down)">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wipe(down)">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wipe(down)">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wipe(down)">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wipe(down)">
                                      <p:cBhvr>
                                        <p:cTn id="3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4E293-EB1F-7167-173A-381D9632E90B}"/>
              </a:ext>
            </a:extLst>
          </p:cNvPr>
          <p:cNvSpPr>
            <a:spLocks noGrp="1"/>
          </p:cNvSpPr>
          <p:nvPr>
            <p:ph type="title"/>
          </p:nvPr>
        </p:nvSpPr>
        <p:spPr>
          <a:xfrm>
            <a:off x="5388821" y="403059"/>
            <a:ext cx="5605358" cy="1664573"/>
          </a:xfrm>
        </p:spPr>
        <p:txBody>
          <a:bodyPr>
            <a:normAutofit/>
          </a:bodyPr>
          <a:lstStyle/>
          <a:p>
            <a:r>
              <a:rPr lang="en-US" dirty="0"/>
              <a:t>2023 Amendments:</a:t>
            </a:r>
          </a:p>
        </p:txBody>
      </p:sp>
      <p:pic>
        <p:nvPicPr>
          <p:cNvPr id="4" name="Picture 3">
            <a:extLst>
              <a:ext uri="{FF2B5EF4-FFF2-40B4-BE49-F238E27FC236}">
                <a16:creationId xmlns:a16="http://schemas.microsoft.com/office/drawing/2014/main" id="{D3E2398D-07DC-2A2E-6A11-E1B63681D584}"/>
              </a:ext>
            </a:extLst>
          </p:cNvPr>
          <p:cNvPicPr>
            <a:picLocks noChangeAspect="1"/>
          </p:cNvPicPr>
          <p:nvPr/>
        </p:nvPicPr>
        <p:blipFill>
          <a:blip r:embed="rId3"/>
          <a:stretch>
            <a:fillRect/>
          </a:stretch>
        </p:blipFill>
        <p:spPr>
          <a:xfrm>
            <a:off x="1000699" y="941846"/>
            <a:ext cx="3745813" cy="4867657"/>
          </a:xfrm>
          <a:prstGeom prst="rect">
            <a:avLst/>
          </a:prstGeom>
        </p:spPr>
      </p:pic>
      <p:sp>
        <p:nvSpPr>
          <p:cNvPr id="3" name="Content Placeholder 2">
            <a:extLst>
              <a:ext uri="{FF2B5EF4-FFF2-40B4-BE49-F238E27FC236}">
                <a16:creationId xmlns:a16="http://schemas.microsoft.com/office/drawing/2014/main" id="{E7FA94E5-3DBD-D59B-263F-15FDBB6FF472}"/>
              </a:ext>
            </a:extLst>
          </p:cNvPr>
          <p:cNvSpPr>
            <a:spLocks noGrp="1"/>
          </p:cNvSpPr>
          <p:nvPr>
            <p:ph idx="1"/>
          </p:nvPr>
        </p:nvSpPr>
        <p:spPr>
          <a:xfrm>
            <a:off x="5388821" y="2368200"/>
            <a:ext cx="5604997" cy="3728613"/>
          </a:xfrm>
        </p:spPr>
        <p:txBody>
          <a:bodyPr>
            <a:normAutofit/>
          </a:bodyPr>
          <a:lstStyle/>
          <a:p>
            <a:r>
              <a:rPr lang="en-US" sz="2000" dirty="0"/>
              <a:t>Expanded robbery definition: now includes Hobbs Act robbery (and similar state statutes)</a:t>
            </a:r>
          </a:p>
          <a:p>
            <a:r>
              <a:rPr lang="en-US" sz="2000" dirty="0"/>
              <a:t>Moved definitions of robbery, forcible sex offense, extortion, and prior felony conviction from commentary to text</a:t>
            </a:r>
          </a:p>
          <a:p>
            <a:r>
              <a:rPr lang="en-US" sz="2000" dirty="0"/>
              <a:t>Moved language that includes inchoate offenses as a COV/CSO from commentary to text</a:t>
            </a:r>
          </a:p>
          <a:p>
            <a:endParaRPr lang="en-US" sz="1800" dirty="0"/>
          </a:p>
        </p:txBody>
      </p:sp>
    </p:spTree>
    <p:extLst>
      <p:ext uri="{BB962C8B-B14F-4D97-AF65-F5344CB8AC3E}">
        <p14:creationId xmlns:p14="http://schemas.microsoft.com/office/powerpoint/2010/main" val="1905133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A3A7F-C6EC-5F85-C166-0176698FF174}"/>
              </a:ext>
            </a:extLst>
          </p:cNvPr>
          <p:cNvSpPr>
            <a:spLocks noGrp="1"/>
          </p:cNvSpPr>
          <p:nvPr>
            <p:ph type="title"/>
          </p:nvPr>
        </p:nvSpPr>
        <p:spPr>
          <a:xfrm>
            <a:off x="1345888" y="991504"/>
            <a:ext cx="9988166" cy="1667196"/>
          </a:xfrm>
        </p:spPr>
        <p:txBody>
          <a:bodyPr vert="horz" lIns="91440" tIns="45720" rIns="91440" bIns="45720" rtlCol="0" anchor="ctr">
            <a:normAutofit/>
          </a:bodyPr>
          <a:lstStyle/>
          <a:p>
            <a:r>
              <a:rPr lang="en-US" sz="4400" kern="1200" dirty="0">
                <a:solidFill>
                  <a:schemeClr val="tx2"/>
                </a:solidFill>
                <a:latin typeface="+mj-lt"/>
                <a:ea typeface="+mj-ea"/>
                <a:cs typeface="+mj-cs"/>
              </a:rPr>
              <a:t>Still room for litigation!!</a:t>
            </a:r>
          </a:p>
        </p:txBody>
      </p:sp>
      <p:graphicFrame>
        <p:nvGraphicFramePr>
          <p:cNvPr id="6" name="Text Placeholder 3">
            <a:extLst>
              <a:ext uri="{FF2B5EF4-FFF2-40B4-BE49-F238E27FC236}">
                <a16:creationId xmlns:a16="http://schemas.microsoft.com/office/drawing/2014/main" id="{B02E1C5E-BF16-49CA-1E61-2F5EB33F56DF}"/>
              </a:ext>
            </a:extLst>
          </p:cNvPr>
          <p:cNvGraphicFramePr/>
          <p:nvPr/>
        </p:nvGraphicFramePr>
        <p:xfrm>
          <a:off x="838200" y="2416477"/>
          <a:ext cx="10515600" cy="37604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40C00557-97F0-57F5-58EF-62C1CEA2FEC7}"/>
              </a:ext>
            </a:extLst>
          </p:cNvPr>
          <p:cNvPicPr>
            <a:picLocks noChangeAspect="1"/>
          </p:cNvPicPr>
          <p:nvPr/>
        </p:nvPicPr>
        <p:blipFill rotWithShape="1">
          <a:blip r:embed="rId8"/>
          <a:srcRect l="12807" t="20509" r="11867" b="17049"/>
          <a:stretch/>
        </p:blipFill>
        <p:spPr>
          <a:xfrm>
            <a:off x="7827538" y="244436"/>
            <a:ext cx="3702460" cy="2733896"/>
          </a:xfrm>
          <a:prstGeom prst="rect">
            <a:avLst/>
          </a:prstGeom>
        </p:spPr>
      </p:pic>
    </p:spTree>
    <p:extLst>
      <p:ext uri="{BB962C8B-B14F-4D97-AF65-F5344CB8AC3E}">
        <p14:creationId xmlns:p14="http://schemas.microsoft.com/office/powerpoint/2010/main" val="210249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graphicEl>
                                              <a:dgm id="{FD7153C4-8C38-4E49-8C0C-619511F6E012}"/>
                                            </p:graphicEl>
                                          </p:spTgt>
                                        </p:tgtEl>
                                        <p:attrNameLst>
                                          <p:attrName>style.visibility</p:attrName>
                                        </p:attrNameLst>
                                      </p:cBhvr>
                                      <p:to>
                                        <p:strVal val="visible"/>
                                      </p:to>
                                    </p:set>
                                    <p:anim calcmode="lin" valueType="num">
                                      <p:cBhvr additive="base">
                                        <p:cTn id="7" dur="500" fill="hold"/>
                                        <p:tgtEl>
                                          <p:spTgt spid="6">
                                            <p:graphicEl>
                                              <a:dgm id="{FD7153C4-8C38-4E49-8C0C-619511F6E012}"/>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graphicEl>
                                              <a:dgm id="{FD7153C4-8C38-4E49-8C0C-619511F6E012}"/>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graphicEl>
                                              <a:dgm id="{3C74E2B6-A1AE-4984-8D7D-FAD05D3A0812}"/>
                                            </p:graphicEl>
                                          </p:spTgt>
                                        </p:tgtEl>
                                        <p:attrNameLst>
                                          <p:attrName>style.visibility</p:attrName>
                                        </p:attrNameLst>
                                      </p:cBhvr>
                                      <p:to>
                                        <p:strVal val="visible"/>
                                      </p:to>
                                    </p:set>
                                    <p:anim calcmode="lin" valueType="num">
                                      <p:cBhvr additive="base">
                                        <p:cTn id="13" dur="500" fill="hold"/>
                                        <p:tgtEl>
                                          <p:spTgt spid="6">
                                            <p:graphicEl>
                                              <a:dgm id="{3C74E2B6-A1AE-4984-8D7D-FAD05D3A0812}"/>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graphicEl>
                                              <a:dgm id="{3C74E2B6-A1AE-4984-8D7D-FAD05D3A0812}"/>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graphicEl>
                                              <a:dgm id="{CD9B6975-D005-4AFC-BAB9-7398E92CD278}"/>
                                            </p:graphicEl>
                                          </p:spTgt>
                                        </p:tgtEl>
                                        <p:attrNameLst>
                                          <p:attrName>style.visibility</p:attrName>
                                        </p:attrNameLst>
                                      </p:cBhvr>
                                      <p:to>
                                        <p:strVal val="visible"/>
                                      </p:to>
                                    </p:set>
                                    <p:anim calcmode="lin" valueType="num">
                                      <p:cBhvr additive="base">
                                        <p:cTn id="19" dur="500" fill="hold"/>
                                        <p:tgtEl>
                                          <p:spTgt spid="6">
                                            <p:graphicEl>
                                              <a:dgm id="{CD9B6975-D005-4AFC-BAB9-7398E92CD278}"/>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graphicEl>
                                              <a:dgm id="{CD9B6975-D005-4AFC-BAB9-7398E92CD278}"/>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753CD6-B9BA-2644-921B-518C23922070}"/>
              </a:ext>
            </a:extLst>
          </p:cNvPr>
          <p:cNvSpPr>
            <a:spLocks noGrp="1"/>
          </p:cNvSpPr>
          <p:nvPr>
            <p:ph type="title"/>
          </p:nvPr>
        </p:nvSpPr>
        <p:spPr>
          <a:xfrm>
            <a:off x="3419046" y="723418"/>
            <a:ext cx="5975570" cy="1136195"/>
          </a:xfrm>
        </p:spPr>
        <p:txBody>
          <a:bodyPr>
            <a:normAutofit fontScale="90000"/>
          </a:bodyPr>
          <a:lstStyle/>
          <a:p>
            <a:pPr algn="ctr"/>
            <a:r>
              <a:rPr lang="en-US" sz="3400" dirty="0"/>
              <a:t>Don’t forget: Extra CH point for COVs not counted</a:t>
            </a:r>
          </a:p>
        </p:txBody>
      </p:sp>
      <p:pic>
        <p:nvPicPr>
          <p:cNvPr id="6" name="Picture 5">
            <a:extLst>
              <a:ext uri="{FF2B5EF4-FFF2-40B4-BE49-F238E27FC236}">
                <a16:creationId xmlns:a16="http://schemas.microsoft.com/office/drawing/2014/main" id="{36B2B8CF-4FA7-2492-403D-7D440947DBD7}"/>
              </a:ext>
            </a:extLst>
          </p:cNvPr>
          <p:cNvPicPr>
            <a:picLocks noChangeAspect="1"/>
          </p:cNvPicPr>
          <p:nvPr/>
        </p:nvPicPr>
        <p:blipFill>
          <a:blip r:embed="rId3"/>
          <a:stretch>
            <a:fillRect/>
          </a:stretch>
        </p:blipFill>
        <p:spPr>
          <a:xfrm>
            <a:off x="2018955" y="2219172"/>
            <a:ext cx="8213658" cy="1175702"/>
          </a:xfrm>
          <a:prstGeom prst="rect">
            <a:avLst/>
          </a:prstGeom>
        </p:spPr>
      </p:pic>
      <p:pic>
        <p:nvPicPr>
          <p:cNvPr id="2" name="Picture 1">
            <a:extLst>
              <a:ext uri="{FF2B5EF4-FFF2-40B4-BE49-F238E27FC236}">
                <a16:creationId xmlns:a16="http://schemas.microsoft.com/office/drawing/2014/main" id="{60E82423-8B5D-E276-8D24-DEE48C1404D8}"/>
              </a:ext>
            </a:extLst>
          </p:cNvPr>
          <p:cNvPicPr>
            <a:picLocks noChangeAspect="1"/>
          </p:cNvPicPr>
          <p:nvPr/>
        </p:nvPicPr>
        <p:blipFill>
          <a:blip r:embed="rId4"/>
          <a:stretch>
            <a:fillRect/>
          </a:stretch>
        </p:blipFill>
        <p:spPr>
          <a:xfrm>
            <a:off x="4284837" y="3787686"/>
            <a:ext cx="3749024" cy="2485766"/>
          </a:xfrm>
          <a:prstGeom prst="rect">
            <a:avLst/>
          </a:prstGeom>
        </p:spPr>
      </p:pic>
    </p:spTree>
    <p:extLst>
      <p:ext uri="{BB962C8B-B14F-4D97-AF65-F5344CB8AC3E}">
        <p14:creationId xmlns:p14="http://schemas.microsoft.com/office/powerpoint/2010/main" val="13682478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AC718-2576-4939-C72C-449A34F83F9E}"/>
              </a:ext>
            </a:extLst>
          </p:cNvPr>
          <p:cNvSpPr>
            <a:spLocks noGrp="1"/>
          </p:cNvSpPr>
          <p:nvPr>
            <p:ph type="title"/>
          </p:nvPr>
        </p:nvSpPr>
        <p:spPr>
          <a:xfrm>
            <a:off x="838200" y="608965"/>
            <a:ext cx="10515600" cy="1325563"/>
          </a:xfrm>
        </p:spPr>
        <p:txBody>
          <a:bodyPr/>
          <a:lstStyle/>
          <a:p>
            <a:r>
              <a:rPr lang="en-US" dirty="0"/>
              <a:t>Preserving issues for appeal</a:t>
            </a:r>
          </a:p>
        </p:txBody>
      </p:sp>
      <p:sp>
        <p:nvSpPr>
          <p:cNvPr id="3" name="Content Placeholder 2">
            <a:extLst>
              <a:ext uri="{FF2B5EF4-FFF2-40B4-BE49-F238E27FC236}">
                <a16:creationId xmlns:a16="http://schemas.microsoft.com/office/drawing/2014/main" id="{F7F82B9B-BA92-D483-A0FD-39B942B4F8AD}"/>
              </a:ext>
            </a:extLst>
          </p:cNvPr>
          <p:cNvSpPr>
            <a:spLocks noGrp="1"/>
          </p:cNvSpPr>
          <p:nvPr>
            <p:ph idx="1"/>
          </p:nvPr>
        </p:nvSpPr>
        <p:spPr>
          <a:xfrm>
            <a:off x="4975952" y="2231939"/>
            <a:ext cx="6377848" cy="3395085"/>
          </a:xfrm>
        </p:spPr>
        <p:txBody>
          <a:bodyPr>
            <a:normAutofit/>
          </a:bodyPr>
          <a:lstStyle/>
          <a:p>
            <a:r>
              <a:rPr lang="en-US" dirty="0"/>
              <a:t>Object to procedural errors after findings are made:</a:t>
            </a:r>
          </a:p>
          <a:p>
            <a:pPr lvl="1">
              <a:buFont typeface="Wingdings" panose="05000000000000000000" pitchFamily="2" charset="2"/>
              <a:buChar char="§"/>
            </a:pPr>
            <a:r>
              <a:rPr lang="en-US" dirty="0"/>
              <a:t>erroneous factual findings, ignoring nonfrivolous § 3553(a) arguments, etc.</a:t>
            </a:r>
          </a:p>
          <a:p>
            <a:r>
              <a:rPr lang="en-US" dirty="0"/>
              <a:t>SOMETIMES: ok with record as is, but make sure intentional decision</a:t>
            </a:r>
          </a:p>
          <a:p>
            <a:pPr lvl="1"/>
            <a:endParaRPr lang="en-US" dirty="0"/>
          </a:p>
          <a:p>
            <a:endParaRPr lang="en-US" dirty="0"/>
          </a:p>
        </p:txBody>
      </p:sp>
      <p:pic>
        <p:nvPicPr>
          <p:cNvPr id="4" name="Picture 3">
            <a:extLst>
              <a:ext uri="{FF2B5EF4-FFF2-40B4-BE49-F238E27FC236}">
                <a16:creationId xmlns:a16="http://schemas.microsoft.com/office/drawing/2014/main" id="{6392737C-660A-342C-2CFD-470202C088CD}"/>
              </a:ext>
            </a:extLst>
          </p:cNvPr>
          <p:cNvPicPr>
            <a:picLocks noChangeAspect="1"/>
          </p:cNvPicPr>
          <p:nvPr/>
        </p:nvPicPr>
        <p:blipFill>
          <a:blip r:embed="rId3"/>
          <a:stretch>
            <a:fillRect/>
          </a:stretch>
        </p:blipFill>
        <p:spPr>
          <a:xfrm>
            <a:off x="992435" y="2231939"/>
            <a:ext cx="3719057" cy="2847403"/>
          </a:xfrm>
          <a:prstGeom prst="rect">
            <a:avLst/>
          </a:prstGeom>
        </p:spPr>
      </p:pic>
    </p:spTree>
    <p:extLst>
      <p:ext uri="{BB962C8B-B14F-4D97-AF65-F5344CB8AC3E}">
        <p14:creationId xmlns:p14="http://schemas.microsoft.com/office/powerpoint/2010/main" val="3673184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AC718-2576-4939-C72C-449A34F83F9E}"/>
              </a:ext>
            </a:extLst>
          </p:cNvPr>
          <p:cNvSpPr>
            <a:spLocks noGrp="1"/>
          </p:cNvSpPr>
          <p:nvPr>
            <p:ph type="title"/>
          </p:nvPr>
        </p:nvSpPr>
        <p:spPr>
          <a:xfrm>
            <a:off x="992150" y="581453"/>
            <a:ext cx="5733466" cy="1658012"/>
          </a:xfrm>
        </p:spPr>
        <p:txBody>
          <a:bodyPr>
            <a:normAutofit/>
          </a:bodyPr>
          <a:lstStyle/>
          <a:p>
            <a:r>
              <a:rPr lang="en-US" b="1" dirty="0"/>
              <a:t>CH points on appeal</a:t>
            </a:r>
          </a:p>
        </p:txBody>
      </p:sp>
      <p:sp>
        <p:nvSpPr>
          <p:cNvPr id="3" name="Content Placeholder 2">
            <a:extLst>
              <a:ext uri="{FF2B5EF4-FFF2-40B4-BE49-F238E27FC236}">
                <a16:creationId xmlns:a16="http://schemas.microsoft.com/office/drawing/2014/main" id="{F7F82B9B-BA92-D483-A0FD-39B942B4F8AD}"/>
              </a:ext>
            </a:extLst>
          </p:cNvPr>
          <p:cNvSpPr>
            <a:spLocks noGrp="1"/>
          </p:cNvSpPr>
          <p:nvPr>
            <p:ph idx="1"/>
          </p:nvPr>
        </p:nvSpPr>
        <p:spPr>
          <a:xfrm>
            <a:off x="1052658" y="2356465"/>
            <a:ext cx="6086272" cy="3104095"/>
          </a:xfrm>
        </p:spPr>
        <p:txBody>
          <a:bodyPr>
            <a:noAutofit/>
          </a:bodyPr>
          <a:lstStyle/>
          <a:p>
            <a:r>
              <a:rPr lang="en-US" sz="2400" dirty="0"/>
              <a:t>Remember to check (or re-check if doing own appeal) CH on appeal for plain error computation issues</a:t>
            </a:r>
          </a:p>
          <a:p>
            <a:endParaRPr lang="en-US" sz="2400" dirty="0"/>
          </a:p>
          <a:p>
            <a:r>
              <a:rPr lang="en-US" sz="2400" dirty="0"/>
              <a:t>If the error changes the CHC can generally meet plain error standards for reversal</a:t>
            </a:r>
          </a:p>
        </p:txBody>
      </p:sp>
      <p:pic>
        <p:nvPicPr>
          <p:cNvPr id="4" name="Picture 3">
            <a:extLst>
              <a:ext uri="{FF2B5EF4-FFF2-40B4-BE49-F238E27FC236}">
                <a16:creationId xmlns:a16="http://schemas.microsoft.com/office/drawing/2014/main" id="{1AE9925D-A241-1927-3C06-B20E6D2996AA}"/>
              </a:ext>
            </a:extLst>
          </p:cNvPr>
          <p:cNvPicPr>
            <a:picLocks noChangeAspect="1"/>
          </p:cNvPicPr>
          <p:nvPr/>
        </p:nvPicPr>
        <p:blipFill rotWithShape="1">
          <a:blip r:embed="rId3"/>
          <a:srcRect l="11457" r="13640" b="1"/>
          <a:stretch/>
        </p:blipFill>
        <p:spPr>
          <a:xfrm>
            <a:off x="7836327" y="1740019"/>
            <a:ext cx="3504560" cy="3504560"/>
          </a:xfrm>
          <a:custGeom>
            <a:avLst/>
            <a:gdLst/>
            <a:ahLst/>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p:spPr>
      </p:pic>
    </p:spTree>
    <p:extLst>
      <p:ext uri="{BB962C8B-B14F-4D97-AF65-F5344CB8AC3E}">
        <p14:creationId xmlns:p14="http://schemas.microsoft.com/office/powerpoint/2010/main" val="330879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9" name="Rectangle 28">
            <a:extLst>
              <a:ext uri="{FF2B5EF4-FFF2-40B4-BE49-F238E27FC236}">
                <a16:creationId xmlns:a16="http://schemas.microsoft.com/office/drawing/2014/main" id="{D3F794D0-2982-490E-88DA-93D489750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nderwater trench">
            <a:extLst>
              <a:ext uri="{FF2B5EF4-FFF2-40B4-BE49-F238E27FC236}">
                <a16:creationId xmlns:a16="http://schemas.microsoft.com/office/drawing/2014/main" id="{BC5DB808-0957-72F2-58EA-8CC4D1B17417}"/>
              </a:ext>
            </a:extLst>
          </p:cNvPr>
          <p:cNvPicPr>
            <a:picLocks noChangeAspect="1"/>
          </p:cNvPicPr>
          <p:nvPr/>
        </p:nvPicPr>
        <p:blipFill>
          <a:blip r:embed="rId3"/>
          <a:srcRect b="15414"/>
          <a:stretch/>
        </p:blipFill>
        <p:spPr>
          <a:xfrm>
            <a:off x="-2" y="10"/>
            <a:ext cx="12192002" cy="6857990"/>
          </a:xfrm>
          <a:prstGeom prst="rect">
            <a:avLst/>
          </a:prstGeom>
        </p:spPr>
      </p:pic>
      <p:sp>
        <p:nvSpPr>
          <p:cNvPr id="31" name="Rectangle 30">
            <a:extLst>
              <a:ext uri="{FF2B5EF4-FFF2-40B4-BE49-F238E27FC236}">
                <a16:creationId xmlns:a16="http://schemas.microsoft.com/office/drawing/2014/main" id="{AFD24A3D-F07A-44A9-BE55-5576292E1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5071729"/>
            <a:ext cx="12192003" cy="1786490"/>
          </a:xfrm>
          <a:prstGeom prst="rect">
            <a:avLst/>
          </a:prstGeom>
          <a:gradFill>
            <a:gsLst>
              <a:gs pos="8000">
                <a:schemeClr val="accent6"/>
              </a:gs>
              <a:gs pos="86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204441C9-FD2D-4031-B5C5-67478196C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038600" y="5071729"/>
            <a:ext cx="8153401" cy="1786269"/>
          </a:xfrm>
          <a:prstGeom prst="rect">
            <a:avLst/>
          </a:prstGeom>
          <a:gradFill>
            <a:gsLst>
              <a:gs pos="0">
                <a:schemeClr val="accent5">
                  <a:lumMod val="60000"/>
                  <a:lumOff val="40000"/>
                  <a:alpha val="0"/>
                </a:schemeClr>
              </a:gs>
              <a:gs pos="99000">
                <a:schemeClr val="accent2">
                  <a:alpha val="81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3D9D3989-3E00-4727-914E-959DFE8FA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6701" y="5071730"/>
            <a:ext cx="8115300" cy="1334505"/>
          </a:xfrm>
          <a:prstGeom prst="rect">
            <a:avLst/>
          </a:prstGeom>
          <a:gradFill>
            <a:gsLst>
              <a:gs pos="0">
                <a:schemeClr val="accent6">
                  <a:alpha val="16000"/>
                </a:schemeClr>
              </a:gs>
              <a:gs pos="62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eform: Shape 36">
            <a:extLst>
              <a:ext uri="{FF2B5EF4-FFF2-40B4-BE49-F238E27FC236}">
                <a16:creationId xmlns:a16="http://schemas.microsoft.com/office/drawing/2014/main" id="{C538E4E5-4047-480A-BB9B-9AB54E86D5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4834054">
            <a:off x="3120189" y="3385221"/>
            <a:ext cx="2497963" cy="4087997"/>
          </a:xfrm>
          <a:custGeom>
            <a:avLst/>
            <a:gdLst>
              <a:gd name="connsiteX0" fmla="*/ 2671045 w 2671045"/>
              <a:gd name="connsiteY0" fmla="*/ 8492 h 4371251"/>
              <a:gd name="connsiteX1" fmla="*/ 840176 w 2671045"/>
              <a:gd name="connsiteY1" fmla="*/ 4371251 h 4371251"/>
              <a:gd name="connsiteX2" fmla="*/ 650202 w 2671045"/>
              <a:gd name="connsiteY2" fmla="*/ 4185755 h 4371251"/>
              <a:gd name="connsiteX3" fmla="*/ 0 w 2671045"/>
              <a:gd name="connsiteY3" fmla="*/ 2502877 h 4371251"/>
              <a:gd name="connsiteX4" fmla="*/ 2502877 w 2671045"/>
              <a:gd name="connsiteY4" fmla="*/ 0 h 4371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1045" h="4371251">
                <a:moveTo>
                  <a:pt x="2671045" y="8492"/>
                </a:moveTo>
                <a:lnTo>
                  <a:pt x="840176" y="4371251"/>
                </a:lnTo>
                <a:lnTo>
                  <a:pt x="650202" y="4185755"/>
                </a:lnTo>
                <a:cubicBezTo>
                  <a:pt x="246220" y="3741276"/>
                  <a:pt x="0" y="3150831"/>
                  <a:pt x="0" y="2502877"/>
                </a:cubicBezTo>
                <a:cubicBezTo>
                  <a:pt x="0" y="1120576"/>
                  <a:pt x="1120576" y="0"/>
                  <a:pt x="2502877" y="0"/>
                </a:cubicBezTo>
                <a:close/>
              </a:path>
            </a:pathLst>
          </a:custGeom>
          <a:gradFill>
            <a:gsLst>
              <a:gs pos="0">
                <a:schemeClr val="accent6">
                  <a:alpha val="0"/>
                </a:schemeClr>
              </a:gs>
              <a:gs pos="100000">
                <a:schemeClr val="accent6">
                  <a:lumMod val="60000"/>
                  <a:lumOff val="40000"/>
                  <a:alpha val="20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3D0487A-35FD-3AD0-3198-55702D241A58}"/>
              </a:ext>
            </a:extLst>
          </p:cNvPr>
          <p:cNvSpPr>
            <a:spLocks noGrp="1"/>
          </p:cNvSpPr>
          <p:nvPr>
            <p:ph type="title"/>
          </p:nvPr>
        </p:nvSpPr>
        <p:spPr>
          <a:xfrm>
            <a:off x="954157" y="5271715"/>
            <a:ext cx="10145864" cy="715617"/>
          </a:xfrm>
        </p:spPr>
        <p:txBody>
          <a:bodyPr vert="horz" lIns="0" tIns="0" rIns="0" bIns="0" rtlCol="0" anchor="b">
            <a:normAutofit/>
          </a:bodyPr>
          <a:lstStyle/>
          <a:p>
            <a:pPr>
              <a:lnSpc>
                <a:spcPct val="90000"/>
              </a:lnSpc>
            </a:pPr>
            <a:r>
              <a:rPr lang="en-US" sz="2500" spc="750">
                <a:solidFill>
                  <a:schemeClr val="bg1"/>
                </a:solidFill>
              </a:rPr>
              <a:t>A DEEPER DIVE </a:t>
            </a:r>
            <a:br>
              <a:rPr lang="en-US" sz="2500" spc="750">
                <a:solidFill>
                  <a:schemeClr val="bg1"/>
                </a:solidFill>
              </a:rPr>
            </a:br>
            <a:endParaRPr lang="en-US" sz="2500" spc="750">
              <a:solidFill>
                <a:schemeClr val="bg1"/>
              </a:solidFill>
            </a:endParaRPr>
          </a:p>
        </p:txBody>
      </p:sp>
    </p:spTree>
    <p:extLst>
      <p:ext uri="{BB962C8B-B14F-4D97-AF65-F5344CB8AC3E}">
        <p14:creationId xmlns:p14="http://schemas.microsoft.com/office/powerpoint/2010/main" val="1154944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Rectangle 26">
            <a:extLst>
              <a:ext uri="{FF2B5EF4-FFF2-40B4-BE49-F238E27FC236}">
                <a16:creationId xmlns:a16="http://schemas.microsoft.com/office/drawing/2014/main" id="{8F1DA978-2FF0-4E09-976F-91C6D4AA5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EC398C5-5C2E-4038-9DB3-DE2B5A9BE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80619" y="381383"/>
            <a:ext cx="6858000" cy="6095233"/>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2F10B26-073B-4B10-8AAA-161242DD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25488" y="125488"/>
            <a:ext cx="6346209" cy="6095235"/>
          </a:xfrm>
          <a:prstGeom prst="rect">
            <a:avLst/>
          </a:prstGeom>
          <a:gradFill>
            <a:gsLst>
              <a:gs pos="0">
                <a:schemeClr val="accent5">
                  <a:lumMod val="60000"/>
                  <a:lumOff val="40000"/>
                  <a:alpha val="0"/>
                </a:schemeClr>
              </a:gs>
              <a:gs pos="99000">
                <a:schemeClr val="accent2">
                  <a:alpha val="9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610DBBC7-698F-4A54-B1CB-A99F9CC35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788104" y="2550870"/>
            <a:ext cx="2501979" cy="6112279"/>
          </a:xfrm>
          <a:prstGeom prst="rect">
            <a:avLst/>
          </a:prstGeom>
          <a:gradFill>
            <a:gsLst>
              <a:gs pos="2000">
                <a:schemeClr val="accent5">
                  <a:alpha val="28000"/>
                </a:schemeClr>
              </a:gs>
              <a:gs pos="100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579BBB12-9455-421B-86B2-0EA775202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72450" y="728296"/>
            <a:ext cx="4808302" cy="4808302"/>
          </a:xfrm>
          <a:prstGeom prst="ellipse">
            <a:avLst/>
          </a:pr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65A8AF4-90F1-7F44-77D1-E5E8C1CAC1CC}"/>
              </a:ext>
            </a:extLst>
          </p:cNvPr>
          <p:cNvSpPr>
            <a:spLocks noGrp="1"/>
          </p:cNvSpPr>
          <p:nvPr>
            <p:ph type="title"/>
          </p:nvPr>
        </p:nvSpPr>
        <p:spPr>
          <a:xfrm>
            <a:off x="872556" y="740563"/>
            <a:ext cx="4688488" cy="3232560"/>
          </a:xfrm>
        </p:spPr>
        <p:txBody>
          <a:bodyPr vert="horz" lIns="0" tIns="0" rIns="0" bIns="0" rtlCol="0" anchor="b">
            <a:normAutofit/>
          </a:bodyPr>
          <a:lstStyle/>
          <a:p>
            <a:br>
              <a:rPr lang="en-US" sz="3700" spc="750">
                <a:solidFill>
                  <a:schemeClr val="bg1"/>
                </a:solidFill>
              </a:rPr>
            </a:br>
            <a:r>
              <a:rPr lang="en-US" sz="3700" spc="750">
                <a:solidFill>
                  <a:schemeClr val="bg1"/>
                </a:solidFill>
              </a:rPr>
              <a:t>2023 Guideline Amendments</a:t>
            </a:r>
          </a:p>
        </p:txBody>
      </p:sp>
      <p:pic>
        <p:nvPicPr>
          <p:cNvPr id="6" name="Graphic 5" descr="Flag">
            <a:extLst>
              <a:ext uri="{FF2B5EF4-FFF2-40B4-BE49-F238E27FC236}">
                <a16:creationId xmlns:a16="http://schemas.microsoft.com/office/drawing/2014/main" id="{024D44F6-0A22-469E-554D-F04075AC60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19154" y="1199785"/>
            <a:ext cx="4449692" cy="4449692"/>
          </a:xfrm>
          <a:prstGeom prst="rect">
            <a:avLst/>
          </a:prstGeom>
        </p:spPr>
      </p:pic>
    </p:spTree>
    <p:extLst>
      <p:ext uri="{BB962C8B-B14F-4D97-AF65-F5344CB8AC3E}">
        <p14:creationId xmlns:p14="http://schemas.microsoft.com/office/powerpoint/2010/main" val="604492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1" name="Rectangle 30">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33" name="Rectangle 32">
            <a:extLst>
              <a:ext uri="{FF2B5EF4-FFF2-40B4-BE49-F238E27FC236}">
                <a16:creationId xmlns:a16="http://schemas.microsoft.com/office/drawing/2014/main" id="{C1487210-3DC2-4CD7-97D2-075D2CE537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pic>
        <p:nvPicPr>
          <p:cNvPr id="5" name="Picture 4" descr="Simple Possession of Marijuana">
            <a:extLst>
              <a:ext uri="{FF2B5EF4-FFF2-40B4-BE49-F238E27FC236}">
                <a16:creationId xmlns:a16="http://schemas.microsoft.com/office/drawing/2014/main" id="{0E2FC8DD-F16F-7F50-CCA7-2BF1FEEBFA6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48" r="-1" b="7127"/>
          <a:stretch/>
        </p:blipFill>
        <p:spPr bwMode="auto">
          <a:xfrm>
            <a:off x="-2373" y="10"/>
            <a:ext cx="4070725" cy="52730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Graphical user interface, application&#10;&#10;Description automatically generated">
            <a:extLst>
              <a:ext uri="{FF2B5EF4-FFF2-40B4-BE49-F238E27FC236}">
                <a16:creationId xmlns:a16="http://schemas.microsoft.com/office/drawing/2014/main" id="{850A4968-B871-2207-6DC2-E2D1C23BB0D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 b="8675"/>
          <a:stretch/>
        </p:blipFill>
        <p:spPr bwMode="auto">
          <a:xfrm>
            <a:off x="4038600" y="10"/>
            <a:ext cx="4085050" cy="527309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Text&#10;&#10;Description automatically generated with low confidence">
            <a:extLst>
              <a:ext uri="{FF2B5EF4-FFF2-40B4-BE49-F238E27FC236}">
                <a16:creationId xmlns:a16="http://schemas.microsoft.com/office/drawing/2014/main" id="{E13BB5D2-2704-4146-A5DD-47B34F7A2D5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8351"/>
          <a:stretch/>
        </p:blipFill>
        <p:spPr bwMode="auto">
          <a:xfrm>
            <a:off x="8117673" y="10"/>
            <a:ext cx="4085050" cy="5273097"/>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34">
            <a:extLst>
              <a:ext uri="{FF2B5EF4-FFF2-40B4-BE49-F238E27FC236}">
                <a16:creationId xmlns:a16="http://schemas.microsoft.com/office/drawing/2014/main" id="{BC49B6E0-AC44-4C08-9792-FF75CAF35B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73110"/>
            <a:ext cx="12192000" cy="160020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7" name="Rectangle 36">
            <a:extLst>
              <a:ext uri="{FF2B5EF4-FFF2-40B4-BE49-F238E27FC236}">
                <a16:creationId xmlns:a16="http://schemas.microsoft.com/office/drawing/2014/main" id="{E317EE05-70B4-4EC2-88D4-385603BC57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273110"/>
            <a:ext cx="8115300" cy="1594270"/>
          </a:xfrm>
          <a:prstGeom prst="rect">
            <a:avLst/>
          </a:prstGeom>
          <a:gradFill>
            <a:gsLst>
              <a:gs pos="0">
                <a:schemeClr val="accent2">
                  <a:alpha val="0"/>
                </a:schemeClr>
              </a:gs>
              <a:gs pos="99000">
                <a:schemeClr val="accent2">
                  <a:alpha val="78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39" name="Rectangle 38">
            <a:extLst>
              <a:ext uri="{FF2B5EF4-FFF2-40B4-BE49-F238E27FC236}">
                <a16:creationId xmlns:a16="http://schemas.microsoft.com/office/drawing/2014/main" id="{5EA4E486-95E6-4EDF-9F7F-25AF5913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891246" y="2583766"/>
            <a:ext cx="1600201" cy="6978889"/>
          </a:xfrm>
          <a:prstGeom prst="rect">
            <a:avLst/>
          </a:prstGeom>
          <a:gradFill>
            <a:gsLst>
              <a:gs pos="45000">
                <a:schemeClr val="accent4">
                  <a:alpha val="0"/>
                </a:schemeClr>
              </a:gs>
              <a:gs pos="99000">
                <a:schemeClr val="accent6">
                  <a:alpha val="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41" name="Rectangle 40">
            <a:extLst>
              <a:ext uri="{FF2B5EF4-FFF2-40B4-BE49-F238E27FC236}">
                <a16:creationId xmlns:a16="http://schemas.microsoft.com/office/drawing/2014/main" id="{7688F717-E1C8-4768-9F1E-901533E61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310075" y="-25753"/>
            <a:ext cx="1594272" cy="12192000"/>
          </a:xfrm>
          <a:prstGeom prst="rect">
            <a:avLst/>
          </a:prstGeom>
          <a:gradFill>
            <a:gsLst>
              <a:gs pos="16000">
                <a:schemeClr val="accent4">
                  <a:alpha val="0"/>
                </a:schemeClr>
              </a:gs>
              <a:gs pos="99000">
                <a:schemeClr val="accent4">
                  <a:alpha val="39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43" name="Rectangle 42">
            <a:extLst>
              <a:ext uri="{FF2B5EF4-FFF2-40B4-BE49-F238E27FC236}">
                <a16:creationId xmlns:a16="http://schemas.microsoft.com/office/drawing/2014/main" id="{414EB406-8F28-4B3B-B42A-FF988582A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62451" y="5273110"/>
            <a:ext cx="9729549" cy="1584890"/>
          </a:xfrm>
          <a:prstGeom prst="rect">
            <a:avLst/>
          </a:prstGeom>
          <a:gradFill>
            <a:gsLst>
              <a:gs pos="0">
                <a:schemeClr val="accent5">
                  <a:alpha val="49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extBox 1">
            <a:extLst>
              <a:ext uri="{FF2B5EF4-FFF2-40B4-BE49-F238E27FC236}">
                <a16:creationId xmlns:a16="http://schemas.microsoft.com/office/drawing/2014/main" id="{09927765-9E56-E59D-7D90-55A5FE78058F}"/>
              </a:ext>
            </a:extLst>
          </p:cNvPr>
          <p:cNvSpPr txBox="1"/>
          <p:nvPr/>
        </p:nvSpPr>
        <p:spPr>
          <a:xfrm>
            <a:off x="748489" y="5520059"/>
            <a:ext cx="7161622" cy="1110744"/>
          </a:xfrm>
          <a:prstGeom prst="rect">
            <a:avLst/>
          </a:prstGeom>
        </p:spPr>
        <p:txBody>
          <a:bodyPr vert="horz" lIns="0" tIns="0" rIns="0" bIns="0" rtlCol="0" anchor="ctr">
            <a:normAutofit/>
          </a:body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3000" b="1" i="0" u="none" strike="noStrike" kern="1200" cap="all" spc="750" normalizeH="0" baseline="0" noProof="0" dirty="0">
                <a:ln>
                  <a:noFill/>
                </a:ln>
                <a:solidFill>
                  <a:prstClr val="white"/>
                </a:solidFill>
                <a:effectLst/>
                <a:uLnTx/>
                <a:uFillTx/>
                <a:latin typeface="Avenir Next LT Pro"/>
                <a:ea typeface="+mn-ea"/>
                <a:cs typeface="+mn-cs"/>
              </a:rPr>
              <a:t>2023 Criminal History: </a:t>
            </a:r>
            <a:endParaRPr kumimoji="0" lang="en-US" sz="3000" b="1" i="0" u="none" strike="noStrike" kern="1200" cap="all" spc="750" normalizeH="0" baseline="0" noProof="0">
              <a:ln>
                <a:noFill/>
              </a:ln>
              <a:solidFill>
                <a:prstClr val="white"/>
              </a:solidFill>
              <a:effectLst/>
              <a:uLnTx/>
              <a:uFillTx/>
              <a:latin typeface="Avenir Next LT Pro"/>
              <a:ea typeface="+mn-ea"/>
              <a:cs typeface="+mn-cs"/>
            </a:endParaRPr>
          </a:p>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3000" b="1" i="0" u="none" strike="noStrike" kern="1200" cap="all" spc="750" normalizeH="0" baseline="0" noProof="0" dirty="0">
                <a:ln>
                  <a:noFill/>
                </a:ln>
                <a:solidFill>
                  <a:prstClr val="white"/>
                </a:solidFill>
                <a:effectLst/>
                <a:uLnTx/>
                <a:uFillTx/>
                <a:latin typeface="Avenir Next LT Pro"/>
                <a:ea typeface="+mn-ea"/>
                <a:cs typeface="+mn-cs"/>
              </a:rPr>
              <a:t>Guideline Amendments</a:t>
            </a:r>
            <a:endParaRPr kumimoji="0" lang="en-US" sz="3000" b="1" i="0" u="none" strike="noStrike" kern="1200" cap="all" spc="750" normalizeH="0" baseline="0" noProof="0">
              <a:ln>
                <a:noFill/>
              </a:ln>
              <a:solidFill>
                <a:prstClr val="white"/>
              </a:solidFill>
              <a:effectLst/>
              <a:uLnTx/>
              <a:uFillTx/>
              <a:latin typeface="Avenir Next LT Pro"/>
              <a:ea typeface="+mn-ea"/>
              <a:cs typeface="+mn-cs"/>
            </a:endParaRPr>
          </a:p>
        </p:txBody>
      </p:sp>
    </p:spTree>
    <p:extLst>
      <p:ext uri="{BB962C8B-B14F-4D97-AF65-F5344CB8AC3E}">
        <p14:creationId xmlns:p14="http://schemas.microsoft.com/office/powerpoint/2010/main" val="3048403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9306E6A-0C2C-4983-8D3A-05CD591C1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460827"/>
            <a:ext cx="12192003" cy="2397392"/>
          </a:xfrm>
          <a:prstGeom prst="rect">
            <a:avLst/>
          </a:prstGeom>
          <a:gradFill>
            <a:gsLst>
              <a:gs pos="8000">
                <a:schemeClr val="accent6"/>
              </a:gs>
              <a:gs pos="67000">
                <a:schemeClr val="accent5">
                  <a:alpha val="90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0144214-50C4-4961-8D54-5876EC2B0A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15300" y="4444113"/>
            <a:ext cx="4076701" cy="2413458"/>
          </a:xfrm>
          <a:prstGeom prst="rect">
            <a:avLst/>
          </a:prstGeom>
          <a:gradFill>
            <a:gsLst>
              <a:gs pos="0">
                <a:schemeClr val="accent5">
                  <a:lumMod val="60000"/>
                  <a:lumOff val="40000"/>
                  <a:alpha val="0"/>
                </a:schemeClr>
              </a:gs>
              <a:gs pos="99000">
                <a:schemeClr val="accent2"/>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455F201-A8E8-4E29-9427-DBD221CCF6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9144002" y="3360315"/>
            <a:ext cx="1947487" cy="4148507"/>
          </a:xfrm>
          <a:prstGeom prst="rect">
            <a:avLst/>
          </a:prstGeom>
          <a:gradFill>
            <a:gsLst>
              <a:gs pos="0">
                <a:schemeClr val="accent1">
                  <a:alpha val="37000"/>
                </a:schemeClr>
              </a:gs>
              <a:gs pos="55000">
                <a:schemeClr val="accent5">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ADAD58-645D-4270-AABC-2DB314B50FE1}"/>
              </a:ext>
            </a:extLst>
          </p:cNvPr>
          <p:cNvSpPr>
            <a:spLocks noGrp="1"/>
          </p:cNvSpPr>
          <p:nvPr>
            <p:ph type="title"/>
          </p:nvPr>
        </p:nvSpPr>
        <p:spPr>
          <a:xfrm>
            <a:off x="1127573" y="4874148"/>
            <a:ext cx="9932691" cy="1037739"/>
          </a:xfrm>
        </p:spPr>
        <p:txBody>
          <a:bodyPr vert="horz" lIns="0" tIns="0" rIns="0" bIns="0" rtlCol="0" anchor="ctr">
            <a:normAutofit/>
          </a:bodyPr>
          <a:lstStyle/>
          <a:p>
            <a:r>
              <a:rPr lang="en-US" spc="750">
                <a:solidFill>
                  <a:schemeClr val="bg1"/>
                </a:solidFill>
              </a:rPr>
              <a:t>USSC DATA REPORTS</a:t>
            </a:r>
          </a:p>
        </p:txBody>
      </p:sp>
      <p:pic>
        <p:nvPicPr>
          <p:cNvPr id="6" name="Content Placeholder 5">
            <a:extLst>
              <a:ext uri="{FF2B5EF4-FFF2-40B4-BE49-F238E27FC236}">
                <a16:creationId xmlns:a16="http://schemas.microsoft.com/office/drawing/2014/main" id="{EB927DCA-DD26-4B62-9D39-1AD1B15D3590}"/>
              </a:ext>
            </a:extLst>
          </p:cNvPr>
          <p:cNvPicPr>
            <a:picLocks noGrp="1" noChangeAspect="1"/>
          </p:cNvPicPr>
          <p:nvPr>
            <p:ph sz="half" idx="1"/>
          </p:nvPr>
        </p:nvPicPr>
        <p:blipFill>
          <a:blip r:embed="rId3"/>
          <a:srcRect r="-1" b="6436"/>
          <a:stretch/>
        </p:blipFill>
        <p:spPr>
          <a:xfrm>
            <a:off x="20" y="1"/>
            <a:ext cx="8115280" cy="4460826"/>
          </a:xfrm>
          <a:prstGeom prst="rect">
            <a:avLst/>
          </a:prstGeom>
        </p:spPr>
      </p:pic>
      <p:sp>
        <p:nvSpPr>
          <p:cNvPr id="25" name="Freeform: Shape 24">
            <a:extLst>
              <a:ext uri="{FF2B5EF4-FFF2-40B4-BE49-F238E27FC236}">
                <a16:creationId xmlns:a16="http://schemas.microsoft.com/office/drawing/2014/main" id="{D625ED14-F0D2-4FCA-87F3-4E3D2A03D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4834054">
            <a:off x="6484110" y="2547143"/>
            <a:ext cx="3118759" cy="4639931"/>
          </a:xfrm>
          <a:custGeom>
            <a:avLst/>
            <a:gdLst>
              <a:gd name="connsiteX0" fmla="*/ 3118759 w 3118759"/>
              <a:gd name="connsiteY0" fmla="*/ 79510 h 4639931"/>
              <a:gd name="connsiteX1" fmla="*/ 1204940 w 3118759"/>
              <a:gd name="connsiteY1" fmla="*/ 4639931 h 4639931"/>
              <a:gd name="connsiteX2" fmla="*/ 1103495 w 3118759"/>
              <a:gd name="connsiteY2" fmla="*/ 4578302 h 4639931"/>
              <a:gd name="connsiteX3" fmla="*/ 0 w 3118759"/>
              <a:gd name="connsiteY3" fmla="*/ 2502877 h 4639931"/>
              <a:gd name="connsiteX4" fmla="*/ 2502877 w 3118759"/>
              <a:gd name="connsiteY4" fmla="*/ 0 h 4639931"/>
              <a:gd name="connsiteX5" fmla="*/ 3007294 w 3118759"/>
              <a:gd name="connsiteY5" fmla="*/ 50850 h 463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8759" h="4639931">
                <a:moveTo>
                  <a:pt x="3118759" y="79510"/>
                </a:moveTo>
                <a:lnTo>
                  <a:pt x="1204940" y="4639931"/>
                </a:lnTo>
                <a:lnTo>
                  <a:pt x="1103495" y="4578302"/>
                </a:lnTo>
                <a:cubicBezTo>
                  <a:pt x="437725" y="4128517"/>
                  <a:pt x="0" y="3366815"/>
                  <a:pt x="0" y="2502877"/>
                </a:cubicBezTo>
                <a:cubicBezTo>
                  <a:pt x="0" y="1120576"/>
                  <a:pt x="1120576" y="0"/>
                  <a:pt x="2502877" y="0"/>
                </a:cubicBezTo>
                <a:cubicBezTo>
                  <a:pt x="2675665" y="0"/>
                  <a:pt x="2844363" y="17509"/>
                  <a:pt x="3007294" y="50850"/>
                </a:cubicBezTo>
                <a:close/>
              </a:path>
            </a:pathLst>
          </a:custGeom>
          <a:gradFill>
            <a:gsLst>
              <a:gs pos="31000">
                <a:schemeClr val="accent6">
                  <a:alpha val="0"/>
                </a:schemeClr>
              </a:gs>
              <a:gs pos="85000">
                <a:schemeClr val="accent6">
                  <a:lumMod val="60000"/>
                  <a:lumOff val="40000"/>
                  <a:alpha val="23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Content Placeholder 7">
            <a:extLst>
              <a:ext uri="{FF2B5EF4-FFF2-40B4-BE49-F238E27FC236}">
                <a16:creationId xmlns:a16="http://schemas.microsoft.com/office/drawing/2014/main" id="{9D94D08D-4A0B-469C-818C-2FAF6613CB78}"/>
              </a:ext>
            </a:extLst>
          </p:cNvPr>
          <p:cNvPicPr>
            <a:picLocks noGrp="1" noChangeAspect="1"/>
          </p:cNvPicPr>
          <p:nvPr>
            <p:ph sz="half" idx="2"/>
          </p:nvPr>
        </p:nvPicPr>
        <p:blipFill>
          <a:blip r:embed="rId4"/>
          <a:srcRect l="2030" r="6589" b="4"/>
          <a:stretch/>
        </p:blipFill>
        <p:spPr>
          <a:xfrm>
            <a:off x="8115298" y="-647"/>
            <a:ext cx="4076702" cy="4461043"/>
          </a:xfrm>
          <a:prstGeom prst="rect">
            <a:avLst/>
          </a:prstGeom>
        </p:spPr>
      </p:pic>
    </p:spTree>
    <p:extLst>
      <p:ext uri="{BB962C8B-B14F-4D97-AF65-F5344CB8AC3E}">
        <p14:creationId xmlns:p14="http://schemas.microsoft.com/office/powerpoint/2010/main" val="40917387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5" name="Rectangle 14">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
            <a:ext cx="12192000" cy="160020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7" name="Rectangle 16">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9161" y="9109"/>
            <a:ext cx="7792839" cy="1594270"/>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19" name="Rectangle 18">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021976" y="-906246"/>
            <a:ext cx="1602951" cy="3416298"/>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21" name="Rectangle 20">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51242" y="0"/>
            <a:ext cx="9729549" cy="16001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3" name="Rectangle 22">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30"/>
            <a:ext cx="7910111" cy="1600198"/>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5" name="Title 4">
            <a:extLst>
              <a:ext uri="{FF2B5EF4-FFF2-40B4-BE49-F238E27FC236}">
                <a16:creationId xmlns:a16="http://schemas.microsoft.com/office/drawing/2014/main" id="{00BC192B-D05A-0AE1-F135-5AEEAFE7EA52}"/>
              </a:ext>
            </a:extLst>
          </p:cNvPr>
          <p:cNvSpPr>
            <a:spLocks noGrp="1"/>
          </p:cNvSpPr>
          <p:nvPr>
            <p:ph type="title"/>
          </p:nvPr>
        </p:nvSpPr>
        <p:spPr>
          <a:xfrm>
            <a:off x="1157084" y="374427"/>
            <a:ext cx="10374517" cy="971512"/>
          </a:xfrm>
        </p:spPr>
        <p:txBody>
          <a:bodyPr anchor="ctr">
            <a:normAutofit/>
          </a:bodyPr>
          <a:lstStyle/>
          <a:p>
            <a:r>
              <a:rPr lang="en-US" sz="3200">
                <a:solidFill>
                  <a:schemeClr val="bg1"/>
                </a:solidFill>
              </a:rPr>
              <a:t>2023 Guideline Amendments</a:t>
            </a:r>
          </a:p>
        </p:txBody>
      </p:sp>
      <p:graphicFrame>
        <p:nvGraphicFramePr>
          <p:cNvPr id="8" name="Content Placeholder 5">
            <a:extLst>
              <a:ext uri="{FF2B5EF4-FFF2-40B4-BE49-F238E27FC236}">
                <a16:creationId xmlns:a16="http://schemas.microsoft.com/office/drawing/2014/main" id="{4A0FE1BE-0C27-3801-71A1-9E940A80A70A}"/>
              </a:ext>
            </a:extLst>
          </p:cNvPr>
          <p:cNvGraphicFramePr>
            <a:graphicFrameLocks noGrp="1"/>
          </p:cNvGraphicFramePr>
          <p:nvPr>
            <p:ph idx="1"/>
          </p:nvPr>
        </p:nvGraphicFramePr>
        <p:xfrm>
          <a:off x="579474" y="2062715"/>
          <a:ext cx="11033029" cy="41892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2537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graphicEl>
                                              <a:dgm id="{DF3D0B6F-C2A7-41F0-88D3-304E5322791B}"/>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graphicEl>
                                              <a:dgm id="{102AF2A3-14C0-48EB-9DDB-D8AF6B2CDE20}"/>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graphicEl>
                                              <a:dgm id="{E69FF707-E68F-4386-BDC2-2F0B7454D472}"/>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graphicEl>
                                              <a:dgm id="{8C9ABA42-AEE8-48DB-89AE-DB38C2569F1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C8051B2D-D686-4ECA-9851-20BECD479AAE}"/>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graphicEl>
                                              <a:dgm id="{DD2B4205-D4AF-4471-83E0-D7E0025ECB8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Dgm bld="one"/>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2" name="Rectangle 1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14" name="Rectangle 13">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6" name="Rectangle 15">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4">
                  <a:alpha val="61000"/>
                </a:schemeClr>
              </a:gs>
              <a:gs pos="100000">
                <a:schemeClr val="accent5">
                  <a:alpha val="89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18" name="Rectangle 17">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5333145" y="0"/>
            <a:ext cx="6858855" cy="6857572"/>
          </a:xfrm>
          <a:prstGeom prst="rect">
            <a:avLst/>
          </a:prstGeom>
          <a:gradFill>
            <a:gsLst>
              <a:gs pos="8000">
                <a:schemeClr val="accent6">
                  <a:alpha val="11000"/>
                </a:schemeClr>
              </a:gs>
              <a:gs pos="100000">
                <a:schemeClr val="accent4">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0" name="Rectangle 19">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7945" y="-1686055"/>
            <a:ext cx="4894564" cy="12193546"/>
          </a:xfrm>
          <a:prstGeom prst="rect">
            <a:avLst/>
          </a:prstGeom>
          <a:gradFill>
            <a:gsLst>
              <a:gs pos="0">
                <a:schemeClr val="accent5">
                  <a:lumMod val="60000"/>
                  <a:lumOff val="40000"/>
                  <a:alpha val="0"/>
                </a:schemeClr>
              </a:gs>
              <a:gs pos="99000">
                <a:schemeClr val="accent2"/>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1DF5D243-2786-238F-B01F-A0DFBEB7851E}"/>
              </a:ext>
            </a:extLst>
          </p:cNvPr>
          <p:cNvSpPr>
            <a:spLocks noGrp="1"/>
          </p:cNvSpPr>
          <p:nvPr>
            <p:ph type="title"/>
          </p:nvPr>
        </p:nvSpPr>
        <p:spPr>
          <a:xfrm>
            <a:off x="402354" y="168425"/>
            <a:ext cx="11332445" cy="1499401"/>
          </a:xfrm>
        </p:spPr>
        <p:txBody>
          <a:bodyPr>
            <a:normAutofit/>
          </a:bodyPr>
          <a:lstStyle/>
          <a:p>
            <a:pPr algn="ctr"/>
            <a:r>
              <a:rPr lang="en-US"/>
              <a:t>2024 Amendment: Zero-Point Reduction</a:t>
            </a:r>
            <a:endParaRPr lang="en-US" dirty="0"/>
          </a:p>
        </p:txBody>
      </p:sp>
      <p:graphicFrame>
        <p:nvGraphicFramePr>
          <p:cNvPr id="5" name="Content Placeholder 2">
            <a:extLst>
              <a:ext uri="{FF2B5EF4-FFF2-40B4-BE49-F238E27FC236}">
                <a16:creationId xmlns:a16="http://schemas.microsoft.com/office/drawing/2014/main" id="{8979203E-402F-5BFA-CE11-3409B8523D27}"/>
              </a:ext>
            </a:extLst>
          </p:cNvPr>
          <p:cNvGraphicFramePr>
            <a:graphicFrameLocks noGrp="1"/>
          </p:cNvGraphicFramePr>
          <p:nvPr>
            <p:ph idx="1"/>
            <p:extLst>
              <p:ext uri="{D42A27DB-BD31-4B8C-83A1-F6EECF244321}">
                <p14:modId xmlns:p14="http://schemas.microsoft.com/office/powerpoint/2010/main" val="1370175514"/>
              </p:ext>
            </p:extLst>
          </p:nvPr>
        </p:nvGraphicFramePr>
        <p:xfrm>
          <a:off x="600306" y="1847031"/>
          <a:ext cx="10982090" cy="42760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0865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70E0CE3D-9960-49DC-8AEC-7EFB73E526D2}"/>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40F2D898-D4EB-4E3A-8959-3E6D4BEFCFA3}"/>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09B58C84-8BEF-417C-A9D0-D8D92CC16980}"/>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A56A6E48-8508-46DF-8536-AE1BCC5B738B}"/>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9F478CC6-14B2-40B5-A479-34BB4A8A3CF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7" name="Rectangle 26">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
            <a:ext cx="12192000" cy="160020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9" name="Rectangle 28">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9161" y="9109"/>
            <a:ext cx="7792839" cy="1594270"/>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31" name="Rectangle 30">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021976" y="-906246"/>
            <a:ext cx="1602951" cy="3416298"/>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33" name="Rectangle 32">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51242" y="0"/>
            <a:ext cx="9729549" cy="16001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5" name="Rectangle 34">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30"/>
            <a:ext cx="7910111" cy="1600198"/>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1DF5D243-2786-238F-B01F-A0DFBEB7851E}"/>
              </a:ext>
            </a:extLst>
          </p:cNvPr>
          <p:cNvSpPr>
            <a:spLocks noGrp="1"/>
          </p:cNvSpPr>
          <p:nvPr>
            <p:ph type="title"/>
          </p:nvPr>
        </p:nvSpPr>
        <p:spPr>
          <a:xfrm>
            <a:off x="1157084" y="374427"/>
            <a:ext cx="10374517" cy="971512"/>
          </a:xfrm>
        </p:spPr>
        <p:txBody>
          <a:bodyPr anchor="ctr">
            <a:normAutofit/>
          </a:bodyPr>
          <a:lstStyle/>
          <a:p>
            <a:pPr algn="ctr">
              <a:lnSpc>
                <a:spcPct val="90000"/>
              </a:lnSpc>
            </a:pPr>
            <a:r>
              <a:rPr lang="en-US" sz="3200" dirty="0">
                <a:solidFill>
                  <a:schemeClr val="bg1"/>
                </a:solidFill>
              </a:rPr>
              <a:t>Practice Pointers: </a:t>
            </a:r>
            <a:r>
              <a:rPr lang="en-US" sz="3200" dirty="0">
                <a:solidFill>
                  <a:schemeClr val="bg1"/>
                </a:solidFill>
                <a:latin typeface="Univers Condensed Light" panose="020B0306020202040204" pitchFamily="34" charset="0"/>
              </a:rPr>
              <a:t>§</a:t>
            </a:r>
            <a:r>
              <a:rPr lang="en-US" sz="3200" dirty="0">
                <a:solidFill>
                  <a:schemeClr val="bg1"/>
                </a:solidFill>
              </a:rPr>
              <a:t>4C1.1 Exclusions</a:t>
            </a:r>
          </a:p>
        </p:txBody>
      </p:sp>
      <p:graphicFrame>
        <p:nvGraphicFramePr>
          <p:cNvPr id="5" name="Content Placeholder 2">
            <a:extLst>
              <a:ext uri="{FF2B5EF4-FFF2-40B4-BE49-F238E27FC236}">
                <a16:creationId xmlns:a16="http://schemas.microsoft.com/office/drawing/2014/main" id="{8979203E-402F-5BFA-CE11-3409B8523D27}"/>
              </a:ext>
            </a:extLst>
          </p:cNvPr>
          <p:cNvGraphicFramePr>
            <a:graphicFrameLocks noGrp="1"/>
          </p:cNvGraphicFramePr>
          <p:nvPr>
            <p:ph idx="1"/>
          </p:nvPr>
        </p:nvGraphicFramePr>
        <p:xfrm>
          <a:off x="399207" y="860183"/>
          <a:ext cx="11033029" cy="41892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close up of text&#10;&#10;Description automatically generated">
            <a:extLst>
              <a:ext uri="{FF2B5EF4-FFF2-40B4-BE49-F238E27FC236}">
                <a16:creationId xmlns:a16="http://schemas.microsoft.com/office/drawing/2014/main" id="{FDA8BA4A-A159-0BA8-2524-62DD8D483DD2}"/>
              </a:ext>
            </a:extLst>
          </p:cNvPr>
          <p:cNvPicPr>
            <a:picLocks noChangeAspect="1"/>
          </p:cNvPicPr>
          <p:nvPr/>
        </p:nvPicPr>
        <p:blipFill>
          <a:blip r:embed="rId8"/>
          <a:stretch>
            <a:fillRect/>
          </a:stretch>
        </p:blipFill>
        <p:spPr>
          <a:xfrm>
            <a:off x="759764" y="4611821"/>
            <a:ext cx="10463558" cy="2237070"/>
          </a:xfrm>
          <a:prstGeom prst="rect">
            <a:avLst/>
          </a:prstGeom>
        </p:spPr>
      </p:pic>
    </p:spTree>
    <p:extLst>
      <p:ext uri="{BB962C8B-B14F-4D97-AF65-F5344CB8AC3E}">
        <p14:creationId xmlns:p14="http://schemas.microsoft.com/office/powerpoint/2010/main" val="4131581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9632989D-DA86-4BAD-8417-CF6050898CAC}"/>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A7BA77A1-1C97-4A8D-9EAC-6686656041D1}"/>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8F1DA978-2FF0-4E09-976F-91C6D4AA5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EC398C5-5C2E-4038-9DB3-DE2B5A9BE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80619" y="381383"/>
            <a:ext cx="6858000" cy="6095233"/>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2F10B26-073B-4B10-8AAA-161242DD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25488" y="125488"/>
            <a:ext cx="6346209" cy="6095235"/>
          </a:xfrm>
          <a:prstGeom prst="rect">
            <a:avLst/>
          </a:prstGeom>
          <a:gradFill>
            <a:gsLst>
              <a:gs pos="0">
                <a:schemeClr val="accent5">
                  <a:lumMod val="60000"/>
                  <a:lumOff val="40000"/>
                  <a:alpha val="0"/>
                </a:schemeClr>
              </a:gs>
              <a:gs pos="99000">
                <a:schemeClr val="accent2">
                  <a:alpha val="9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10DBBC7-698F-4A54-B1CB-A99F9CC35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788104" y="2550870"/>
            <a:ext cx="2501979" cy="6112279"/>
          </a:xfrm>
          <a:prstGeom prst="rect">
            <a:avLst/>
          </a:prstGeom>
          <a:gradFill>
            <a:gsLst>
              <a:gs pos="2000">
                <a:schemeClr val="accent5">
                  <a:alpha val="28000"/>
                </a:schemeClr>
              </a:gs>
              <a:gs pos="100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579BBB12-9455-421B-86B2-0EA775202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72450" y="728296"/>
            <a:ext cx="4808302" cy="4808302"/>
          </a:xfrm>
          <a:prstGeom prst="ellipse">
            <a:avLst/>
          </a:pr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65A8AF4-90F1-7F44-77D1-E5E8C1CAC1CC}"/>
              </a:ext>
            </a:extLst>
          </p:cNvPr>
          <p:cNvSpPr>
            <a:spLocks noGrp="1"/>
          </p:cNvSpPr>
          <p:nvPr>
            <p:ph type="title"/>
          </p:nvPr>
        </p:nvSpPr>
        <p:spPr>
          <a:xfrm>
            <a:off x="872556" y="740563"/>
            <a:ext cx="4688488" cy="3232560"/>
          </a:xfrm>
        </p:spPr>
        <p:txBody>
          <a:bodyPr vert="horz" lIns="0" tIns="0" rIns="0" bIns="0" rtlCol="0" anchor="b">
            <a:normAutofit/>
          </a:bodyPr>
          <a:lstStyle/>
          <a:p>
            <a:br>
              <a:rPr lang="en-US" sz="4000" spc="750">
                <a:solidFill>
                  <a:schemeClr val="bg1"/>
                </a:solidFill>
              </a:rPr>
            </a:br>
            <a:r>
              <a:rPr lang="en-US" sz="4000" spc="750">
                <a:solidFill>
                  <a:schemeClr val="bg1"/>
                </a:solidFill>
              </a:rPr>
              <a:t>Safety Valve Eligibility</a:t>
            </a:r>
          </a:p>
        </p:txBody>
      </p:sp>
      <p:pic>
        <p:nvPicPr>
          <p:cNvPr id="6" name="Graphic 5" descr="Flag">
            <a:extLst>
              <a:ext uri="{FF2B5EF4-FFF2-40B4-BE49-F238E27FC236}">
                <a16:creationId xmlns:a16="http://schemas.microsoft.com/office/drawing/2014/main" id="{024D44F6-0A22-469E-554D-F04075AC60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19154" y="1199785"/>
            <a:ext cx="4449692" cy="4449692"/>
          </a:xfrm>
          <a:prstGeom prst="rect">
            <a:avLst/>
          </a:prstGeom>
        </p:spPr>
      </p:pic>
    </p:spTree>
    <p:extLst>
      <p:ext uri="{BB962C8B-B14F-4D97-AF65-F5344CB8AC3E}">
        <p14:creationId xmlns:p14="http://schemas.microsoft.com/office/powerpoint/2010/main" val="6048818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5D243-2786-238F-B01F-A0DFBEB7851E}"/>
              </a:ext>
            </a:extLst>
          </p:cNvPr>
          <p:cNvSpPr>
            <a:spLocks noGrp="1"/>
          </p:cNvSpPr>
          <p:nvPr>
            <p:ph type="title"/>
          </p:nvPr>
        </p:nvSpPr>
        <p:spPr>
          <a:xfrm>
            <a:off x="1198181" y="168425"/>
            <a:ext cx="9988166" cy="1499401"/>
          </a:xfrm>
        </p:spPr>
        <p:txBody>
          <a:bodyPr>
            <a:normAutofit/>
          </a:bodyPr>
          <a:lstStyle/>
          <a:p>
            <a:pPr algn="ctr"/>
            <a:r>
              <a:rPr lang="en-US" dirty="0"/>
              <a:t>First Step Act: Safety Valve Eligibility </a:t>
            </a:r>
          </a:p>
        </p:txBody>
      </p:sp>
      <p:graphicFrame>
        <p:nvGraphicFramePr>
          <p:cNvPr id="5" name="Content Placeholder 2">
            <a:extLst>
              <a:ext uri="{FF2B5EF4-FFF2-40B4-BE49-F238E27FC236}">
                <a16:creationId xmlns:a16="http://schemas.microsoft.com/office/drawing/2014/main" id="{8979203E-402F-5BFA-CE11-3409B8523D27}"/>
              </a:ext>
            </a:extLst>
          </p:cNvPr>
          <p:cNvGraphicFramePr>
            <a:graphicFrameLocks noGrp="1"/>
          </p:cNvGraphicFramePr>
          <p:nvPr>
            <p:ph idx="1"/>
            <p:extLst>
              <p:ext uri="{D42A27DB-BD31-4B8C-83A1-F6EECF244321}">
                <p14:modId xmlns:p14="http://schemas.microsoft.com/office/powerpoint/2010/main" val="763448824"/>
              </p:ext>
            </p:extLst>
          </p:nvPr>
        </p:nvGraphicFramePr>
        <p:xfrm>
          <a:off x="600306" y="1847031"/>
          <a:ext cx="10982090" cy="42760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A0377448-1A9F-0CCE-9E91-2870F2C81028}"/>
              </a:ext>
            </a:extLst>
          </p:cNvPr>
          <p:cNvSpPr txBox="1"/>
          <p:nvPr/>
        </p:nvSpPr>
        <p:spPr>
          <a:xfrm>
            <a:off x="5724395" y="3715752"/>
            <a:ext cx="1465545" cy="538609"/>
          </a:xfrm>
          <a:prstGeom prst="rect">
            <a:avLst/>
          </a:prstGeom>
          <a:noFill/>
        </p:spPr>
        <p:txBody>
          <a:bodyPr wrap="square" rtlCol="0">
            <a:spAutoFit/>
          </a:bodyPr>
          <a:lstStyle/>
          <a:p>
            <a:r>
              <a:rPr lang="en-US" sz="2900" dirty="0">
                <a:solidFill>
                  <a:schemeClr val="bg1"/>
                </a:solidFill>
              </a:rPr>
              <a:t> (or)</a:t>
            </a:r>
          </a:p>
        </p:txBody>
      </p:sp>
      <p:cxnSp>
        <p:nvCxnSpPr>
          <p:cNvPr id="8" name="Straight Connector 7">
            <a:extLst>
              <a:ext uri="{FF2B5EF4-FFF2-40B4-BE49-F238E27FC236}">
                <a16:creationId xmlns:a16="http://schemas.microsoft.com/office/drawing/2014/main" id="{C8B0FB14-E2A8-79CD-F197-EEFC3825351A}"/>
              </a:ext>
            </a:extLst>
          </p:cNvPr>
          <p:cNvCxnSpPr>
            <a:cxnSpLocks/>
          </p:cNvCxnSpPr>
          <p:nvPr/>
        </p:nvCxnSpPr>
        <p:spPr>
          <a:xfrm>
            <a:off x="5098094" y="3985056"/>
            <a:ext cx="77661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7735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70E0CE3D-9960-49DC-8AEC-7EFB73E526D2}"/>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40F2D898-D4EB-4E3A-8959-3E6D4BEFCFA3}"/>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09B58C84-8BEF-417C-A9D0-D8D92CC16980}"/>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A56A6E48-8508-46DF-8536-AE1BCC5B738B}"/>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9F478CC6-14B2-40B5-A479-34BB4A8A3CF3}"/>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3F794D0-2982-490E-88DA-93D489750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Front steps and columns of a majestic city building">
            <a:extLst>
              <a:ext uri="{FF2B5EF4-FFF2-40B4-BE49-F238E27FC236}">
                <a16:creationId xmlns:a16="http://schemas.microsoft.com/office/drawing/2014/main" id="{3B823CE3-A9D9-CB7E-4A02-3FCAAD1123AA}"/>
              </a:ext>
            </a:extLst>
          </p:cNvPr>
          <p:cNvPicPr>
            <a:picLocks noChangeAspect="1"/>
          </p:cNvPicPr>
          <p:nvPr/>
        </p:nvPicPr>
        <p:blipFill rotWithShape="1">
          <a:blip r:embed="rId3"/>
          <a:srcRect t="3567" b="12164"/>
          <a:stretch/>
        </p:blipFill>
        <p:spPr>
          <a:xfrm>
            <a:off x="-2" y="10"/>
            <a:ext cx="12192002" cy="6857990"/>
          </a:xfrm>
          <a:prstGeom prst="rect">
            <a:avLst/>
          </a:prstGeom>
        </p:spPr>
      </p:pic>
      <p:sp>
        <p:nvSpPr>
          <p:cNvPr id="15" name="Rectangle 14">
            <a:extLst>
              <a:ext uri="{FF2B5EF4-FFF2-40B4-BE49-F238E27FC236}">
                <a16:creationId xmlns:a16="http://schemas.microsoft.com/office/drawing/2014/main" id="{AFD24A3D-F07A-44A9-BE55-5576292E1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5071729"/>
            <a:ext cx="12192003" cy="1786490"/>
          </a:xfrm>
          <a:prstGeom prst="rect">
            <a:avLst/>
          </a:prstGeom>
          <a:gradFill>
            <a:gsLst>
              <a:gs pos="8000">
                <a:schemeClr val="accent6"/>
              </a:gs>
              <a:gs pos="86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04441C9-FD2D-4031-B5C5-67478196C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038600" y="5071729"/>
            <a:ext cx="8153401" cy="1786269"/>
          </a:xfrm>
          <a:prstGeom prst="rect">
            <a:avLst/>
          </a:prstGeom>
          <a:gradFill>
            <a:gsLst>
              <a:gs pos="0">
                <a:schemeClr val="accent5">
                  <a:lumMod val="60000"/>
                  <a:lumOff val="40000"/>
                  <a:alpha val="0"/>
                </a:schemeClr>
              </a:gs>
              <a:gs pos="99000">
                <a:schemeClr val="accent2">
                  <a:alpha val="81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3D9D3989-3E00-4727-914E-959DFE8FA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6701" y="5071730"/>
            <a:ext cx="8115300" cy="1334505"/>
          </a:xfrm>
          <a:prstGeom prst="rect">
            <a:avLst/>
          </a:prstGeom>
          <a:gradFill>
            <a:gsLst>
              <a:gs pos="0">
                <a:schemeClr val="accent6">
                  <a:alpha val="16000"/>
                </a:schemeClr>
              </a:gs>
              <a:gs pos="62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C538E4E5-4047-480A-BB9B-9AB54E86D5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4834054">
            <a:off x="3120189" y="3385221"/>
            <a:ext cx="2497963" cy="4087997"/>
          </a:xfrm>
          <a:custGeom>
            <a:avLst/>
            <a:gdLst>
              <a:gd name="connsiteX0" fmla="*/ 2671045 w 2671045"/>
              <a:gd name="connsiteY0" fmla="*/ 8492 h 4371251"/>
              <a:gd name="connsiteX1" fmla="*/ 840176 w 2671045"/>
              <a:gd name="connsiteY1" fmla="*/ 4371251 h 4371251"/>
              <a:gd name="connsiteX2" fmla="*/ 650202 w 2671045"/>
              <a:gd name="connsiteY2" fmla="*/ 4185755 h 4371251"/>
              <a:gd name="connsiteX3" fmla="*/ 0 w 2671045"/>
              <a:gd name="connsiteY3" fmla="*/ 2502877 h 4371251"/>
              <a:gd name="connsiteX4" fmla="*/ 2502877 w 2671045"/>
              <a:gd name="connsiteY4" fmla="*/ 0 h 4371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1045" h="4371251">
                <a:moveTo>
                  <a:pt x="2671045" y="8492"/>
                </a:moveTo>
                <a:lnTo>
                  <a:pt x="840176" y="4371251"/>
                </a:lnTo>
                <a:lnTo>
                  <a:pt x="650202" y="4185755"/>
                </a:lnTo>
                <a:cubicBezTo>
                  <a:pt x="246220" y="3741276"/>
                  <a:pt x="0" y="3150831"/>
                  <a:pt x="0" y="2502877"/>
                </a:cubicBezTo>
                <a:cubicBezTo>
                  <a:pt x="0" y="1120576"/>
                  <a:pt x="1120576" y="0"/>
                  <a:pt x="2502877" y="0"/>
                </a:cubicBezTo>
                <a:close/>
              </a:path>
            </a:pathLst>
          </a:custGeom>
          <a:gradFill>
            <a:gsLst>
              <a:gs pos="0">
                <a:schemeClr val="accent6">
                  <a:alpha val="0"/>
                </a:schemeClr>
              </a:gs>
              <a:gs pos="100000">
                <a:schemeClr val="accent6">
                  <a:lumMod val="60000"/>
                  <a:lumOff val="40000"/>
                  <a:alpha val="20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ACB1BA3-3FF2-A423-333F-C6F20F6146C2}"/>
              </a:ext>
            </a:extLst>
          </p:cNvPr>
          <p:cNvSpPr>
            <a:spLocks noGrp="1"/>
          </p:cNvSpPr>
          <p:nvPr>
            <p:ph type="title"/>
          </p:nvPr>
        </p:nvSpPr>
        <p:spPr>
          <a:xfrm>
            <a:off x="954157" y="5271715"/>
            <a:ext cx="10145864" cy="715617"/>
          </a:xfrm>
        </p:spPr>
        <p:txBody>
          <a:bodyPr vert="horz" lIns="0" tIns="0" rIns="0" bIns="0" rtlCol="0" anchor="b">
            <a:normAutofit/>
          </a:bodyPr>
          <a:lstStyle/>
          <a:p>
            <a:r>
              <a:rPr lang="en-US" spc="750">
                <a:solidFill>
                  <a:schemeClr val="bg1"/>
                </a:solidFill>
              </a:rPr>
              <a:t>Pulsifer v. United States </a:t>
            </a:r>
          </a:p>
        </p:txBody>
      </p:sp>
    </p:spTree>
    <p:extLst>
      <p:ext uri="{BB962C8B-B14F-4D97-AF65-F5344CB8AC3E}">
        <p14:creationId xmlns:p14="http://schemas.microsoft.com/office/powerpoint/2010/main" val="2837807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8F1DA978-2FF0-4E09-976F-91C6D4AA5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EC398C5-5C2E-4038-9DB3-DE2B5A9BE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80619" y="381383"/>
            <a:ext cx="6858000" cy="6095233"/>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2F10B26-073B-4B10-8AAA-161242DD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25488" y="125488"/>
            <a:ext cx="6346209" cy="6095235"/>
          </a:xfrm>
          <a:prstGeom prst="rect">
            <a:avLst/>
          </a:prstGeom>
          <a:gradFill>
            <a:gsLst>
              <a:gs pos="0">
                <a:schemeClr val="accent5">
                  <a:lumMod val="60000"/>
                  <a:lumOff val="40000"/>
                  <a:alpha val="0"/>
                </a:schemeClr>
              </a:gs>
              <a:gs pos="99000">
                <a:schemeClr val="accent2">
                  <a:alpha val="9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10DBBC7-698F-4A54-B1CB-A99F9CC35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788104" y="2550870"/>
            <a:ext cx="2501979" cy="6112279"/>
          </a:xfrm>
          <a:prstGeom prst="rect">
            <a:avLst/>
          </a:prstGeom>
          <a:gradFill>
            <a:gsLst>
              <a:gs pos="2000">
                <a:schemeClr val="accent5">
                  <a:alpha val="28000"/>
                </a:schemeClr>
              </a:gs>
              <a:gs pos="100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579BBB12-9455-421B-86B2-0EA775202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72450" y="728296"/>
            <a:ext cx="4808302" cy="4808302"/>
          </a:xfrm>
          <a:prstGeom prst="ellipse">
            <a:avLst/>
          </a:pr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65A8AF4-90F1-7F44-77D1-E5E8C1CAC1CC}"/>
              </a:ext>
            </a:extLst>
          </p:cNvPr>
          <p:cNvSpPr>
            <a:spLocks noGrp="1"/>
          </p:cNvSpPr>
          <p:nvPr>
            <p:ph type="title"/>
          </p:nvPr>
        </p:nvSpPr>
        <p:spPr>
          <a:xfrm>
            <a:off x="872556" y="740563"/>
            <a:ext cx="4688488" cy="3232560"/>
          </a:xfrm>
        </p:spPr>
        <p:txBody>
          <a:bodyPr vert="horz" lIns="0" tIns="0" rIns="0" bIns="0" rtlCol="0" anchor="b">
            <a:normAutofit/>
          </a:bodyPr>
          <a:lstStyle/>
          <a:p>
            <a:br>
              <a:rPr lang="en-US" sz="4000" spc="750" dirty="0">
                <a:solidFill>
                  <a:schemeClr val="bg1"/>
                </a:solidFill>
              </a:rPr>
            </a:br>
            <a:r>
              <a:rPr lang="en-US" sz="4000" spc="750" dirty="0">
                <a:solidFill>
                  <a:schemeClr val="bg1"/>
                </a:solidFill>
              </a:rPr>
              <a:t>THE BOP</a:t>
            </a:r>
          </a:p>
        </p:txBody>
      </p:sp>
      <p:pic>
        <p:nvPicPr>
          <p:cNvPr id="6" name="Graphic 5" descr="Flag">
            <a:extLst>
              <a:ext uri="{FF2B5EF4-FFF2-40B4-BE49-F238E27FC236}">
                <a16:creationId xmlns:a16="http://schemas.microsoft.com/office/drawing/2014/main" id="{024D44F6-0A22-469E-554D-F04075AC60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19154" y="1199785"/>
            <a:ext cx="4449692" cy="4449692"/>
          </a:xfrm>
          <a:prstGeom prst="rect">
            <a:avLst/>
          </a:prstGeom>
        </p:spPr>
      </p:pic>
    </p:spTree>
    <p:extLst>
      <p:ext uri="{BB962C8B-B14F-4D97-AF65-F5344CB8AC3E}">
        <p14:creationId xmlns:p14="http://schemas.microsoft.com/office/powerpoint/2010/main" val="36771282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
            <a:ext cx="12192000" cy="160020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9161" y="9109"/>
            <a:ext cx="7792839" cy="1594270"/>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021976" y="-906246"/>
            <a:ext cx="1602951" cy="3416298"/>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51242" y="0"/>
            <a:ext cx="9729549" cy="16001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30"/>
            <a:ext cx="7910111" cy="1600198"/>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78C9A-419B-9608-788B-A77C3A944B8D}"/>
              </a:ext>
            </a:extLst>
          </p:cNvPr>
          <p:cNvSpPr>
            <a:spLocks noGrp="1"/>
          </p:cNvSpPr>
          <p:nvPr>
            <p:ph type="title"/>
          </p:nvPr>
        </p:nvSpPr>
        <p:spPr>
          <a:xfrm>
            <a:off x="1157084" y="374427"/>
            <a:ext cx="10374517" cy="971512"/>
          </a:xfrm>
        </p:spPr>
        <p:txBody>
          <a:bodyPr anchor="ctr">
            <a:normAutofit/>
          </a:bodyPr>
          <a:lstStyle/>
          <a:p>
            <a:r>
              <a:rPr lang="en-US" sz="3200">
                <a:solidFill>
                  <a:schemeClr val="bg1"/>
                </a:solidFill>
              </a:rPr>
              <a:t>BOP </a:t>
            </a:r>
          </a:p>
        </p:txBody>
      </p:sp>
      <p:graphicFrame>
        <p:nvGraphicFramePr>
          <p:cNvPr id="5" name="Content Placeholder 2">
            <a:extLst>
              <a:ext uri="{FF2B5EF4-FFF2-40B4-BE49-F238E27FC236}">
                <a16:creationId xmlns:a16="http://schemas.microsoft.com/office/drawing/2014/main" id="{F69B7127-9B81-AD5F-2B65-3B88097352BA}"/>
              </a:ext>
            </a:extLst>
          </p:cNvPr>
          <p:cNvGraphicFramePr>
            <a:graphicFrameLocks noGrp="1"/>
          </p:cNvGraphicFramePr>
          <p:nvPr>
            <p:ph idx="1"/>
            <p:extLst>
              <p:ext uri="{D42A27DB-BD31-4B8C-83A1-F6EECF244321}">
                <p14:modId xmlns:p14="http://schemas.microsoft.com/office/powerpoint/2010/main" val="815623125"/>
              </p:ext>
            </p:extLst>
          </p:nvPr>
        </p:nvGraphicFramePr>
        <p:xfrm>
          <a:off x="579474" y="2062715"/>
          <a:ext cx="11033029" cy="41892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9300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D2D0DD35-6822-434F-8891-065657DC95F6}"/>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E85EA740-9338-4D88-A83E-3AFE9B2D1CB7}"/>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graphicEl>
                                              <a:dgm id="{B502A709-6E4F-49AB-AF22-03D46E27C410}"/>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graphicEl>
                                              <a:dgm id="{E764C51A-0EA2-4357-8C9B-46248AE0E04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295E6304-C13D-4CFE-8F7D-DEB7EE481556}"/>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dgm id="{57EB962F-0E81-4F74-B4A6-52097C7A330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8F1DA978-2FF0-4E09-976F-91C6D4AA5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EC398C5-5C2E-4038-9DB3-DE2B5A9BE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80619" y="381383"/>
            <a:ext cx="6858000" cy="6095233"/>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2F10B26-073B-4B10-8AAA-161242DD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25488" y="125488"/>
            <a:ext cx="6346209" cy="6095235"/>
          </a:xfrm>
          <a:prstGeom prst="rect">
            <a:avLst/>
          </a:prstGeom>
          <a:gradFill>
            <a:gsLst>
              <a:gs pos="0">
                <a:schemeClr val="accent5">
                  <a:lumMod val="60000"/>
                  <a:lumOff val="40000"/>
                  <a:alpha val="0"/>
                </a:schemeClr>
              </a:gs>
              <a:gs pos="99000">
                <a:schemeClr val="accent2">
                  <a:alpha val="9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10DBBC7-698F-4A54-B1CB-A99F9CC35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788104" y="2550870"/>
            <a:ext cx="2501979" cy="6112279"/>
          </a:xfrm>
          <a:prstGeom prst="rect">
            <a:avLst/>
          </a:prstGeom>
          <a:gradFill>
            <a:gsLst>
              <a:gs pos="2000">
                <a:schemeClr val="accent5">
                  <a:alpha val="28000"/>
                </a:schemeClr>
              </a:gs>
              <a:gs pos="100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579BBB12-9455-421B-86B2-0EA775202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72450" y="728296"/>
            <a:ext cx="4808302" cy="4808302"/>
          </a:xfrm>
          <a:prstGeom prst="ellipse">
            <a:avLst/>
          </a:pr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65A8AF4-90F1-7F44-77D1-E5E8C1CAC1CC}"/>
              </a:ext>
            </a:extLst>
          </p:cNvPr>
          <p:cNvSpPr>
            <a:spLocks noGrp="1"/>
          </p:cNvSpPr>
          <p:nvPr>
            <p:ph type="title"/>
          </p:nvPr>
        </p:nvSpPr>
        <p:spPr>
          <a:xfrm>
            <a:off x="872556" y="740563"/>
            <a:ext cx="4688488" cy="3232560"/>
          </a:xfrm>
        </p:spPr>
        <p:txBody>
          <a:bodyPr vert="horz" lIns="0" tIns="0" rIns="0" bIns="0" rtlCol="0" anchor="b">
            <a:normAutofit/>
          </a:bodyPr>
          <a:lstStyle/>
          <a:p>
            <a:r>
              <a:rPr lang="en-US" sz="4000" spc="750">
                <a:solidFill>
                  <a:schemeClr val="bg1"/>
                </a:solidFill>
              </a:rPr>
              <a:t>YOUTHFUL INDIVIDUALS</a:t>
            </a:r>
          </a:p>
        </p:txBody>
      </p:sp>
      <p:pic>
        <p:nvPicPr>
          <p:cNvPr id="6" name="Graphic 5" descr="Flag">
            <a:extLst>
              <a:ext uri="{FF2B5EF4-FFF2-40B4-BE49-F238E27FC236}">
                <a16:creationId xmlns:a16="http://schemas.microsoft.com/office/drawing/2014/main" id="{024D44F6-0A22-469E-554D-F04075AC60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19154" y="1199785"/>
            <a:ext cx="4449692" cy="4449692"/>
          </a:xfrm>
          <a:prstGeom prst="rect">
            <a:avLst/>
          </a:prstGeom>
        </p:spPr>
      </p:pic>
    </p:spTree>
    <p:extLst>
      <p:ext uri="{BB962C8B-B14F-4D97-AF65-F5344CB8AC3E}">
        <p14:creationId xmlns:p14="http://schemas.microsoft.com/office/powerpoint/2010/main" val="34299339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0EF66567-C26D-5F4D-F049-F128EF1A33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329" y="240015"/>
            <a:ext cx="7093745" cy="6461356"/>
          </a:xfrm>
          <a:prstGeom prst="rect">
            <a:avLst/>
          </a:prstGeom>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F0391B07-AF75-ABD9-8ADC-D5D8D1B872DA}"/>
              </a:ext>
            </a:extLst>
          </p:cNvPr>
          <p:cNvSpPr txBox="1"/>
          <p:nvPr/>
        </p:nvSpPr>
        <p:spPr>
          <a:xfrm>
            <a:off x="7476565" y="685800"/>
            <a:ext cx="4542106" cy="6093976"/>
          </a:xfrm>
          <a:prstGeom prst="rect">
            <a:avLst/>
          </a:prstGeom>
          <a:noFill/>
        </p:spPr>
        <p:txBody>
          <a:bodyPr wrap="square" rtlCol="0">
            <a:spAutoFit/>
          </a:bodyPr>
          <a:lstStyle/>
          <a:p>
            <a:pPr marL="285750" indent="-285750">
              <a:buFont typeface="Wingdings" panose="05000000000000000000" pitchFamily="2" charset="2"/>
              <a:buChar char="Ø"/>
            </a:pPr>
            <a:r>
              <a:rPr lang="en-US" sz="3200" b="1" dirty="0"/>
              <a:t>Stronger, more encouraging language to suggest downward departure or alternative to incarceration may be appropriate to account for youthfulness</a:t>
            </a:r>
          </a:p>
          <a:p>
            <a:endParaRPr lang="en-US" sz="2200" dirty="0"/>
          </a:p>
          <a:p>
            <a:r>
              <a:rPr lang="en-US" sz="2200" dirty="0"/>
              <a:t> </a:t>
            </a:r>
          </a:p>
          <a:p>
            <a:endParaRPr lang="en-US" sz="2200" dirty="0"/>
          </a:p>
        </p:txBody>
      </p:sp>
    </p:spTree>
    <p:extLst>
      <p:ext uri="{BB962C8B-B14F-4D97-AF65-F5344CB8AC3E}">
        <p14:creationId xmlns:p14="http://schemas.microsoft.com/office/powerpoint/2010/main" val="1367463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
            <a:ext cx="12192000" cy="160020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9161" y="9109"/>
            <a:ext cx="7792839" cy="1594270"/>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021976" y="-906246"/>
            <a:ext cx="1602951" cy="3416298"/>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51242" y="0"/>
            <a:ext cx="9729549" cy="16001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30"/>
            <a:ext cx="7910111" cy="1600198"/>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78C9A-419B-9608-788B-A77C3A944B8D}"/>
              </a:ext>
            </a:extLst>
          </p:cNvPr>
          <p:cNvSpPr>
            <a:spLocks noGrp="1"/>
          </p:cNvSpPr>
          <p:nvPr>
            <p:ph type="title"/>
          </p:nvPr>
        </p:nvSpPr>
        <p:spPr>
          <a:xfrm>
            <a:off x="1157084" y="374427"/>
            <a:ext cx="10374517" cy="971512"/>
          </a:xfrm>
        </p:spPr>
        <p:txBody>
          <a:bodyPr anchor="ctr">
            <a:normAutofit/>
          </a:bodyPr>
          <a:lstStyle/>
          <a:p>
            <a:pPr algn="ctr">
              <a:lnSpc>
                <a:spcPct val="90000"/>
              </a:lnSpc>
            </a:pPr>
            <a:r>
              <a:rPr lang="en-US" sz="3200" dirty="0">
                <a:solidFill>
                  <a:schemeClr val="bg1"/>
                </a:solidFill>
              </a:rPr>
              <a:t>Practice Pointers: Youthful Individuals </a:t>
            </a:r>
          </a:p>
        </p:txBody>
      </p:sp>
      <p:graphicFrame>
        <p:nvGraphicFramePr>
          <p:cNvPr id="5" name="Content Placeholder 2">
            <a:extLst>
              <a:ext uri="{FF2B5EF4-FFF2-40B4-BE49-F238E27FC236}">
                <a16:creationId xmlns:a16="http://schemas.microsoft.com/office/drawing/2014/main" id="{F69B7127-9B81-AD5F-2B65-3B88097352BA}"/>
              </a:ext>
            </a:extLst>
          </p:cNvPr>
          <p:cNvGraphicFramePr>
            <a:graphicFrameLocks noGrp="1"/>
          </p:cNvGraphicFramePr>
          <p:nvPr>
            <p:ph idx="1"/>
            <p:extLst>
              <p:ext uri="{D42A27DB-BD31-4B8C-83A1-F6EECF244321}">
                <p14:modId xmlns:p14="http://schemas.microsoft.com/office/powerpoint/2010/main" val="3073494043"/>
              </p:ext>
            </p:extLst>
          </p:nvPr>
        </p:nvGraphicFramePr>
        <p:xfrm>
          <a:off x="579474" y="2062715"/>
          <a:ext cx="11033029" cy="41892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77713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B2DEA0D1-65E3-4A61-86EF-8700EE3E0F18}"/>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125AB5D8-21C1-4531-976A-539B4AE26C7D}"/>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graphicEl>
                                              <a:dgm id="{3AA9592D-035A-4B70-B220-F6D6CE8D7FDC}"/>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61B829FD-D071-41AF-A7AC-9600A678F09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3FD72DF-1FAC-BFE0-082D-D509837A9060}"/>
              </a:ext>
            </a:extLst>
          </p:cNvPr>
          <p:cNvSpPr>
            <a:spLocks noGrp="1"/>
          </p:cNvSpPr>
          <p:nvPr>
            <p:ph idx="1"/>
          </p:nvPr>
        </p:nvSpPr>
        <p:spPr>
          <a:xfrm>
            <a:off x="263047" y="939453"/>
            <a:ext cx="7728558" cy="5004148"/>
          </a:xfrm>
        </p:spPr>
        <p:txBody>
          <a:bodyPr>
            <a:normAutofit/>
          </a:bodyPr>
          <a:lstStyle/>
          <a:p>
            <a:pPr marL="0" indent="0">
              <a:buNone/>
            </a:pPr>
            <a:r>
              <a:rPr lang="en-US" sz="2400" dirty="0"/>
              <a:t>“Racial disparities in the criminal justice system are no accident, but rather are rooted in a history of oppression and discriminatory decision making that have deliberately targeted black people and helped create an inaccurate picture of crime that deceptively links them with criminality.”</a:t>
            </a:r>
          </a:p>
          <a:p>
            <a:pPr marL="0" indent="0">
              <a:buNone/>
            </a:pPr>
            <a:r>
              <a:rPr lang="en-US" sz="2400" dirty="0"/>
              <a:t>- Vera Institute, </a:t>
            </a:r>
            <a:r>
              <a:rPr lang="en-US" sz="2400" i="1" dirty="0"/>
              <a:t>An Unjust Burden: The Disparate Treatment of Black Americans in the Criminal Justice System </a:t>
            </a:r>
            <a:r>
              <a:rPr lang="en-US" sz="2400" dirty="0"/>
              <a:t>(May 2018).</a:t>
            </a:r>
          </a:p>
        </p:txBody>
      </p:sp>
      <p:sp>
        <p:nvSpPr>
          <p:cNvPr id="17" name="Rectangle 16">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chemeClr val="accent5"/>
              </a:gs>
              <a:gs pos="100000">
                <a:schemeClr val="accent2">
                  <a:lumMod val="60000"/>
                  <a:lumOff val="40000"/>
                  <a:alpha val="59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chemeClr val="accent6">
                  <a:lumMod val="75000"/>
                  <a:alpha val="61000"/>
                </a:schemeClr>
              </a:gs>
              <a:gs pos="99000">
                <a:schemeClr val="accent6">
                  <a:alpha val="87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vintage weighing scales">
            <a:extLst>
              <a:ext uri="{FF2B5EF4-FFF2-40B4-BE49-F238E27FC236}">
                <a16:creationId xmlns:a16="http://schemas.microsoft.com/office/drawing/2014/main" id="{975D932B-B13E-CC07-62F6-A3A0349100F2}"/>
              </a:ext>
            </a:extLst>
          </p:cNvPr>
          <p:cNvPicPr>
            <a:picLocks noChangeAspect="1"/>
          </p:cNvPicPr>
          <p:nvPr/>
        </p:nvPicPr>
        <p:blipFill rotWithShape="1">
          <a:blip r:embed="rId3"/>
          <a:srcRect r="4851" b="3"/>
          <a:stretch/>
        </p:blipFill>
        <p:spPr>
          <a:xfrm>
            <a:off x="8115300" y="-12515"/>
            <a:ext cx="4076700" cy="6418631"/>
          </a:xfrm>
          <a:prstGeom prst="rect">
            <a:avLst/>
          </a:prstGeom>
        </p:spPr>
      </p:pic>
    </p:spTree>
    <p:extLst>
      <p:ext uri="{BB962C8B-B14F-4D97-AF65-F5344CB8AC3E}">
        <p14:creationId xmlns:p14="http://schemas.microsoft.com/office/powerpoint/2010/main" val="14584897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Graph showing the number of youth incarcerated in the United States by offense and whether or not they are incarcerated with adults using the most recent data available in March 2023. There were a total of 47,000 confined youth in the United States. The juvenile justice system held 36,000; the adult prison and jail systems held 2,400; and the immigration system held 7,900.">
            <a:extLst>
              <a:ext uri="{FF2B5EF4-FFF2-40B4-BE49-F238E27FC236}">
                <a16:creationId xmlns:a16="http://schemas.microsoft.com/office/drawing/2014/main" id="{5A39D4B8-5B15-F31C-3C19-E81EC9A1DB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1434" y="773622"/>
            <a:ext cx="6679716" cy="505426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CB25480-5B82-1931-5144-5277D1A010B9}"/>
              </a:ext>
            </a:extLst>
          </p:cNvPr>
          <p:cNvPicPr>
            <a:picLocks noChangeAspect="1"/>
          </p:cNvPicPr>
          <p:nvPr/>
        </p:nvPicPr>
        <p:blipFill>
          <a:blip r:embed="rId4"/>
          <a:stretch>
            <a:fillRect/>
          </a:stretch>
        </p:blipFill>
        <p:spPr>
          <a:xfrm>
            <a:off x="170850" y="1224712"/>
            <a:ext cx="5064332" cy="3313834"/>
          </a:xfrm>
          <a:prstGeom prst="rect">
            <a:avLst/>
          </a:prstGeom>
        </p:spPr>
      </p:pic>
    </p:spTree>
    <p:extLst>
      <p:ext uri="{BB962C8B-B14F-4D97-AF65-F5344CB8AC3E}">
        <p14:creationId xmlns:p14="http://schemas.microsoft.com/office/powerpoint/2010/main" val="3592455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6F292AA-C8DB-4CAA-97C9-456CF85406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lose up of book pages">
            <a:extLst>
              <a:ext uri="{FF2B5EF4-FFF2-40B4-BE49-F238E27FC236}">
                <a16:creationId xmlns:a16="http://schemas.microsoft.com/office/drawing/2014/main" id="{8F360A3B-3B05-1250-5CD9-D88B71DEED73}"/>
              </a:ext>
            </a:extLst>
          </p:cNvPr>
          <p:cNvPicPr>
            <a:picLocks noChangeAspect="1"/>
          </p:cNvPicPr>
          <p:nvPr/>
        </p:nvPicPr>
        <p:blipFill>
          <a:blip r:embed="rId3"/>
          <a:srcRect l="35204" r="14623"/>
          <a:stretch/>
        </p:blipFill>
        <p:spPr>
          <a:xfrm>
            <a:off x="-1" y="10"/>
            <a:ext cx="4587901" cy="6857990"/>
          </a:xfrm>
          <a:prstGeom prst="rect">
            <a:avLst/>
          </a:prstGeom>
        </p:spPr>
      </p:pic>
      <p:sp>
        <p:nvSpPr>
          <p:cNvPr id="10" name="Rectangle 9">
            <a:extLst>
              <a:ext uri="{FF2B5EF4-FFF2-40B4-BE49-F238E27FC236}">
                <a16:creationId xmlns:a16="http://schemas.microsoft.com/office/drawing/2014/main" id="{AA065953-3D69-4CD4-80C3-DF10DEB4C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902" y="-429"/>
            <a:ext cx="7604097" cy="6857571"/>
          </a:xfrm>
          <a:prstGeom prst="rect">
            <a:avLst/>
          </a:prstGeom>
          <a:gradFill>
            <a:gsLst>
              <a:gs pos="0">
                <a:schemeClr val="accent6">
                  <a:lumMod val="75000"/>
                  <a:alpha val="73000"/>
                </a:schemeClr>
              </a:gs>
              <a:gs pos="100000">
                <a:schemeClr val="accent2"/>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AB36DB5-F10D-4EDB-87E2-ECB9301FF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901" y="0"/>
            <a:ext cx="7604097" cy="6858000"/>
          </a:xfrm>
          <a:prstGeom prst="rect">
            <a:avLst/>
          </a:prstGeom>
          <a:gradFill>
            <a:gsLst>
              <a:gs pos="0">
                <a:schemeClr val="accent5">
                  <a:alpha val="37000"/>
                </a:schemeClr>
              </a:gs>
              <a:gs pos="98000">
                <a:schemeClr val="accent2">
                  <a:alpha val="66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46F195D-95DC-419E-BBC1-E2B601A60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599847" y="4355164"/>
            <a:ext cx="7592151" cy="2502836"/>
          </a:xfrm>
          <a:prstGeom prst="rect">
            <a:avLst/>
          </a:prstGeom>
          <a:gradFill>
            <a:gsLst>
              <a:gs pos="22000">
                <a:schemeClr val="accent6">
                  <a:alpha val="39000"/>
                </a:schemeClr>
              </a:gs>
              <a:gs pos="82000">
                <a:schemeClr val="accent5">
                  <a:alpha val="19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2256CF5B-1DAD-4912-86B9-FCA733692F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704304">
            <a:off x="6080918" y="830588"/>
            <a:ext cx="4998441" cy="4998441"/>
          </a:xfrm>
          <a:prstGeom prst="ellipse">
            <a:avLst/>
          </a:prstGeom>
          <a:gradFill>
            <a:gsLst>
              <a:gs pos="39000">
                <a:schemeClr val="accent4">
                  <a:lumMod val="20000"/>
                  <a:lumOff val="80000"/>
                  <a:alpha val="0"/>
                </a:schemeClr>
              </a:gs>
              <a:gs pos="100000">
                <a:schemeClr val="accent6">
                  <a:alpha val="18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E737A79-7DAE-75C8-AE1A-3F27F853ACC6}"/>
              </a:ext>
            </a:extLst>
          </p:cNvPr>
          <p:cNvSpPr>
            <a:spLocks noGrp="1"/>
          </p:cNvSpPr>
          <p:nvPr>
            <p:ph type="ctrTitle"/>
          </p:nvPr>
        </p:nvSpPr>
        <p:spPr>
          <a:xfrm>
            <a:off x="5275425" y="768485"/>
            <a:ext cx="6133656" cy="3169674"/>
          </a:xfrm>
        </p:spPr>
        <p:txBody>
          <a:bodyPr>
            <a:normAutofit/>
          </a:bodyPr>
          <a:lstStyle/>
          <a:p>
            <a:pPr algn="r"/>
            <a:r>
              <a:rPr lang="en-US" sz="3100">
                <a:solidFill>
                  <a:schemeClr val="bg1"/>
                </a:solidFill>
                <a:latin typeface="Century Schoolbook" panose="02040604050505020304" pitchFamily="18" charset="0"/>
              </a:rPr>
              <a:t>§4A1.3 Overrepresented Criminal History </a:t>
            </a:r>
          </a:p>
        </p:txBody>
      </p:sp>
    </p:spTree>
    <p:extLst>
      <p:ext uri="{BB962C8B-B14F-4D97-AF65-F5344CB8AC3E}">
        <p14:creationId xmlns:p14="http://schemas.microsoft.com/office/powerpoint/2010/main" val="51137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
            <a:ext cx="12192000" cy="160020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9161" y="9109"/>
            <a:ext cx="7792839" cy="1594270"/>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021976" y="-906246"/>
            <a:ext cx="1602951" cy="3416298"/>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66">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51242" y="0"/>
            <a:ext cx="9729549" cy="16001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30"/>
            <a:ext cx="7910111" cy="1600198"/>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671165-DAAE-6F08-8D1A-A4D2A96F96E1}"/>
              </a:ext>
            </a:extLst>
          </p:cNvPr>
          <p:cNvSpPr>
            <a:spLocks noGrp="1"/>
          </p:cNvSpPr>
          <p:nvPr>
            <p:ph type="title"/>
          </p:nvPr>
        </p:nvSpPr>
        <p:spPr>
          <a:xfrm>
            <a:off x="363254" y="374427"/>
            <a:ext cx="11168347" cy="971512"/>
          </a:xfrm>
        </p:spPr>
        <p:txBody>
          <a:bodyPr anchor="ctr">
            <a:noAutofit/>
          </a:bodyPr>
          <a:lstStyle/>
          <a:p>
            <a:pPr algn="ctr">
              <a:lnSpc>
                <a:spcPct val="90000"/>
              </a:lnSpc>
            </a:pPr>
            <a:r>
              <a:rPr lang="en-US" sz="2400" dirty="0">
                <a:solidFill>
                  <a:schemeClr val="bg1"/>
                </a:solidFill>
                <a:latin typeface="Univers Condensed Light" panose="020B0306020202040204" pitchFamily="34" charset="0"/>
              </a:rPr>
              <a:t>§</a:t>
            </a:r>
            <a:r>
              <a:rPr lang="en-US" sz="2400" dirty="0">
                <a:solidFill>
                  <a:schemeClr val="bg1"/>
                </a:solidFill>
              </a:rPr>
              <a:t>4A1.3 – Departures Based on Inadequacy of Criminal History Category</a:t>
            </a:r>
          </a:p>
        </p:txBody>
      </p:sp>
      <p:graphicFrame>
        <p:nvGraphicFramePr>
          <p:cNvPr id="54" name="Content Placeholder 2">
            <a:extLst>
              <a:ext uri="{FF2B5EF4-FFF2-40B4-BE49-F238E27FC236}">
                <a16:creationId xmlns:a16="http://schemas.microsoft.com/office/drawing/2014/main" id="{165A28FE-9989-022C-D184-40C2CAF1B83E}"/>
              </a:ext>
            </a:extLst>
          </p:cNvPr>
          <p:cNvGraphicFramePr>
            <a:graphicFrameLocks noGrp="1"/>
          </p:cNvGraphicFramePr>
          <p:nvPr>
            <p:ph idx="1"/>
            <p:extLst>
              <p:ext uri="{D42A27DB-BD31-4B8C-83A1-F6EECF244321}">
                <p14:modId xmlns:p14="http://schemas.microsoft.com/office/powerpoint/2010/main" val="2692265267"/>
              </p:ext>
            </p:extLst>
          </p:nvPr>
        </p:nvGraphicFramePr>
        <p:xfrm>
          <a:off x="579474" y="1719937"/>
          <a:ext cx="11033029" cy="4532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9985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graphicEl>
                                              <a:dgm id="{C382A4AD-FF41-4DC9-B956-0C0559B2257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
                                            <p:graphicEl>
                                              <a:dgm id="{C569794F-769B-4F46-A92B-BB9D3C49651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
                                            <p:graphicEl>
                                              <a:dgm id="{A167D4C7-DED6-413F-9A35-9D9EB22E359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
                                            <p:graphicEl>
                                              <a:dgm id="{DF057BC6-7C7B-46F3-AE95-6D8949B8C4D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4" grpId="0" uiExpand="1">
        <p:bldSub>
          <a:bldDgm bld="one"/>
        </p:bldSub>
      </p:bldGraphic>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9CA6D30-47C7-7420-40E1-098A5509F902}"/>
              </a:ext>
            </a:extLst>
          </p:cNvPr>
          <p:cNvPicPr>
            <a:picLocks noChangeAspect="1"/>
          </p:cNvPicPr>
          <p:nvPr/>
        </p:nvPicPr>
        <p:blipFill>
          <a:blip r:embed="rId3"/>
          <a:stretch>
            <a:fillRect/>
          </a:stretch>
        </p:blipFill>
        <p:spPr>
          <a:xfrm>
            <a:off x="360550" y="1565753"/>
            <a:ext cx="11470899" cy="3097745"/>
          </a:xfrm>
          <a:prstGeom prst="rect">
            <a:avLst/>
          </a:prstGeom>
        </p:spPr>
      </p:pic>
    </p:spTree>
    <p:extLst>
      <p:ext uri="{BB962C8B-B14F-4D97-AF65-F5344CB8AC3E}">
        <p14:creationId xmlns:p14="http://schemas.microsoft.com/office/powerpoint/2010/main" val="30006791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934F286-8969-3C5F-9995-6A082815FCBA}"/>
              </a:ext>
            </a:extLst>
          </p:cNvPr>
          <p:cNvPicPr>
            <a:picLocks noGrp="1" noChangeAspect="1"/>
          </p:cNvPicPr>
          <p:nvPr>
            <p:ph idx="1"/>
          </p:nvPr>
        </p:nvPicPr>
        <p:blipFill>
          <a:blip r:embed="rId3"/>
          <a:stretch>
            <a:fillRect/>
          </a:stretch>
        </p:blipFill>
        <p:spPr>
          <a:xfrm>
            <a:off x="142936" y="2231570"/>
            <a:ext cx="11937402" cy="3548743"/>
          </a:xfrm>
        </p:spPr>
      </p:pic>
    </p:spTree>
    <p:extLst>
      <p:ext uri="{BB962C8B-B14F-4D97-AF65-F5344CB8AC3E}">
        <p14:creationId xmlns:p14="http://schemas.microsoft.com/office/powerpoint/2010/main" val="37582378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C28DACFC-D90E-4BFD-98DE-38A527847A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4E9F5B4-A068-4ABE-8601-6BC199F161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0"/>
            <a:ext cx="12191999" cy="6858000"/>
          </a:xfrm>
          <a:prstGeom prst="rect">
            <a:avLst/>
          </a:prstGeom>
          <a:gradFill>
            <a:gsLst>
              <a:gs pos="0">
                <a:schemeClr val="accent5">
                  <a:alpha val="75000"/>
                </a:schemeClr>
              </a:gs>
              <a:gs pos="100000">
                <a:schemeClr val="accent2">
                  <a:lumMod val="60000"/>
                  <a:lumOff val="40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8EF8B388-A1B5-412F-8724-38B96C8AF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456773"/>
            <a:ext cx="12191999" cy="6400800"/>
          </a:xfrm>
          <a:prstGeom prst="rect">
            <a:avLst/>
          </a:prstGeom>
          <a:gradFill>
            <a:gsLst>
              <a:gs pos="0">
                <a:schemeClr val="accent5">
                  <a:alpha val="37000"/>
                </a:schemeClr>
              </a:gs>
              <a:gs pos="100000">
                <a:schemeClr val="accent2"/>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5A44F65-05A5-4129-9896-3ECBAF7786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96001" cy="6858000"/>
          </a:xfrm>
          <a:prstGeom prst="rect">
            <a:avLst/>
          </a:prstGeom>
          <a:gradFill>
            <a:gsLst>
              <a:gs pos="19000">
                <a:schemeClr val="accent2">
                  <a:alpha val="41000"/>
                </a:schemeClr>
              </a:gs>
              <a:gs pos="99000">
                <a:schemeClr val="accent4">
                  <a:alpha val="56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13">
            <a:extLst>
              <a:ext uri="{FF2B5EF4-FFF2-40B4-BE49-F238E27FC236}">
                <a16:creationId xmlns:a16="http://schemas.microsoft.com/office/drawing/2014/main" id="{94A016FC-694E-41AA-BA4F-FC97736372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550089" y="-827673"/>
            <a:ext cx="5115722" cy="10255626"/>
          </a:xfrm>
          <a:custGeom>
            <a:avLst/>
            <a:gdLst>
              <a:gd name="connsiteX0" fmla="*/ 2065105 w 2065105"/>
              <a:gd name="connsiteY0" fmla="*/ 0 h 4139967"/>
              <a:gd name="connsiteX1" fmla="*/ 2065105 w 2065105"/>
              <a:gd name="connsiteY1" fmla="*/ 4139967 h 4139967"/>
              <a:gd name="connsiteX2" fmla="*/ 1858573 w 2065105"/>
              <a:gd name="connsiteY2" fmla="*/ 4129538 h 4139967"/>
              <a:gd name="connsiteX3" fmla="*/ 0 w 2065105"/>
              <a:gd name="connsiteY3" fmla="*/ 2069983 h 4139967"/>
              <a:gd name="connsiteX4" fmla="*/ 1858573 w 2065105"/>
              <a:gd name="connsiteY4" fmla="*/ 10428 h 4139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5105" h="4139967">
                <a:moveTo>
                  <a:pt x="2065105" y="0"/>
                </a:moveTo>
                <a:lnTo>
                  <a:pt x="2065105" y="4139967"/>
                </a:lnTo>
                <a:lnTo>
                  <a:pt x="1858573" y="4129538"/>
                </a:lnTo>
                <a:cubicBezTo>
                  <a:pt x="814640" y="4023521"/>
                  <a:pt x="0" y="3141887"/>
                  <a:pt x="0" y="2069983"/>
                </a:cubicBezTo>
                <a:cubicBezTo>
                  <a:pt x="0" y="998079"/>
                  <a:pt x="814640" y="116446"/>
                  <a:pt x="1858573" y="10428"/>
                </a:cubicBezTo>
                <a:close/>
              </a:path>
            </a:pathLst>
          </a:custGeom>
          <a:gradFill flip="none" rotWithShape="1">
            <a:gsLst>
              <a:gs pos="7000">
                <a:schemeClr val="accent4">
                  <a:lumMod val="60000"/>
                  <a:lumOff val="40000"/>
                  <a:alpha val="12000"/>
                </a:schemeClr>
              </a:gs>
              <a:gs pos="100000">
                <a:schemeClr val="accent6">
                  <a:lumMod val="20000"/>
                  <a:lumOff val="80000"/>
                  <a:alpha val="15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FA53A0-4BBB-AA15-67BE-79E0B9951D57}"/>
              </a:ext>
            </a:extLst>
          </p:cNvPr>
          <p:cNvSpPr>
            <a:spLocks noGrp="1"/>
          </p:cNvSpPr>
          <p:nvPr>
            <p:ph type="title"/>
          </p:nvPr>
        </p:nvSpPr>
        <p:spPr>
          <a:xfrm>
            <a:off x="1535949" y="1520354"/>
            <a:ext cx="9144000" cy="3360092"/>
          </a:xfrm>
        </p:spPr>
        <p:txBody>
          <a:bodyPr vert="horz" lIns="0" tIns="0" rIns="0" bIns="0" rtlCol="0" anchor="ctr">
            <a:normAutofit/>
          </a:bodyPr>
          <a:lstStyle/>
          <a:p>
            <a:pPr algn="ctr"/>
            <a:r>
              <a:rPr lang="en-US" sz="4400" spc="750" dirty="0">
                <a:solidFill>
                  <a:schemeClr val="bg1"/>
                </a:solidFill>
              </a:rPr>
              <a:t>In what other instances do you move for a downward departure under §4A1.3?</a:t>
            </a:r>
          </a:p>
        </p:txBody>
      </p:sp>
    </p:spTree>
    <p:extLst>
      <p:ext uri="{BB962C8B-B14F-4D97-AF65-F5344CB8AC3E}">
        <p14:creationId xmlns:p14="http://schemas.microsoft.com/office/powerpoint/2010/main" val="150151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02F1E277-A59B-4122-B0A8-8D6146670E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33EFF45-C116-4D49-A894-F4A9B2DF88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5" y="854"/>
            <a:ext cx="12192005" cy="6857145"/>
          </a:xfrm>
          <a:prstGeom prst="rect">
            <a:avLst/>
          </a:prstGeom>
          <a:gradFill>
            <a:gsLst>
              <a:gs pos="16000">
                <a:schemeClr val="accent5">
                  <a:alpha val="83000"/>
                </a:schemeClr>
              </a:gs>
              <a:gs pos="100000">
                <a:schemeClr val="accent2">
                  <a:alpha val="94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AF3B4333-6DF4-492A-AA50-4B0FDF076E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724222" y="1389369"/>
            <a:ext cx="6858855" cy="4076700"/>
          </a:xfrm>
          <a:prstGeom prst="rect">
            <a:avLst/>
          </a:prstGeom>
          <a:gradFill>
            <a:gsLst>
              <a:gs pos="8000">
                <a:schemeClr val="accent6">
                  <a:alpha val="11000"/>
                </a:schemeClr>
              </a:gs>
              <a:gs pos="100000">
                <a:schemeClr val="accent4"/>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EDB92F6-717C-4C09-9EC2-6BC052D275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5" y="2647666"/>
            <a:ext cx="8115303" cy="4210334"/>
          </a:xfrm>
          <a:prstGeom prst="rect">
            <a:avLst/>
          </a:prstGeom>
          <a:gradFill>
            <a:gsLst>
              <a:gs pos="2000">
                <a:schemeClr val="accent5">
                  <a:alpha val="59000"/>
                </a:schemeClr>
              </a:gs>
              <a:gs pos="42000">
                <a:schemeClr val="accent4">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C9E9091-B19D-42F6-DA99-4EAD16785FC6}"/>
              </a:ext>
            </a:extLst>
          </p:cNvPr>
          <p:cNvPicPr>
            <a:picLocks noChangeAspect="1"/>
          </p:cNvPicPr>
          <p:nvPr/>
        </p:nvPicPr>
        <p:blipFill>
          <a:blip r:embed="rId3"/>
          <a:stretch>
            <a:fillRect/>
          </a:stretch>
        </p:blipFill>
        <p:spPr>
          <a:xfrm>
            <a:off x="755735" y="700254"/>
            <a:ext cx="10680524" cy="5454930"/>
          </a:xfrm>
          <a:prstGeom prst="rect">
            <a:avLst/>
          </a:prstGeom>
        </p:spPr>
      </p:pic>
    </p:spTree>
    <p:extLst>
      <p:ext uri="{BB962C8B-B14F-4D97-AF65-F5344CB8AC3E}">
        <p14:creationId xmlns:p14="http://schemas.microsoft.com/office/powerpoint/2010/main" val="40302335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5" name="Rectangle 1034">
            <a:extLst>
              <a:ext uri="{FF2B5EF4-FFF2-40B4-BE49-F238E27FC236}">
                <a16:creationId xmlns:a16="http://schemas.microsoft.com/office/drawing/2014/main" id="{FE24B7F3-4D2E-4BA5-87BD-CCFC49B7D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2C8116-C68B-BF51-73BF-6C02F4FE3E97}"/>
              </a:ext>
            </a:extLst>
          </p:cNvPr>
          <p:cNvSpPr>
            <a:spLocks noGrp="1"/>
          </p:cNvSpPr>
          <p:nvPr>
            <p:ph type="title"/>
          </p:nvPr>
        </p:nvSpPr>
        <p:spPr>
          <a:xfrm>
            <a:off x="955170" y="1322094"/>
            <a:ext cx="4683632" cy="3401334"/>
          </a:xfrm>
        </p:spPr>
        <p:txBody>
          <a:bodyPr vert="horz" lIns="0" tIns="0" rIns="0" bIns="0" rtlCol="0" anchor="ctr">
            <a:normAutofit/>
          </a:bodyPr>
          <a:lstStyle/>
          <a:p>
            <a:pPr algn="r"/>
            <a:r>
              <a:rPr lang="en-US" sz="2500" spc="750"/>
              <a:t>§4A1.3 Overrepresented criminal history </a:t>
            </a:r>
          </a:p>
        </p:txBody>
      </p:sp>
      <p:sp>
        <p:nvSpPr>
          <p:cNvPr id="1037" name="Rectangle 1036">
            <a:extLst>
              <a:ext uri="{FF2B5EF4-FFF2-40B4-BE49-F238E27FC236}">
                <a16:creationId xmlns:a16="http://schemas.microsoft.com/office/drawing/2014/main" id="{DF863C81-E2D4-4B3C-B77F-3F69FAD1A5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5999" y="-853"/>
            <a:ext cx="6090772" cy="6858000"/>
          </a:xfrm>
          <a:prstGeom prst="rect">
            <a:avLst/>
          </a:prstGeom>
          <a:gradFill>
            <a:gsLst>
              <a:gs pos="0">
                <a:schemeClr val="accent5">
                  <a:alpha val="77000"/>
                </a:schemeClr>
              </a:gs>
              <a:gs pos="100000">
                <a:schemeClr val="accent2">
                  <a:lumMod val="60000"/>
                  <a:lumOff val="40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9" name="Rectangle 1038">
            <a:extLst>
              <a:ext uri="{FF2B5EF4-FFF2-40B4-BE49-F238E27FC236}">
                <a16:creationId xmlns:a16="http://schemas.microsoft.com/office/drawing/2014/main" id="{9036A89F-8DEA-43AA-9D06-4B6FA8CE29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425"/>
            <a:ext cx="4076697" cy="6857997"/>
          </a:xfrm>
          <a:prstGeom prst="rect">
            <a:avLst/>
          </a:prstGeom>
          <a:gradFill>
            <a:gsLst>
              <a:gs pos="0">
                <a:schemeClr val="accent5">
                  <a:alpha val="44000"/>
                </a:schemeClr>
              </a:gs>
              <a:gs pos="99000">
                <a:schemeClr val="accent4">
                  <a:alpha val="28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1" name="Rectangle 1040">
            <a:extLst>
              <a:ext uri="{FF2B5EF4-FFF2-40B4-BE49-F238E27FC236}">
                <a16:creationId xmlns:a16="http://schemas.microsoft.com/office/drawing/2014/main" id="{D01BD803-8FF4-4D42-B00C-DB693F033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38883" y="155413"/>
            <a:ext cx="6410235" cy="6096002"/>
          </a:xfrm>
          <a:prstGeom prst="rect">
            <a:avLst/>
          </a:prstGeom>
          <a:gradFill>
            <a:gsLst>
              <a:gs pos="0">
                <a:schemeClr val="accent5">
                  <a:alpha val="48000"/>
                </a:schemeClr>
              </a:gs>
              <a:gs pos="82000">
                <a:schemeClr val="accent2">
                  <a:alpha val="37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Skys The Limit GIFs - Find &amp; Share on GIPHY">
            <a:extLst>
              <a:ext uri="{FF2B5EF4-FFF2-40B4-BE49-F238E27FC236}">
                <a16:creationId xmlns:a16="http://schemas.microsoft.com/office/drawing/2014/main" id="{67E151A7-23A6-AB07-C5CC-83D38EEE03C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176117" y="1834317"/>
            <a:ext cx="4060713" cy="3187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1204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9">
            <a:extLst>
              <a:ext uri="{FF2B5EF4-FFF2-40B4-BE49-F238E27FC236}">
                <a16:creationId xmlns:a16="http://schemas.microsoft.com/office/drawing/2014/main" id="{9B3B2A77-4834-72BD-9E57-4405456AC46B}"/>
              </a:ext>
            </a:extLst>
          </p:cNvPr>
          <p:cNvSpPr txBox="1">
            <a:spLocks/>
          </p:cNvSpPr>
          <p:nvPr/>
        </p:nvSpPr>
        <p:spPr>
          <a:xfrm>
            <a:off x="328269" y="1791284"/>
            <a:ext cx="7212710" cy="50953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None/>
              <a:tabLst/>
              <a:defRPr/>
            </a:pPr>
            <a:r>
              <a:rPr lang="en-US" sz="4400" b="1" dirty="0"/>
              <a:t>Additional Resources:</a:t>
            </a:r>
            <a:endParaRPr kumimoji="0" lang="en-US" sz="4400" b="1" i="0" u="none" strike="noStrike" kern="1200" cap="none" spc="0" normalizeH="0" baseline="0" noProof="0" dirty="0">
              <a:ln>
                <a:noFill/>
              </a:ln>
              <a:effectLst/>
              <a:uLnTx/>
              <a:uFillTx/>
              <a:ea typeface="+mn-ea"/>
              <a:cs typeface="+mn-cs"/>
            </a:endParaRPr>
          </a:p>
          <a:p>
            <a:pPr marL="228600" marR="0" lvl="0" indent="-2286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4400" b="0" i="0" u="none" strike="noStrike" kern="1200" cap="none" spc="0" normalizeH="0" baseline="0" noProof="0" dirty="0">
                <a:ln>
                  <a:noFill/>
                </a:ln>
                <a:effectLst/>
                <a:uLnTx/>
                <a:uFillTx/>
                <a:ea typeface="+mn-ea"/>
                <a:cs typeface="+mn-cs"/>
              </a:rPr>
              <a:t>SRC’s listservs – email us  </a:t>
            </a:r>
          </a:p>
          <a:p>
            <a:pPr marL="228600" marR="0" lvl="0" indent="-2286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lang="en-US" sz="4400" dirty="0"/>
              <a:t>SRC w</a:t>
            </a:r>
            <a:r>
              <a:rPr kumimoji="0" lang="en-US" sz="4400" b="0" i="0" u="none" strike="noStrike" kern="1200" cap="none" spc="0" normalizeH="0" baseline="0" noProof="0" dirty="0" err="1">
                <a:ln>
                  <a:noFill/>
                </a:ln>
                <a:effectLst/>
                <a:uLnTx/>
                <a:uFillTx/>
                <a:ea typeface="+mn-ea"/>
                <a:cs typeface="+mn-cs"/>
              </a:rPr>
              <a:t>ebsite</a:t>
            </a:r>
            <a:r>
              <a:rPr kumimoji="0" lang="en-US" sz="4400" b="0" i="0" u="none" strike="noStrike" kern="1200" cap="none" spc="0" normalizeH="0" baseline="0" noProof="0" dirty="0">
                <a:ln>
                  <a:noFill/>
                </a:ln>
                <a:effectLst/>
                <a:uLnTx/>
                <a:uFillTx/>
                <a:ea typeface="+mn-ea"/>
                <a:cs typeface="+mn-cs"/>
              </a:rPr>
              <a:t>: </a:t>
            </a:r>
            <a:r>
              <a:rPr lang="en-US" sz="4400" b="1" dirty="0"/>
              <a:t>src.fd.org</a:t>
            </a:r>
            <a:endParaRPr kumimoji="0" lang="en-US" sz="4400" b="1" i="0" u="none" strike="noStrike" kern="1200" cap="none" spc="0" normalizeH="0" baseline="0" noProof="0" dirty="0">
              <a:ln>
                <a:noFill/>
              </a:ln>
              <a:effectLst/>
              <a:uLnTx/>
              <a:uFillTx/>
              <a:ea typeface="+mn-ea"/>
              <a:cs typeface="+mn-cs"/>
            </a:endParaRPr>
          </a:p>
          <a:p>
            <a:pPr marL="228600" marR="0" lvl="0" indent="-2286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lang="en-US" sz="4400" dirty="0"/>
              <a:t>Sentencing data resources</a:t>
            </a:r>
          </a:p>
          <a:p>
            <a:pPr>
              <a:spcAft>
                <a:spcPts val="600"/>
              </a:spcAft>
              <a:defRPr/>
            </a:pPr>
            <a:r>
              <a:rPr kumimoji="0" lang="en-US" sz="4400" b="0" i="0" u="none" strike="noStrike" kern="1200" cap="none" spc="0" normalizeH="0" baseline="0" noProof="0" dirty="0">
                <a:ln>
                  <a:noFill/>
                </a:ln>
                <a:effectLst/>
                <a:uLnTx/>
                <a:uFillTx/>
                <a:ea typeface="+mn-ea"/>
                <a:cs typeface="+mn-cs"/>
              </a:rPr>
              <a:t>SRC </a:t>
            </a:r>
            <a:r>
              <a:rPr lang="en-US" sz="4400" dirty="0"/>
              <a:t>Liaisons</a:t>
            </a:r>
          </a:p>
          <a:p>
            <a:pPr>
              <a:spcAft>
                <a:spcPts val="600"/>
              </a:spcAft>
              <a:defRPr/>
            </a:pPr>
            <a:r>
              <a:rPr lang="en-US" sz="4400" dirty="0"/>
              <a:t>SRC Office Hours</a:t>
            </a:r>
          </a:p>
          <a:p>
            <a:pPr marL="228600" marR="0" lvl="0" indent="-2286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endParaRPr kumimoji="0" lang="en-US" sz="4400" b="0" i="0" u="none" strike="noStrike" kern="1200" cap="none" spc="0" normalizeH="0" baseline="0" noProof="0" dirty="0">
              <a:ln>
                <a:noFill/>
              </a:ln>
              <a:effectLst/>
              <a:uLnTx/>
              <a:uFillTx/>
              <a:ea typeface="+mn-ea"/>
              <a:cs typeface="+mn-cs"/>
            </a:endParaRP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4400" b="0" i="0" u="none" strike="noStrike" kern="1200" cap="none" spc="0" normalizeH="0" baseline="0" noProof="0" dirty="0">
              <a:ln>
                <a:noFill/>
              </a:ln>
              <a:effectLst/>
              <a:uLnTx/>
              <a:uFillTx/>
              <a:ea typeface="+mn-ea"/>
              <a:cs typeface="+mn-cs"/>
            </a:endParaRPr>
          </a:p>
        </p:txBody>
      </p:sp>
      <p:pic>
        <p:nvPicPr>
          <p:cNvPr id="4" name="Picture 3">
            <a:extLst>
              <a:ext uri="{FF2B5EF4-FFF2-40B4-BE49-F238E27FC236}">
                <a16:creationId xmlns:a16="http://schemas.microsoft.com/office/drawing/2014/main" id="{F8D69601-A782-5D8A-BD20-404B0F0C529D}"/>
              </a:ext>
            </a:extLst>
          </p:cNvPr>
          <p:cNvPicPr>
            <a:picLocks noChangeAspect="1"/>
          </p:cNvPicPr>
          <p:nvPr/>
        </p:nvPicPr>
        <p:blipFill>
          <a:blip r:embed="rId3"/>
          <a:stretch>
            <a:fillRect/>
          </a:stretch>
        </p:blipFill>
        <p:spPr>
          <a:xfrm>
            <a:off x="0" y="-78617"/>
            <a:ext cx="12318836" cy="1554480"/>
          </a:xfrm>
          <a:prstGeom prst="rect">
            <a:avLst/>
          </a:prstGeom>
        </p:spPr>
      </p:pic>
      <p:sp>
        <p:nvSpPr>
          <p:cNvPr id="3" name="TextBox 2">
            <a:extLst>
              <a:ext uri="{FF2B5EF4-FFF2-40B4-BE49-F238E27FC236}">
                <a16:creationId xmlns:a16="http://schemas.microsoft.com/office/drawing/2014/main" id="{9B593F8B-3B82-5B02-C091-29A4F9B1E34B}"/>
              </a:ext>
            </a:extLst>
          </p:cNvPr>
          <p:cNvSpPr txBox="1"/>
          <p:nvPr/>
        </p:nvSpPr>
        <p:spPr>
          <a:xfrm>
            <a:off x="7879495" y="5208898"/>
            <a:ext cx="3640478" cy="584775"/>
          </a:xfrm>
          <a:prstGeom prst="rect">
            <a:avLst/>
          </a:prstGeom>
          <a:noFill/>
        </p:spPr>
        <p:txBody>
          <a:bodyPr wrap="square" rtlCol="0">
            <a:spAutoFit/>
          </a:bodyPr>
          <a:lstStyle/>
          <a:p>
            <a:pPr algn="ctr"/>
            <a:r>
              <a:rPr lang="en-US" sz="3200" b="1" dirty="0"/>
              <a:t>Office Hours signup </a:t>
            </a:r>
          </a:p>
        </p:txBody>
      </p:sp>
      <p:pic>
        <p:nvPicPr>
          <p:cNvPr id="5" name="Picture 4" descr="Qr code&#10;&#10;Description automatically generated">
            <a:extLst>
              <a:ext uri="{FF2B5EF4-FFF2-40B4-BE49-F238E27FC236}">
                <a16:creationId xmlns:a16="http://schemas.microsoft.com/office/drawing/2014/main" id="{85AFD602-3B47-0F5E-5CF5-B4D72C03B4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9026" y="1533453"/>
            <a:ext cx="3740947" cy="3747823"/>
          </a:xfrm>
          <a:prstGeom prst="rect">
            <a:avLst/>
          </a:prstGeom>
        </p:spPr>
      </p:pic>
      <p:sp>
        <p:nvSpPr>
          <p:cNvPr id="6" name="TextBox 5">
            <a:extLst>
              <a:ext uri="{FF2B5EF4-FFF2-40B4-BE49-F238E27FC236}">
                <a16:creationId xmlns:a16="http://schemas.microsoft.com/office/drawing/2014/main" id="{60740C94-DAB5-96EA-5F81-753ED112A71E}"/>
              </a:ext>
            </a:extLst>
          </p:cNvPr>
          <p:cNvSpPr txBox="1"/>
          <p:nvPr/>
        </p:nvSpPr>
        <p:spPr>
          <a:xfrm>
            <a:off x="6656833" y="73541"/>
            <a:ext cx="5662004" cy="1477328"/>
          </a:xfrm>
          <a:prstGeom prst="rect">
            <a:avLst/>
          </a:prstGeom>
          <a:noFill/>
        </p:spPr>
        <p:txBody>
          <a:bodyPr wrap="square" rtlCol="0">
            <a:spAutoFit/>
          </a:bodyPr>
          <a:lstStyle/>
          <a:p>
            <a:r>
              <a:rPr lang="en-US" sz="3600" dirty="0">
                <a:solidFill>
                  <a:schemeClr val="bg1"/>
                </a:solidFill>
                <a:hlinkClick r:id="rId5">
                  <a:extLst>
                    <a:ext uri="{A12FA001-AC4F-418D-AE19-62706E023703}">
                      <ahyp:hlinkClr xmlns:ahyp="http://schemas.microsoft.com/office/drawing/2018/hyperlinkcolor" val="tx"/>
                    </a:ext>
                  </a:extLst>
                </a:hlinkClick>
              </a:rPr>
              <a:t>Cherrelle_Herbert@fd.org</a:t>
            </a:r>
            <a:endParaRPr lang="en-US" sz="3600" dirty="0">
              <a:solidFill>
                <a:schemeClr val="bg1"/>
              </a:solidFill>
            </a:endParaRPr>
          </a:p>
          <a:p>
            <a:r>
              <a:rPr lang="en-US" sz="3600" dirty="0">
                <a:solidFill>
                  <a:schemeClr val="bg1"/>
                </a:solidFill>
                <a:hlinkClick r:id="rId6">
                  <a:extLst>
                    <a:ext uri="{A12FA001-AC4F-418D-AE19-62706E023703}">
                      <ahyp:hlinkClr xmlns:ahyp="http://schemas.microsoft.com/office/drawing/2018/hyperlinkcolor" val="tx"/>
                    </a:ext>
                  </a:extLst>
                </a:hlinkClick>
              </a:rPr>
              <a:t>Cristen_Thayer@fd.org</a:t>
            </a:r>
            <a:endParaRPr lang="en-US" sz="3600" dirty="0">
              <a:solidFill>
                <a:schemeClr val="bg1"/>
              </a:solidFill>
            </a:endParaRPr>
          </a:p>
          <a:p>
            <a:endParaRPr lang="en-US" dirty="0"/>
          </a:p>
        </p:txBody>
      </p:sp>
    </p:spTree>
    <p:extLst>
      <p:ext uri="{BB962C8B-B14F-4D97-AF65-F5344CB8AC3E}">
        <p14:creationId xmlns:p14="http://schemas.microsoft.com/office/powerpoint/2010/main" val="26720942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2" name="Rectangle 31">
            <a:extLst>
              <a:ext uri="{FF2B5EF4-FFF2-40B4-BE49-F238E27FC236}">
                <a16:creationId xmlns:a16="http://schemas.microsoft.com/office/drawing/2014/main" id="{F82025A0-5D1F-4054-8273-6A919D75D2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6244B84-452A-4BE8-BEA4-A7CCA098C4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1793"/>
            <a:ext cx="12193492" cy="6869793"/>
          </a:xfrm>
          <a:prstGeom prst="rect">
            <a:avLst/>
          </a:prstGeom>
          <a:gradFill>
            <a:gsLst>
              <a:gs pos="0">
                <a:schemeClr val="accent5">
                  <a:alpha val="83000"/>
                </a:schemeClr>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96220EA9-AB07-4E8F-9E57-B281453FF5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714750" y="-1068668"/>
            <a:ext cx="6439521" cy="8517963"/>
          </a:xfrm>
          <a:prstGeom prst="rect">
            <a:avLst/>
          </a:prstGeom>
          <a:gradFill>
            <a:gsLst>
              <a:gs pos="51000">
                <a:schemeClr val="accent2">
                  <a:lumMod val="60000"/>
                  <a:lumOff val="40000"/>
                  <a:alpha val="33000"/>
                </a:schemeClr>
              </a:gs>
              <a:gs pos="100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CC44646F-1A59-47A2-AD5D-54DCAECD5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61102" y="-2661103"/>
            <a:ext cx="6869793" cy="12191998"/>
          </a:xfrm>
          <a:prstGeom prst="rect">
            <a:avLst/>
          </a:prstGeom>
          <a:gradFill>
            <a:gsLst>
              <a:gs pos="6000">
                <a:schemeClr val="accent2">
                  <a:alpha val="45000"/>
                </a:schemeClr>
              </a:gs>
              <a:gs pos="74000">
                <a:schemeClr val="accent4">
                  <a:alpha val="21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C7544BED-FB42-4737-9370-482C3CE0D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49752" y="-3761546"/>
            <a:ext cx="4692495" cy="12192001"/>
          </a:xfrm>
          <a:prstGeom prst="rect">
            <a:avLst/>
          </a:prstGeom>
          <a:gradFill>
            <a:gsLst>
              <a:gs pos="0">
                <a:schemeClr val="accent4">
                  <a:alpha val="0"/>
                </a:schemeClr>
              </a:gs>
              <a:gs pos="99000">
                <a:schemeClr val="accent5">
                  <a:alpha val="32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B2E6B24-A5A7-E13E-2A41-6DEF679FD25E}"/>
              </a:ext>
            </a:extLst>
          </p:cNvPr>
          <p:cNvSpPr txBox="1">
            <a:spLocks/>
          </p:cNvSpPr>
          <p:nvPr/>
        </p:nvSpPr>
        <p:spPr>
          <a:xfrm>
            <a:off x="940820" y="696199"/>
            <a:ext cx="10353774" cy="950759"/>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fontAlgn="auto">
              <a:spcAft>
                <a:spcPts val="600"/>
              </a:spcAft>
              <a:buClrTx/>
              <a:buSzTx/>
              <a:tabLst/>
              <a:defRPr/>
            </a:pPr>
            <a:r>
              <a:rPr kumimoji="0" lang="en-US" sz="3200" b="1" u="none" strike="noStrike" cap="all" spc="750" normalizeH="0" noProof="0">
                <a:ln>
                  <a:noFill/>
                </a:ln>
                <a:solidFill>
                  <a:schemeClr val="bg1"/>
                </a:solidFill>
                <a:effectLst/>
                <a:uLnTx/>
                <a:uFillTx/>
              </a:rPr>
              <a:t>Litigation Support: Office Hours</a:t>
            </a:r>
          </a:p>
        </p:txBody>
      </p:sp>
      <p:pic>
        <p:nvPicPr>
          <p:cNvPr id="6" name="Picture 5">
            <a:extLst>
              <a:ext uri="{FF2B5EF4-FFF2-40B4-BE49-F238E27FC236}">
                <a16:creationId xmlns:a16="http://schemas.microsoft.com/office/drawing/2014/main" id="{887471AD-9EFD-F63D-4F37-2541944C9CAD}"/>
              </a:ext>
            </a:extLst>
          </p:cNvPr>
          <p:cNvPicPr>
            <a:picLocks noChangeAspect="1"/>
          </p:cNvPicPr>
          <p:nvPr/>
        </p:nvPicPr>
        <p:blipFill rotWithShape="1">
          <a:blip r:embed="rId3"/>
          <a:srcRect r="-1" b="13398"/>
          <a:stretch/>
        </p:blipFill>
        <p:spPr>
          <a:xfrm>
            <a:off x="245367" y="2118582"/>
            <a:ext cx="5705288" cy="3792096"/>
          </a:xfrm>
          <a:prstGeom prst="rect">
            <a:avLst/>
          </a:prstGeom>
        </p:spPr>
      </p:pic>
      <p:pic>
        <p:nvPicPr>
          <p:cNvPr id="5" name="Picture 4">
            <a:extLst>
              <a:ext uri="{FF2B5EF4-FFF2-40B4-BE49-F238E27FC236}">
                <a16:creationId xmlns:a16="http://schemas.microsoft.com/office/drawing/2014/main" id="{FC3AF9AC-7B4C-7241-298C-8DB711DB5BB3}"/>
              </a:ext>
            </a:extLst>
          </p:cNvPr>
          <p:cNvPicPr>
            <a:picLocks noChangeAspect="1"/>
          </p:cNvPicPr>
          <p:nvPr/>
        </p:nvPicPr>
        <p:blipFill>
          <a:blip r:embed="rId4"/>
          <a:stretch>
            <a:fillRect/>
          </a:stretch>
        </p:blipFill>
        <p:spPr>
          <a:xfrm>
            <a:off x="6562681" y="1658750"/>
            <a:ext cx="5017291" cy="4766426"/>
          </a:xfrm>
          <a:prstGeom prst="rect">
            <a:avLst/>
          </a:prstGeom>
        </p:spPr>
      </p:pic>
    </p:spTree>
    <p:extLst>
      <p:ext uri="{BB962C8B-B14F-4D97-AF65-F5344CB8AC3E}">
        <p14:creationId xmlns:p14="http://schemas.microsoft.com/office/powerpoint/2010/main" val="9856375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2" name="Rectangle 31">
            <a:extLst>
              <a:ext uri="{FF2B5EF4-FFF2-40B4-BE49-F238E27FC236}">
                <a16:creationId xmlns:a16="http://schemas.microsoft.com/office/drawing/2014/main" id="{9EDC711F-4DA7-4E33-A776-F079ACDA6D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B3E32D53-FD05-46F1-97E2-C13949F59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3" y="1"/>
            <a:ext cx="8110817" cy="6858000"/>
          </a:xfrm>
          <a:prstGeom prst="rect">
            <a:avLst/>
          </a:prstGeom>
          <a:gradFill>
            <a:gsLst>
              <a:gs pos="3000">
                <a:schemeClr val="accent5">
                  <a:alpha val="83000"/>
                </a:schemeClr>
              </a:gs>
              <a:gs pos="100000">
                <a:schemeClr val="accent6"/>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DA9E872-DB12-4A7B-A151-052FA0773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26407" y="-626409"/>
            <a:ext cx="6858002" cy="8110820"/>
          </a:xfrm>
          <a:prstGeom prst="rect">
            <a:avLst/>
          </a:prstGeom>
          <a:gradFill>
            <a:gsLst>
              <a:gs pos="11000">
                <a:schemeClr val="accent2">
                  <a:alpha val="50000"/>
                </a:schemeClr>
              </a:gs>
              <a:gs pos="99000">
                <a:schemeClr val="accent4">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3B984CFC-8941-41C1-9730-F447E13EB4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878315" y="-1878315"/>
            <a:ext cx="4354180" cy="8110814"/>
          </a:xfrm>
          <a:prstGeom prst="rect">
            <a:avLst/>
          </a:prstGeom>
          <a:gradFill>
            <a:gsLst>
              <a:gs pos="0">
                <a:schemeClr val="accent4">
                  <a:lumMod val="60000"/>
                  <a:lumOff val="40000"/>
                  <a:alpha val="26000"/>
                </a:schemeClr>
              </a:gs>
              <a:gs pos="92000">
                <a:schemeClr val="accent5">
                  <a:alpha val="33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D3185161-AC26-4077-A972-6C3306B241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439" y="447866"/>
            <a:ext cx="6805130" cy="5909388"/>
          </a:xfrm>
          <a:prstGeom prst="rect">
            <a:avLst/>
          </a:prstGeom>
          <a:gradFill>
            <a:gsLst>
              <a:gs pos="38000">
                <a:schemeClr val="accent5">
                  <a:lumMod val="60000"/>
                  <a:lumOff val="40000"/>
                  <a:alpha val="0"/>
                </a:schemeClr>
              </a:gs>
              <a:gs pos="99000">
                <a:schemeClr val="accent5">
                  <a:alpha val="4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a:extLst>
              <a:ext uri="{FF2B5EF4-FFF2-40B4-BE49-F238E27FC236}">
                <a16:creationId xmlns:a16="http://schemas.microsoft.com/office/drawing/2014/main" id="{39B0F207-7872-4A1E-BCCD-EBF4B8A6A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178826">
            <a:off x="1555888" y="899682"/>
            <a:ext cx="5005754" cy="5005754"/>
          </a:xfrm>
          <a:prstGeom prst="ellipse">
            <a:avLst/>
          </a:prstGeom>
          <a:gradFill>
            <a:gsLst>
              <a:gs pos="31000">
                <a:schemeClr val="accent6">
                  <a:alpha val="0"/>
                </a:schemeClr>
              </a:gs>
              <a:gs pos="85000">
                <a:schemeClr val="accent6">
                  <a:lumMod val="60000"/>
                  <a:lumOff val="40000"/>
                  <a:alpha val="23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EDC3FA8-ECFA-2661-DB89-05D944C0E8C5}"/>
              </a:ext>
            </a:extLst>
          </p:cNvPr>
          <p:cNvSpPr>
            <a:spLocks noGrp="1"/>
          </p:cNvSpPr>
          <p:nvPr>
            <p:ph type="title"/>
          </p:nvPr>
        </p:nvSpPr>
        <p:spPr>
          <a:xfrm>
            <a:off x="1371600" y="1467134"/>
            <a:ext cx="4724399" cy="2548275"/>
          </a:xfrm>
        </p:spPr>
        <p:txBody>
          <a:bodyPr vert="horz" lIns="0" tIns="0" rIns="0" bIns="0" rtlCol="0" anchor="t">
            <a:normAutofit/>
          </a:bodyPr>
          <a:lstStyle/>
          <a:p>
            <a:r>
              <a:rPr lang="en-US" sz="4000" spc="750">
                <a:solidFill>
                  <a:schemeClr val="bg1"/>
                </a:solidFill>
              </a:rPr>
              <a:t>THANK YOU! </a:t>
            </a:r>
            <a:br>
              <a:rPr lang="en-US" sz="4000" spc="750">
                <a:solidFill>
                  <a:schemeClr val="bg1"/>
                </a:solidFill>
              </a:rPr>
            </a:br>
            <a:r>
              <a:rPr lang="en-US" sz="4000" spc="750">
                <a:solidFill>
                  <a:schemeClr val="bg1"/>
                </a:solidFill>
              </a:rPr>
              <a:t>Any questions?</a:t>
            </a:r>
          </a:p>
        </p:txBody>
      </p:sp>
      <p:pic>
        <p:nvPicPr>
          <p:cNvPr id="4" name="Picture 3">
            <a:extLst>
              <a:ext uri="{FF2B5EF4-FFF2-40B4-BE49-F238E27FC236}">
                <a16:creationId xmlns:a16="http://schemas.microsoft.com/office/drawing/2014/main" id="{62241235-ED0B-41D5-5437-A158800D5EF2}"/>
              </a:ext>
            </a:extLst>
          </p:cNvPr>
          <p:cNvPicPr>
            <a:picLocks noChangeAspect="1"/>
          </p:cNvPicPr>
          <p:nvPr/>
        </p:nvPicPr>
        <p:blipFill>
          <a:blip r:embed="rId3"/>
          <a:stretch>
            <a:fillRect/>
          </a:stretch>
        </p:blipFill>
        <p:spPr>
          <a:xfrm>
            <a:off x="8119783" y="1435046"/>
            <a:ext cx="3615017" cy="3615017"/>
          </a:xfrm>
          <a:prstGeom prst="rect">
            <a:avLst/>
          </a:prstGeom>
        </p:spPr>
      </p:pic>
    </p:spTree>
    <p:extLst>
      <p:ext uri="{BB962C8B-B14F-4D97-AF65-F5344CB8AC3E}">
        <p14:creationId xmlns:p14="http://schemas.microsoft.com/office/powerpoint/2010/main" val="379678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GradientRiseVTI">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Avenir">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0D54F37A-6805-42D4-9FB4-3CFF01A7B9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CF92924-243E-4C73-8BD6-689D14A495F2}">
  <ds:schemaRefs>
    <ds:schemaRef ds:uri="http://schemas.microsoft.com/sharepoint/v3/contenttype/forms"/>
  </ds:schemaRefs>
</ds:datastoreItem>
</file>

<file path=customXml/itemProps3.xml><?xml version="1.0" encoding="utf-8"?>
<ds:datastoreItem xmlns:ds="http://schemas.openxmlformats.org/officeDocument/2006/customXml" ds:itemID="{51D389B5-45E8-4EA7-B5A7-604FF249CF70}">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{8F4E3112-E801-492B-B27A-C6C69AEB6149}tf89309463_win32</Template>
  <TotalTime>1474</TotalTime>
  <Words>5516</Words>
  <Application>Microsoft Office PowerPoint</Application>
  <PresentationFormat>Widescreen</PresentationFormat>
  <Paragraphs>554</Paragraphs>
  <Slides>50</Slides>
  <Notes>50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Arial</vt:lpstr>
      <vt:lpstr>Avenir Next LT Pro</vt:lpstr>
      <vt:lpstr>Avenir Next LT Pro Light</vt:lpstr>
      <vt:lpstr>Calibri</vt:lpstr>
      <vt:lpstr>Century Schoolbook</vt:lpstr>
      <vt:lpstr>Open Sans</vt:lpstr>
      <vt:lpstr>Univers Condensed Light</vt:lpstr>
      <vt:lpstr>Wingdings</vt:lpstr>
      <vt:lpstr>GradientRiseVTI</vt:lpstr>
      <vt:lpstr>Calculating and challenging criminal History</vt:lpstr>
      <vt:lpstr>National Sentencing Resource Counsel</vt:lpstr>
      <vt:lpstr>Criminal History</vt:lpstr>
      <vt:lpstr>Offense level increases based on criminal history</vt:lpstr>
      <vt:lpstr>Roadmap</vt:lpstr>
      <vt:lpstr>Materials</vt:lpstr>
      <vt:lpstr>THE BASICS</vt:lpstr>
      <vt:lpstr>Basic framework</vt:lpstr>
      <vt:lpstr>PowerPoint Presentation</vt:lpstr>
      <vt:lpstr>PowerPoint Presentation</vt:lpstr>
      <vt:lpstr>“Sentence of Imprisonment” Defined</vt:lpstr>
      <vt:lpstr>15-year lookback</vt:lpstr>
      <vt:lpstr>Single-Sentence Rule</vt:lpstr>
      <vt:lpstr>Be on the lookout! </vt:lpstr>
      <vt:lpstr>Excluding misdos/petties under §4A1.2(c)</vt:lpstr>
      <vt:lpstr>Excluding misdos/petties under §4A1.2(c)</vt:lpstr>
      <vt:lpstr>PowerPoint Presentation</vt:lpstr>
      <vt:lpstr>Career Offender</vt:lpstr>
      <vt:lpstr>2023 Amendments:</vt:lpstr>
      <vt:lpstr>Still room for litigation!!</vt:lpstr>
      <vt:lpstr>Don’t forget: Extra CH point for COVs not counted</vt:lpstr>
      <vt:lpstr>Preserving issues for appeal</vt:lpstr>
      <vt:lpstr>CH points on appeal</vt:lpstr>
      <vt:lpstr>A DEEPER DIVE  </vt:lpstr>
      <vt:lpstr> 2023 Guideline Amendments</vt:lpstr>
      <vt:lpstr>PowerPoint Presentation</vt:lpstr>
      <vt:lpstr>USSC DATA REPORTS</vt:lpstr>
      <vt:lpstr>2023 Guideline Amendments</vt:lpstr>
      <vt:lpstr>2024 Amendment: Zero-Point Reduction</vt:lpstr>
      <vt:lpstr>Practice Pointers: §4C1.1 Exclusions</vt:lpstr>
      <vt:lpstr> Safety Valve Eligibility</vt:lpstr>
      <vt:lpstr>First Step Act: Safety Valve Eligibility </vt:lpstr>
      <vt:lpstr>Pulsifer v. United States </vt:lpstr>
      <vt:lpstr> THE BOP</vt:lpstr>
      <vt:lpstr>BOP </vt:lpstr>
      <vt:lpstr>YOUTHFUL INDIVIDUALS</vt:lpstr>
      <vt:lpstr>PowerPoint Presentation</vt:lpstr>
      <vt:lpstr>Practice Pointers: Youthful Individuals </vt:lpstr>
      <vt:lpstr>PowerPoint Presentation</vt:lpstr>
      <vt:lpstr>PowerPoint Presentation</vt:lpstr>
      <vt:lpstr>§4A1.3 Overrepresented Criminal History </vt:lpstr>
      <vt:lpstr>§4A1.3 – Departures Based on Inadequacy of Criminal History Category</vt:lpstr>
      <vt:lpstr>PowerPoint Presentation</vt:lpstr>
      <vt:lpstr>PowerPoint Presentation</vt:lpstr>
      <vt:lpstr>In what other instances do you move for a downward departure under §4A1.3?</vt:lpstr>
      <vt:lpstr>PowerPoint Presentation</vt:lpstr>
      <vt:lpstr>§4A1.3 Overrepresented criminal history </vt:lpstr>
      <vt:lpstr>PowerPoint Presentation</vt:lpstr>
      <vt:lpstr>PowerPoint Presentation</vt:lpstr>
      <vt:lpstr>THANK YOU!  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Calculating and challenging criminal History</dc:title>
  <dc:creator>Cherrelle Herbert</dc:creator>
  <cp:lastModifiedBy>Cherrelle Herbert</cp:lastModifiedBy>
  <cp:revision>16</cp:revision>
  <dcterms:created xsi:type="dcterms:W3CDTF">2024-12-04T20:38:57Z</dcterms:created>
  <dcterms:modified xsi:type="dcterms:W3CDTF">2024-12-06T14:36:37Z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