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4052" r:id="rId1"/>
  </p:sldMasterIdLst>
  <p:notesMasterIdLst>
    <p:notesMasterId r:id="rId34"/>
  </p:notesMasterIdLst>
  <p:handoutMasterIdLst>
    <p:handoutMasterId r:id="rId35"/>
  </p:handoutMasterIdLst>
  <p:sldIdLst>
    <p:sldId id="256" r:id="rId2"/>
    <p:sldId id="297" r:id="rId3"/>
    <p:sldId id="299" r:id="rId4"/>
    <p:sldId id="269" r:id="rId5"/>
    <p:sldId id="275" r:id="rId6"/>
    <p:sldId id="276" r:id="rId7"/>
    <p:sldId id="278" r:id="rId8"/>
    <p:sldId id="279" r:id="rId9"/>
    <p:sldId id="274" r:id="rId10"/>
    <p:sldId id="305" r:id="rId11"/>
    <p:sldId id="281" r:id="rId12"/>
    <p:sldId id="283" r:id="rId13"/>
    <p:sldId id="284" r:id="rId14"/>
    <p:sldId id="285" r:id="rId15"/>
    <p:sldId id="287" r:id="rId16"/>
    <p:sldId id="306" r:id="rId17"/>
    <p:sldId id="261" r:id="rId18"/>
    <p:sldId id="296" r:id="rId19"/>
    <p:sldId id="307" r:id="rId20"/>
    <p:sldId id="326" r:id="rId21"/>
    <p:sldId id="308" r:id="rId22"/>
    <p:sldId id="311" r:id="rId23"/>
    <p:sldId id="313" r:id="rId24"/>
    <p:sldId id="327" r:id="rId25"/>
    <p:sldId id="315" r:id="rId26"/>
    <p:sldId id="318" r:id="rId27"/>
    <p:sldId id="319" r:id="rId28"/>
    <p:sldId id="320" r:id="rId29"/>
    <p:sldId id="322" r:id="rId30"/>
    <p:sldId id="321" r:id="rId31"/>
    <p:sldId id="324" r:id="rId32"/>
    <p:sldId id="325" r:id="rId33"/>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p:cViewPr varScale="1">
        <p:scale>
          <a:sx n="110" d="100"/>
          <a:sy n="110" d="100"/>
        </p:scale>
        <p:origin x="492" y="114"/>
      </p:cViewPr>
      <p:guideLst>
        <p:guide orient="horz" pos="2160"/>
        <p:guide pos="3840"/>
      </p:guideLst>
    </p:cSldViewPr>
  </p:slideViewPr>
  <p:notesTextViewPr>
    <p:cViewPr>
      <p:scale>
        <a:sx n="100" d="100"/>
        <a:sy n="100" d="100"/>
      </p:scale>
      <p:origin x="0" y="0"/>
    </p:cViewPr>
  </p:notesTextViewPr>
  <p:notesViewPr>
    <p:cSldViewPr showGuides="1">
      <p:cViewPr varScale="1">
        <p:scale>
          <a:sx n="63" d="100"/>
          <a:sy n="63" d="100"/>
        </p:scale>
        <p:origin x="1986" y="10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50"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BEA74EB7-856E-45FD-83F0-5F7C6F3E4372}" type="datetimeFigureOut">
              <a:rPr lang="en-US"/>
              <a:t>12/3/2024</a:t>
            </a:fld>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4886E15-F82A-4596-A46C-375C6D3981E1}" type="slidenum">
              <a:rPr/>
              <a:t>‹#›</a:t>
            </a:fld>
            <a:endParaRPr/>
          </a:p>
        </p:txBody>
      </p:sp>
    </p:spTree>
    <p:extLst>
      <p:ext uri="{BB962C8B-B14F-4D97-AF65-F5344CB8AC3E}">
        <p14:creationId xmlns:p14="http://schemas.microsoft.com/office/powerpoint/2010/main" val="8683081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61B0E40-8125-41F8-BB6C-139D8D531A4F}" type="datetimeFigureOut">
              <a:rPr lang="en-US"/>
              <a:t>12/3/2024</a:t>
            </a:fld>
            <a:endParaRPr/>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BF105DB2-FD3E-441D-8B7E-7AE83ECE27B3}" type="slidenum">
              <a:rPr/>
              <a:t>‹#›</a:t>
            </a:fld>
            <a:endParaRPr/>
          </a:p>
        </p:txBody>
      </p:sp>
    </p:spTree>
    <p:extLst>
      <p:ext uri="{BB962C8B-B14F-4D97-AF65-F5344CB8AC3E}">
        <p14:creationId xmlns:p14="http://schemas.microsoft.com/office/powerpoint/2010/main" val="2894720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8E36636D-D922-432D-A958-524484B5923D}" type="datetimeFigureOut">
              <a:rPr lang="en-US" smtClean="0"/>
              <a:pPr/>
              <a:t>12/3/2024</a:t>
            </a:fld>
            <a:endParaRPr lang="en-US"/>
          </a:p>
        </p:txBody>
      </p:sp>
      <p:sp>
        <p:nvSpPr>
          <p:cNvPr id="8" name="Footer Placeholder 7"/>
          <p:cNvSpPr>
            <a:spLocks noGrp="1"/>
          </p:cNvSpPr>
          <p:nvPr>
            <p:ph type="ftr" sz="quarter" idx="11"/>
          </p:nvPr>
        </p:nvSpPr>
        <p:spPr/>
        <p:txBody>
          <a:bodyPr/>
          <a:lstStyle/>
          <a:p>
            <a:r>
              <a:rPr lang="en-US" smtClean="0"/>
              <a:t>Add a footer</a:t>
            </a:r>
            <a:endParaRPr lang="en-US" dirty="0"/>
          </a:p>
        </p:txBody>
      </p:sp>
      <p:sp>
        <p:nvSpPr>
          <p:cNvPr id="9" name="Slide Number Placeholder 8"/>
          <p:cNvSpPr>
            <a:spLocks noGrp="1"/>
          </p:cNvSpPr>
          <p:nvPr>
            <p:ph type="sldNum" sz="quarter" idx="12"/>
          </p:nvPr>
        </p:nvSpPr>
        <p:spPr/>
        <p:txBody>
          <a:bodyPr/>
          <a:lstStyle/>
          <a:p>
            <a:fld id="{DF28FB93-0A08-4E7D-8E63-9EFA29F1E093}" type="slidenum">
              <a:rPr lang="en-US" smtClean="0"/>
              <a:pPr/>
              <a:t>‹#›</a:t>
            </a:fld>
            <a:endParaRPr lang="en-US"/>
          </a:p>
        </p:txBody>
      </p:sp>
    </p:spTree>
    <p:extLst>
      <p:ext uri="{BB962C8B-B14F-4D97-AF65-F5344CB8AC3E}">
        <p14:creationId xmlns:p14="http://schemas.microsoft.com/office/powerpoint/2010/main" val="5028847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E36636D-D922-432D-A958-524484B5923D}" type="datetimeFigureOut">
              <a:rPr lang="en-US" smtClean="0"/>
              <a:pPr/>
              <a:t>12/3/2024</a:t>
            </a:fld>
            <a:endParaRPr lang="en-US"/>
          </a:p>
        </p:txBody>
      </p:sp>
      <p:sp>
        <p:nvSpPr>
          <p:cNvPr id="8" name="Footer Placeholder 7"/>
          <p:cNvSpPr>
            <a:spLocks noGrp="1"/>
          </p:cNvSpPr>
          <p:nvPr>
            <p:ph type="ftr" sz="quarter" idx="11"/>
          </p:nvPr>
        </p:nvSpPr>
        <p:spPr/>
        <p:txBody>
          <a:bodyPr/>
          <a:lstStyle/>
          <a:p>
            <a:r>
              <a:rPr lang="en-US" smtClean="0"/>
              <a:t>Add a footer</a:t>
            </a:r>
            <a:endParaRPr lang="en-US" dirty="0"/>
          </a:p>
        </p:txBody>
      </p:sp>
      <p:sp>
        <p:nvSpPr>
          <p:cNvPr id="9" name="Slide Number Placeholder 8"/>
          <p:cNvSpPr>
            <a:spLocks noGrp="1"/>
          </p:cNvSpPr>
          <p:nvPr>
            <p:ph type="sldNum" sz="quarter" idx="12"/>
          </p:nvPr>
        </p:nvSpPr>
        <p:spPr/>
        <p:txBody>
          <a:bodyPr/>
          <a:lstStyle/>
          <a:p>
            <a:fld id="{DF28FB93-0A08-4E7D-8E63-9EFA29F1E093}" type="slidenum">
              <a:rPr lang="en-US" smtClean="0"/>
              <a:pPr/>
              <a:t>‹#›</a:t>
            </a:fld>
            <a:endParaRPr lang="en-US"/>
          </a:p>
        </p:txBody>
      </p:sp>
    </p:spTree>
    <p:extLst>
      <p:ext uri="{BB962C8B-B14F-4D97-AF65-F5344CB8AC3E}">
        <p14:creationId xmlns:p14="http://schemas.microsoft.com/office/powerpoint/2010/main" val="1765251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7" name="Date Placeholder 6"/>
          <p:cNvSpPr>
            <a:spLocks noGrp="1"/>
          </p:cNvSpPr>
          <p:nvPr>
            <p:ph type="dt" sz="half" idx="10"/>
          </p:nvPr>
        </p:nvSpPr>
        <p:spPr/>
        <p:txBody>
          <a:bodyPr/>
          <a:lstStyle/>
          <a:p>
            <a:fld id="{8E36636D-D922-432D-A958-524484B5923D}" type="datetimeFigureOut">
              <a:rPr lang="en-US" smtClean="0"/>
              <a:pPr/>
              <a:t>12/3/2024</a:t>
            </a:fld>
            <a:endParaRPr lang="en-US"/>
          </a:p>
        </p:txBody>
      </p:sp>
      <p:sp>
        <p:nvSpPr>
          <p:cNvPr id="8" name="Footer Placeholder 7"/>
          <p:cNvSpPr>
            <a:spLocks noGrp="1"/>
          </p:cNvSpPr>
          <p:nvPr>
            <p:ph type="ftr" sz="quarter" idx="11"/>
          </p:nvPr>
        </p:nvSpPr>
        <p:spPr/>
        <p:txBody>
          <a:bodyPr/>
          <a:lstStyle/>
          <a:p>
            <a:r>
              <a:rPr lang="en-US" smtClean="0"/>
              <a:t>Add a footer</a:t>
            </a:r>
            <a:endParaRPr lang="en-US" dirty="0"/>
          </a:p>
        </p:txBody>
      </p:sp>
      <p:sp>
        <p:nvSpPr>
          <p:cNvPr id="9" name="Slide Number Placeholder 8"/>
          <p:cNvSpPr>
            <a:spLocks noGrp="1"/>
          </p:cNvSpPr>
          <p:nvPr>
            <p:ph type="sldNum" sz="quarter" idx="12"/>
          </p:nvPr>
        </p:nvSpPr>
        <p:spPr/>
        <p:txBody>
          <a:bodyPr/>
          <a:lstStyle/>
          <a:p>
            <a:fld id="{DF28FB93-0A08-4E7D-8E63-9EFA29F1E093}" type="slidenum">
              <a:rPr lang="en-US" smtClean="0"/>
              <a:pPr/>
              <a:t>‹#›</a:t>
            </a:fld>
            <a:endParaRPr lang="en-US"/>
          </a:p>
        </p:txBody>
      </p:sp>
    </p:spTree>
    <p:extLst>
      <p:ext uri="{BB962C8B-B14F-4D97-AF65-F5344CB8AC3E}">
        <p14:creationId xmlns:p14="http://schemas.microsoft.com/office/powerpoint/2010/main" val="264376996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Date Placeholder 7"/>
          <p:cNvSpPr>
            <a:spLocks noGrp="1"/>
          </p:cNvSpPr>
          <p:nvPr>
            <p:ph type="dt" sz="half" idx="10"/>
          </p:nvPr>
        </p:nvSpPr>
        <p:spPr/>
        <p:txBody>
          <a:bodyPr/>
          <a:lstStyle/>
          <a:p>
            <a:fld id="{8E36636D-D922-432D-A958-524484B5923D}" type="datetimeFigureOut">
              <a:rPr lang="en-US" smtClean="0"/>
              <a:pPr/>
              <a:t>12/3/2024</a:t>
            </a:fld>
            <a:endParaRPr lang="en-US"/>
          </a:p>
        </p:txBody>
      </p:sp>
      <p:sp>
        <p:nvSpPr>
          <p:cNvPr id="9" name="Footer Placeholder 8"/>
          <p:cNvSpPr>
            <a:spLocks noGrp="1"/>
          </p:cNvSpPr>
          <p:nvPr>
            <p:ph type="ftr" sz="quarter" idx="11"/>
          </p:nvPr>
        </p:nvSpPr>
        <p:spPr/>
        <p:txBody>
          <a:bodyPr/>
          <a:lstStyle/>
          <a:p>
            <a:r>
              <a:rPr lang="en-US" smtClean="0"/>
              <a:t>Add a footer</a:t>
            </a:r>
            <a:endParaRPr lang="en-US" dirty="0"/>
          </a:p>
        </p:txBody>
      </p:sp>
      <p:sp>
        <p:nvSpPr>
          <p:cNvPr id="10" name="Slide Number Placeholder 9"/>
          <p:cNvSpPr>
            <a:spLocks noGrp="1"/>
          </p:cNvSpPr>
          <p:nvPr>
            <p:ph type="sldNum" sz="quarter" idx="12"/>
          </p:nvPr>
        </p:nvSpPr>
        <p:spPr/>
        <p:txBody>
          <a:bodyPr/>
          <a:lstStyle/>
          <a:p>
            <a:fld id="{DF28FB93-0A08-4E7D-8E63-9EFA29F1E093}" type="slidenum">
              <a:rPr lang="en-US" smtClean="0"/>
              <a:pPr/>
              <a:t>‹#›</a:t>
            </a:fld>
            <a:endParaRPr lang="en-US"/>
          </a:p>
        </p:txBody>
      </p:sp>
    </p:spTree>
    <p:extLst>
      <p:ext uri="{BB962C8B-B14F-4D97-AF65-F5344CB8AC3E}">
        <p14:creationId xmlns:p14="http://schemas.microsoft.com/office/powerpoint/2010/main" val="261682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7" name="Date Placeholder 6"/>
          <p:cNvSpPr>
            <a:spLocks noGrp="1"/>
          </p:cNvSpPr>
          <p:nvPr>
            <p:ph type="dt" sz="half" idx="10"/>
          </p:nvPr>
        </p:nvSpPr>
        <p:spPr/>
        <p:txBody>
          <a:bodyPr/>
          <a:lstStyle/>
          <a:p>
            <a:fld id="{8E36636D-D922-432D-A958-524484B5923D}" type="datetimeFigureOut">
              <a:rPr lang="en-US" smtClean="0"/>
              <a:pPr/>
              <a:t>12/3/2024</a:t>
            </a:fld>
            <a:endParaRPr lang="en-US"/>
          </a:p>
        </p:txBody>
      </p:sp>
      <p:sp>
        <p:nvSpPr>
          <p:cNvPr id="8" name="Footer Placeholder 7"/>
          <p:cNvSpPr>
            <a:spLocks noGrp="1"/>
          </p:cNvSpPr>
          <p:nvPr>
            <p:ph type="ftr" sz="quarter" idx="11"/>
          </p:nvPr>
        </p:nvSpPr>
        <p:spPr/>
        <p:txBody>
          <a:bodyPr/>
          <a:lstStyle/>
          <a:p>
            <a:r>
              <a:rPr lang="en-US" smtClean="0"/>
              <a:t>Add a footer</a:t>
            </a:r>
            <a:endParaRPr lang="en-US" dirty="0"/>
          </a:p>
        </p:txBody>
      </p:sp>
      <p:sp>
        <p:nvSpPr>
          <p:cNvPr id="9" name="Slide Number Placeholder 8"/>
          <p:cNvSpPr>
            <a:spLocks noGrp="1"/>
          </p:cNvSpPr>
          <p:nvPr>
            <p:ph type="sldNum" sz="quarter" idx="12"/>
          </p:nvPr>
        </p:nvSpPr>
        <p:spPr/>
        <p:txBody>
          <a:bodyPr/>
          <a:lstStyle/>
          <a:p>
            <a:fld id="{DF28FB93-0A08-4E7D-8E63-9EFA29F1E093}" type="slidenum">
              <a:rPr lang="en-US" smtClean="0"/>
              <a:pPr/>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30702144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E36636D-D922-432D-A958-524484B5923D}" type="datetimeFigureOut">
              <a:rPr lang="en-US" smtClean="0"/>
              <a:pPr/>
              <a:t>12/3/2024</a:t>
            </a:fld>
            <a:endParaRPr lang="en-US"/>
          </a:p>
        </p:txBody>
      </p:sp>
      <p:sp>
        <p:nvSpPr>
          <p:cNvPr id="4" name="Footer Placeholder 3"/>
          <p:cNvSpPr>
            <a:spLocks noGrp="1"/>
          </p:cNvSpPr>
          <p:nvPr>
            <p:ph type="ftr" sz="quarter" idx="11"/>
          </p:nvPr>
        </p:nvSpPr>
        <p:spPr/>
        <p:txBody>
          <a:bodyPr/>
          <a:lstStyle/>
          <a:p>
            <a:r>
              <a:rPr lang="en-US" smtClean="0"/>
              <a:t>Add a footer</a:t>
            </a:r>
            <a:endParaRPr lang="en-US" dirty="0"/>
          </a:p>
        </p:txBody>
      </p:sp>
      <p:sp>
        <p:nvSpPr>
          <p:cNvPr id="5" name="Slide Number Placeholder 4"/>
          <p:cNvSpPr>
            <a:spLocks noGrp="1"/>
          </p:cNvSpPr>
          <p:nvPr>
            <p:ph type="sldNum" sz="quarter" idx="12"/>
          </p:nvPr>
        </p:nvSpPr>
        <p:spPr/>
        <p:txBody>
          <a:bodyPr/>
          <a:lstStyle/>
          <a:p>
            <a:fld id="{DF28FB93-0A08-4E7D-8E63-9EFA29F1E093}" type="slidenum">
              <a:rPr lang="en-US" smtClean="0"/>
              <a:pPr/>
              <a:t>‹#›</a:t>
            </a:fld>
            <a:endParaRPr lang="en-US"/>
          </a:p>
        </p:txBody>
      </p:sp>
    </p:spTree>
    <p:extLst>
      <p:ext uri="{BB962C8B-B14F-4D97-AF65-F5344CB8AC3E}">
        <p14:creationId xmlns:p14="http://schemas.microsoft.com/office/powerpoint/2010/main" val="1571412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smtClean="0"/>
              <a:pPr/>
              <a:t>12/3/2024</a:t>
            </a:fld>
            <a:endParaRPr lang="en-US"/>
          </a:p>
        </p:txBody>
      </p:sp>
      <p:sp>
        <p:nvSpPr>
          <p:cNvPr id="3" name="Footer Placeholder 2"/>
          <p:cNvSpPr>
            <a:spLocks noGrp="1"/>
          </p:cNvSpPr>
          <p:nvPr>
            <p:ph type="ftr" sz="quarter" idx="11"/>
          </p:nvPr>
        </p:nvSpPr>
        <p:spPr/>
        <p:txBody>
          <a:bodyPr/>
          <a:lstStyle/>
          <a:p>
            <a:r>
              <a:rPr lang="en-US" smtClean="0"/>
              <a:t>Add a footer</a:t>
            </a:r>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a:t>
            </a:fld>
            <a:endParaRPr lang="en-US"/>
          </a:p>
        </p:txBody>
      </p:sp>
      <p:grpSp>
        <p:nvGrpSpPr>
          <p:cNvPr id="5" name="bottom graphic"/>
          <p:cNvGrpSpPr/>
          <p:nvPr userDrawn="1"/>
        </p:nvGrpSpPr>
        <p:grpSpPr>
          <a:xfrm>
            <a:off x="1" y="6309360"/>
            <a:ext cx="12193406" cy="548640"/>
            <a:chOff x="0" y="6309360"/>
            <a:chExt cx="12190231" cy="548640"/>
          </a:xfrm>
        </p:grpSpPr>
        <p:sp>
          <p:nvSpPr>
            <p:cNvPr id="6" name="Rectangle 5"/>
            <p:cNvSpPr/>
            <p:nvPr/>
          </p:nvSpPr>
          <p:spPr>
            <a:xfrm>
              <a:off x="0" y="6400800"/>
              <a:ext cx="12188825" cy="457200"/>
            </a:xfrm>
            <a:prstGeom prst="rect">
              <a:avLst/>
            </a:prstGeom>
            <a:solidFill>
              <a:schemeClr val="tx1"/>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sz="1801"/>
            </a:p>
          </p:txBody>
        </p:sp>
        <p:sp>
          <p:nvSpPr>
            <p:cNvPr id="7" name="Rectangle 6"/>
            <p:cNvSpPr/>
            <p:nvPr/>
          </p:nvSpPr>
          <p:spPr>
            <a:xfrm>
              <a:off x="1279" y="6309360"/>
              <a:ext cx="12188952" cy="9721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1"/>
            </a:p>
          </p:txBody>
        </p:sp>
        <p:sp>
          <p:nvSpPr>
            <p:cNvPr id="8" name="Rectangle 7"/>
            <p:cNvSpPr/>
            <p:nvPr/>
          </p:nvSpPr>
          <p:spPr>
            <a:xfrm>
              <a:off x="1279" y="6379143"/>
              <a:ext cx="12188952" cy="274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sz="1801"/>
            </a:p>
          </p:txBody>
        </p:sp>
      </p:grpSp>
    </p:spTree>
    <p:extLst>
      <p:ext uri="{BB962C8B-B14F-4D97-AF65-F5344CB8AC3E}">
        <p14:creationId xmlns:p14="http://schemas.microsoft.com/office/powerpoint/2010/main" val="2244129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9" name="Date Placeholder 8"/>
          <p:cNvSpPr>
            <a:spLocks noGrp="1"/>
          </p:cNvSpPr>
          <p:nvPr>
            <p:ph type="dt" sz="half" idx="10"/>
          </p:nvPr>
        </p:nvSpPr>
        <p:spPr/>
        <p:txBody>
          <a:bodyPr/>
          <a:lstStyle/>
          <a:p>
            <a:fld id="{8E36636D-D922-432D-A958-524484B5923D}" type="datetimeFigureOut">
              <a:rPr lang="en-US" smtClean="0"/>
              <a:pPr/>
              <a:t>12/3/2024</a:t>
            </a:fld>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smtClean="0"/>
              <a:t>Add a footer</a:t>
            </a:r>
            <a:endParaRPr lang="en-US" dirty="0"/>
          </a:p>
        </p:txBody>
      </p:sp>
      <p:sp>
        <p:nvSpPr>
          <p:cNvPr id="11" name="Slide Number Placeholder 10"/>
          <p:cNvSpPr>
            <a:spLocks noGrp="1"/>
          </p:cNvSpPr>
          <p:nvPr>
            <p:ph type="sldNum" sz="quarter" idx="12"/>
          </p:nvPr>
        </p:nvSpPr>
        <p:spPr/>
        <p:txBody>
          <a:bodyPr/>
          <a:lstStyle/>
          <a:p>
            <a:fld id="{DF28FB93-0A08-4E7D-8E63-9EFA29F1E093}" type="slidenum">
              <a:rPr lang="en-US" smtClean="0"/>
              <a:pPr/>
              <a:t>‹#›</a:t>
            </a:fld>
            <a:endParaRPr lang="en-US"/>
          </a:p>
        </p:txBody>
      </p:sp>
    </p:spTree>
    <p:extLst>
      <p:ext uri="{BB962C8B-B14F-4D97-AF65-F5344CB8AC3E}">
        <p14:creationId xmlns:p14="http://schemas.microsoft.com/office/powerpoint/2010/main" val="1964932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8E36636D-D922-432D-A958-524484B5923D}" type="datetimeFigureOut">
              <a:rPr lang="en-US" smtClean="0"/>
              <a:pPr/>
              <a:t>12/3/2024</a:t>
            </a:fld>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r>
              <a:rPr lang="en-US" smtClean="0"/>
              <a:t>Add a footer</a:t>
            </a:r>
            <a:endParaRPr lang="en-US" dirty="0"/>
          </a:p>
        </p:txBody>
      </p:sp>
      <p:sp>
        <p:nvSpPr>
          <p:cNvPr id="10" name="Slide Number Placeholder 9"/>
          <p:cNvSpPr>
            <a:spLocks noGrp="1"/>
          </p:cNvSpPr>
          <p:nvPr>
            <p:ph type="sldNum" sz="quarter" idx="12"/>
          </p:nvPr>
        </p:nvSpPr>
        <p:spPr/>
        <p:txBody>
          <a:bodyPr/>
          <a:lstStyle/>
          <a:p>
            <a:fld id="{DF28FB93-0A08-4E7D-8E63-9EFA29F1E093}" type="slidenum">
              <a:rPr lang="en-US" smtClean="0"/>
              <a:pPr/>
              <a:t>‹#›</a:t>
            </a:fld>
            <a:endParaRPr lang="en-US"/>
          </a:p>
        </p:txBody>
      </p:sp>
    </p:spTree>
    <p:extLst>
      <p:ext uri="{BB962C8B-B14F-4D97-AF65-F5344CB8AC3E}">
        <p14:creationId xmlns:p14="http://schemas.microsoft.com/office/powerpoint/2010/main" val="721115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12/3/2024</a:t>
            </a:fld>
            <a:endParaRPr lang="en-US"/>
          </a:p>
        </p:txBody>
      </p:sp>
      <p:sp>
        <p:nvSpPr>
          <p:cNvPr id="5" name="Footer Placeholder 4"/>
          <p:cNvSpPr>
            <a:spLocks noGrp="1"/>
          </p:cNvSpPr>
          <p:nvPr>
            <p:ph type="ftr" sz="quarter" idx="11"/>
          </p:nvPr>
        </p:nvSpPr>
        <p:spPr/>
        <p:txBody>
          <a:bodyPr/>
          <a:lstStyle/>
          <a:p>
            <a:r>
              <a:rPr lang="en-US" smtClean="0"/>
              <a:t>Add a footer</a:t>
            </a:r>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extLst>
      <p:ext uri="{BB962C8B-B14F-4D97-AF65-F5344CB8AC3E}">
        <p14:creationId xmlns:p14="http://schemas.microsoft.com/office/powerpoint/2010/main" val="2097537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12/3/2024</a:t>
            </a:fld>
            <a:endParaRPr lang="en-US"/>
          </a:p>
        </p:txBody>
      </p:sp>
      <p:sp>
        <p:nvSpPr>
          <p:cNvPr id="5" name="Footer Placeholder 4"/>
          <p:cNvSpPr>
            <a:spLocks noGrp="1"/>
          </p:cNvSpPr>
          <p:nvPr>
            <p:ph type="ftr" sz="quarter" idx="11"/>
          </p:nvPr>
        </p:nvSpPr>
        <p:spPr/>
        <p:txBody>
          <a:bodyPr/>
          <a:lstStyle/>
          <a:p>
            <a:r>
              <a:rPr lang="en-US" smtClean="0"/>
              <a:t>Add a footer</a:t>
            </a:r>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extLst>
      <p:ext uri="{BB962C8B-B14F-4D97-AF65-F5344CB8AC3E}">
        <p14:creationId xmlns:p14="http://schemas.microsoft.com/office/powerpoint/2010/main" val="1730348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799"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41412" y="3243264"/>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799"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0613" y="3243264"/>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E36636D-D922-432D-A958-524484B5923D}" type="datetimeFigureOut">
              <a:rPr lang="en-US" smtClean="0"/>
              <a:pPr/>
              <a:t>12/3/2024</a:t>
            </a:fld>
            <a:endParaRPr lang="en-US"/>
          </a:p>
        </p:txBody>
      </p:sp>
      <p:sp>
        <p:nvSpPr>
          <p:cNvPr id="8" name="Footer Placeholder 7"/>
          <p:cNvSpPr>
            <a:spLocks noGrp="1"/>
          </p:cNvSpPr>
          <p:nvPr>
            <p:ph type="ftr" sz="quarter" idx="11"/>
          </p:nvPr>
        </p:nvSpPr>
        <p:spPr/>
        <p:txBody>
          <a:bodyPr/>
          <a:lstStyle/>
          <a:p>
            <a:r>
              <a:rPr lang="en-US" smtClean="0"/>
              <a:t>Add a footer</a:t>
            </a:r>
            <a:endParaRPr lang="en-US" dirty="0"/>
          </a:p>
        </p:txBody>
      </p:sp>
      <p:sp>
        <p:nvSpPr>
          <p:cNvPr id="9" name="Slide Number Placeholder 8"/>
          <p:cNvSpPr>
            <a:spLocks noGrp="1"/>
          </p:cNvSpPr>
          <p:nvPr>
            <p:ph type="sldNum" sz="quarter" idx="12"/>
          </p:nvPr>
        </p:nvSpPr>
        <p:spPr/>
        <p:txBody>
          <a:bodyPr/>
          <a:lstStyle/>
          <a:p>
            <a:fld id="{DF28FB93-0A08-4E7D-8E63-9EFA29F1E093}" type="slidenum">
              <a:rPr lang="en-US" smtClean="0"/>
              <a:pPr/>
              <a:t>‹#›</a:t>
            </a:fld>
            <a:endParaRPr lang="en-US"/>
          </a:p>
        </p:txBody>
      </p:sp>
    </p:spTree>
    <p:extLst>
      <p:ext uri="{BB962C8B-B14F-4D97-AF65-F5344CB8AC3E}">
        <p14:creationId xmlns:p14="http://schemas.microsoft.com/office/powerpoint/2010/main" val="15892483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8E36636D-D922-432D-A958-524484B5923D}" type="datetimeFigureOut">
              <a:rPr lang="en-US" smtClean="0"/>
              <a:pPr/>
              <a:t>12/3/2024</a:t>
            </a:fld>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r>
              <a:rPr lang="en-US" smtClean="0"/>
              <a:t>Add a footer</a:t>
            </a:r>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DF28FB93-0A08-4E7D-8E63-9EFA29F1E093}" type="slidenum">
              <a:rPr lang="en-US" smtClean="0"/>
              <a:pPr/>
              <a:t>‹#›</a:t>
            </a:fld>
            <a:endParaRPr lang="en-US"/>
          </a:p>
        </p:txBody>
      </p:sp>
    </p:spTree>
    <p:extLst>
      <p:ext uri="{BB962C8B-B14F-4D97-AF65-F5344CB8AC3E}">
        <p14:creationId xmlns:p14="http://schemas.microsoft.com/office/powerpoint/2010/main" val="3385822400"/>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 id="2147484064"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Ethically Representing Clients Suffering from Mental Illness</a:t>
            </a:r>
          </a:p>
        </p:txBody>
      </p:sp>
      <p:sp>
        <p:nvSpPr>
          <p:cNvPr id="3" name="Subtitle 2"/>
          <p:cNvSpPr>
            <a:spLocks noGrp="1"/>
          </p:cNvSpPr>
          <p:nvPr>
            <p:ph type="subTitle" idx="1"/>
          </p:nvPr>
        </p:nvSpPr>
        <p:spPr/>
        <p:txBody>
          <a:bodyPr>
            <a:normAutofit/>
          </a:bodyPr>
          <a:lstStyle/>
          <a:p>
            <a:r>
              <a:rPr lang="en-US" dirty="0" smtClean="0"/>
              <a:t>CJA Panel Training Seminar SD MS, </a:t>
            </a:r>
            <a:r>
              <a:rPr lang="en-US" dirty="0" smtClean="0"/>
              <a:t>2024</a:t>
            </a:r>
            <a:endParaRPr lang="en-US" dirty="0"/>
          </a:p>
          <a:p>
            <a:r>
              <a:rPr lang="en-US" dirty="0"/>
              <a:t>Richard Bourke, Director, Louisiana Capital Assistance Center</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stretch>
            <a:fillRect/>
          </a:stretch>
        </p:blipFill>
        <p:spPr>
          <a:xfrm>
            <a:off x="1980128" y="456426"/>
            <a:ext cx="8163542" cy="6208342"/>
          </a:xfrm>
          <a:prstGeom prst="rect">
            <a:avLst/>
          </a:prstGeom>
        </p:spPr>
      </p:pic>
      <p:sp>
        <p:nvSpPr>
          <p:cNvPr id="3" name="Rectangle 2"/>
          <p:cNvSpPr/>
          <p:nvPr/>
        </p:nvSpPr>
        <p:spPr>
          <a:xfrm>
            <a:off x="2454789" y="5153256"/>
            <a:ext cx="7214219" cy="923330"/>
          </a:xfrm>
          <a:prstGeom prst="rect">
            <a:avLst/>
          </a:prstGeom>
          <a:noFill/>
        </p:spPr>
        <p:txBody>
          <a:bodyPr wrap="none" lIns="91440" tIns="45720" rIns="91440" bIns="45720">
            <a:prstTxWarp prst="textArchDown">
              <a:avLst/>
            </a:prstTxWarp>
            <a:spAutoFit/>
          </a:bodyPr>
          <a:lstStyle/>
          <a:p>
            <a:pPr algn="ctr"/>
            <a:r>
              <a:rPr lang="en-US" sz="9600" b="1" dirty="0" smtClean="0">
                <a:ln w="0"/>
                <a:effectLst>
                  <a:reflection blurRad="6350" stA="53000" endA="300" endPos="35500" dir="5400000" sy="-90000" algn="bl" rotWithShape="0"/>
                </a:effectLst>
                <a:latin typeface="Chiller" panose="04020404031007020602" pitchFamily="82" charset="0"/>
              </a:rPr>
              <a:t>Our</a:t>
            </a:r>
            <a:r>
              <a:rPr lang="en-US" sz="9600" b="1" cap="none" spc="0" dirty="0" smtClean="0">
                <a:ln w="0"/>
                <a:effectLst>
                  <a:reflection blurRad="6350" stA="53000" endA="300" endPos="35500" dir="5400000" sy="-90000" algn="bl" rotWithShape="0"/>
                </a:effectLst>
                <a:latin typeface="Chiller" panose="04020404031007020602" pitchFamily="82" charset="0"/>
              </a:rPr>
              <a:t> Ten Commandments</a:t>
            </a:r>
            <a:endParaRPr lang="en-US" sz="9600" b="1" cap="none" spc="0" dirty="0">
              <a:ln w="0"/>
              <a:effectLst>
                <a:reflection blurRad="6350" stA="53000" endA="300" endPos="35500" dir="5400000" sy="-90000" algn="bl" rotWithShape="0"/>
              </a:effectLst>
              <a:latin typeface="Chiller" panose="04020404031007020602" pitchFamily="82" charset="0"/>
            </a:endParaRPr>
          </a:p>
        </p:txBody>
      </p:sp>
      <p:sp>
        <p:nvSpPr>
          <p:cNvPr id="2" name="TextBox 1"/>
          <p:cNvSpPr txBox="1"/>
          <p:nvPr/>
        </p:nvSpPr>
        <p:spPr>
          <a:xfrm>
            <a:off x="3123426" y="1218625"/>
            <a:ext cx="2362815" cy="461785"/>
          </a:xfrm>
          <a:prstGeom prst="rect">
            <a:avLst/>
          </a:prstGeom>
          <a:noFill/>
        </p:spPr>
        <p:txBody>
          <a:bodyPr wrap="square" rtlCol="0">
            <a:spAutoFit/>
          </a:bodyPr>
          <a:lstStyle/>
          <a:p>
            <a:r>
              <a:rPr lang="en-US" sz="1200" dirty="0">
                <a:latin typeface="Chiller" panose="04020404031007020602" pitchFamily="82" charset="0"/>
              </a:rPr>
              <a:t>Thou shalt not place some other moral code above the rules of professional conduct</a:t>
            </a:r>
          </a:p>
        </p:txBody>
      </p:sp>
      <p:sp>
        <p:nvSpPr>
          <p:cNvPr id="4" name="TextBox 3"/>
          <p:cNvSpPr txBox="1"/>
          <p:nvPr/>
        </p:nvSpPr>
        <p:spPr>
          <a:xfrm>
            <a:off x="3123426" y="2057043"/>
            <a:ext cx="2362815" cy="461785"/>
          </a:xfrm>
          <a:prstGeom prst="rect">
            <a:avLst/>
          </a:prstGeom>
          <a:noFill/>
        </p:spPr>
        <p:txBody>
          <a:bodyPr wrap="square" rtlCol="0">
            <a:spAutoFit/>
          </a:bodyPr>
          <a:lstStyle/>
          <a:p>
            <a:r>
              <a:rPr lang="en-US" sz="1200" dirty="0">
                <a:latin typeface="Chiller" panose="04020404031007020602" pitchFamily="82" charset="0"/>
              </a:rPr>
              <a:t>Thou shalt not bow down to any judges, psychiatrists, psychologists or prosecutors</a:t>
            </a:r>
          </a:p>
        </p:txBody>
      </p:sp>
      <p:sp>
        <p:nvSpPr>
          <p:cNvPr id="5" name="TextBox 4"/>
          <p:cNvSpPr txBox="1"/>
          <p:nvPr/>
        </p:nvSpPr>
        <p:spPr>
          <a:xfrm>
            <a:off x="3123426" y="2777419"/>
            <a:ext cx="2362815" cy="646499"/>
          </a:xfrm>
          <a:prstGeom prst="rect">
            <a:avLst/>
          </a:prstGeom>
          <a:noFill/>
        </p:spPr>
        <p:txBody>
          <a:bodyPr wrap="square" rtlCol="0">
            <a:spAutoFit/>
          </a:bodyPr>
          <a:lstStyle/>
          <a:p>
            <a:r>
              <a:rPr lang="en-US" sz="1200" dirty="0">
                <a:latin typeface="Chiller" panose="04020404031007020602" pitchFamily="82" charset="0"/>
              </a:rPr>
              <a:t>Thou shalt not spout off about competence or mental illness without knowing what you are talking about</a:t>
            </a:r>
          </a:p>
        </p:txBody>
      </p:sp>
      <p:sp>
        <p:nvSpPr>
          <p:cNvPr id="7" name="TextBox 6"/>
          <p:cNvSpPr txBox="1"/>
          <p:nvPr/>
        </p:nvSpPr>
        <p:spPr>
          <a:xfrm>
            <a:off x="3126193" y="3595344"/>
            <a:ext cx="2362815" cy="646499"/>
          </a:xfrm>
          <a:prstGeom prst="rect">
            <a:avLst/>
          </a:prstGeom>
          <a:noFill/>
        </p:spPr>
        <p:txBody>
          <a:bodyPr wrap="square" rtlCol="0">
            <a:spAutoFit/>
          </a:bodyPr>
          <a:lstStyle/>
          <a:p>
            <a:r>
              <a:rPr lang="en-US" sz="1200" dirty="0">
                <a:latin typeface="Chiller" panose="04020404031007020602" pitchFamily="82" charset="0"/>
              </a:rPr>
              <a:t>Thou shalt remember to take breaks and look after your own mental health and that of your team</a:t>
            </a:r>
          </a:p>
        </p:txBody>
      </p:sp>
      <p:sp>
        <p:nvSpPr>
          <p:cNvPr id="8" name="TextBox 7"/>
          <p:cNvSpPr txBox="1"/>
          <p:nvPr/>
        </p:nvSpPr>
        <p:spPr>
          <a:xfrm>
            <a:off x="3123426" y="4397843"/>
            <a:ext cx="2362815" cy="646499"/>
          </a:xfrm>
          <a:prstGeom prst="rect">
            <a:avLst/>
          </a:prstGeom>
          <a:noFill/>
        </p:spPr>
        <p:txBody>
          <a:bodyPr wrap="square" rtlCol="0">
            <a:spAutoFit/>
          </a:bodyPr>
          <a:lstStyle/>
          <a:p>
            <a:r>
              <a:rPr lang="en-US" sz="1200" dirty="0">
                <a:latin typeface="Chiller" panose="04020404031007020602" pitchFamily="82" charset="0"/>
              </a:rPr>
              <a:t>Thou shalt interview the mother and father, but also conduct a comprehensive investigation of collateral witnesses and sources</a:t>
            </a:r>
          </a:p>
        </p:txBody>
      </p:sp>
      <p:sp>
        <p:nvSpPr>
          <p:cNvPr id="9" name="TextBox 8"/>
          <p:cNvSpPr txBox="1"/>
          <p:nvPr/>
        </p:nvSpPr>
        <p:spPr>
          <a:xfrm>
            <a:off x="6781979" y="1109518"/>
            <a:ext cx="2362815" cy="646331"/>
          </a:xfrm>
          <a:prstGeom prst="rect">
            <a:avLst/>
          </a:prstGeom>
          <a:noFill/>
        </p:spPr>
        <p:txBody>
          <a:bodyPr wrap="square" rtlCol="0">
            <a:spAutoFit/>
          </a:bodyPr>
          <a:lstStyle/>
          <a:p>
            <a:r>
              <a:rPr lang="en-US" sz="1200" dirty="0" smtClean="0">
                <a:latin typeface="Chiller" panose="04020404031007020602" pitchFamily="82" charset="0"/>
              </a:rPr>
              <a:t>Thou </a:t>
            </a:r>
            <a:r>
              <a:rPr lang="en-US" sz="1200" dirty="0">
                <a:latin typeface="Chiller" panose="04020404031007020602" pitchFamily="82" charset="0"/>
              </a:rPr>
              <a:t>shalt not kill your client by failing to investigate or failing to understand their mental illness</a:t>
            </a:r>
          </a:p>
        </p:txBody>
      </p:sp>
      <p:sp>
        <p:nvSpPr>
          <p:cNvPr id="10" name="TextBox 9"/>
          <p:cNvSpPr txBox="1"/>
          <p:nvPr/>
        </p:nvSpPr>
        <p:spPr>
          <a:xfrm>
            <a:off x="6781979" y="2057042"/>
            <a:ext cx="2362815" cy="461665"/>
          </a:xfrm>
          <a:prstGeom prst="rect">
            <a:avLst/>
          </a:prstGeom>
          <a:noFill/>
        </p:spPr>
        <p:txBody>
          <a:bodyPr wrap="square" rtlCol="0">
            <a:spAutoFit/>
          </a:bodyPr>
          <a:lstStyle/>
          <a:p>
            <a:r>
              <a:rPr lang="en-US" sz="1200" dirty="0" smtClean="0">
                <a:latin typeface="Chiller" panose="04020404031007020602" pitchFamily="82" charset="0"/>
              </a:rPr>
              <a:t>Thou </a:t>
            </a:r>
            <a:r>
              <a:rPr lang="en-US" sz="1200" dirty="0">
                <a:latin typeface="Chiller" panose="04020404031007020602" pitchFamily="82" charset="0"/>
              </a:rPr>
              <a:t>shalt not screw your client by treating them as nothing more than their mental illness</a:t>
            </a:r>
          </a:p>
        </p:txBody>
      </p:sp>
      <p:sp>
        <p:nvSpPr>
          <p:cNvPr id="11" name="TextBox 10"/>
          <p:cNvSpPr txBox="1"/>
          <p:nvPr/>
        </p:nvSpPr>
        <p:spPr>
          <a:xfrm>
            <a:off x="6781979" y="2723813"/>
            <a:ext cx="2362815" cy="646499"/>
          </a:xfrm>
          <a:prstGeom prst="rect">
            <a:avLst/>
          </a:prstGeom>
          <a:noFill/>
        </p:spPr>
        <p:txBody>
          <a:bodyPr wrap="square" rtlCol="0">
            <a:spAutoFit/>
          </a:bodyPr>
          <a:lstStyle/>
          <a:p>
            <a:r>
              <a:rPr lang="en-US" sz="1200" dirty="0">
                <a:latin typeface="Chiller" panose="04020404031007020602" pitchFamily="82" charset="0"/>
              </a:rPr>
              <a:t>Thou shalt not steal ideas and pleadings from other cases without adapting them to your client’s unique situation</a:t>
            </a:r>
          </a:p>
        </p:txBody>
      </p:sp>
      <p:sp>
        <p:nvSpPr>
          <p:cNvPr id="12" name="TextBox 11"/>
          <p:cNvSpPr txBox="1"/>
          <p:nvPr/>
        </p:nvSpPr>
        <p:spPr>
          <a:xfrm>
            <a:off x="6781979" y="3717546"/>
            <a:ext cx="2362815" cy="461785"/>
          </a:xfrm>
          <a:prstGeom prst="rect">
            <a:avLst/>
          </a:prstGeom>
          <a:noFill/>
        </p:spPr>
        <p:txBody>
          <a:bodyPr wrap="square" rtlCol="0">
            <a:spAutoFit/>
          </a:bodyPr>
          <a:lstStyle/>
          <a:p>
            <a:r>
              <a:rPr lang="en-US" sz="1200" dirty="0">
                <a:latin typeface="Chiller" panose="04020404031007020602" pitchFamily="82" charset="0"/>
              </a:rPr>
              <a:t>Thou shalt not bear false witness about your client’s competence or lack thereof</a:t>
            </a:r>
          </a:p>
        </p:txBody>
      </p:sp>
      <p:sp>
        <p:nvSpPr>
          <p:cNvPr id="13" name="TextBox 12"/>
          <p:cNvSpPr txBox="1"/>
          <p:nvPr/>
        </p:nvSpPr>
        <p:spPr>
          <a:xfrm>
            <a:off x="6781979" y="4397843"/>
            <a:ext cx="2362815" cy="461665"/>
          </a:xfrm>
          <a:prstGeom prst="rect">
            <a:avLst/>
          </a:prstGeom>
          <a:noFill/>
        </p:spPr>
        <p:txBody>
          <a:bodyPr wrap="square" rtlCol="0">
            <a:spAutoFit/>
          </a:bodyPr>
          <a:lstStyle/>
          <a:p>
            <a:r>
              <a:rPr lang="en-US" sz="1200" dirty="0" smtClean="0">
                <a:latin typeface="Chiller" panose="04020404031007020602" pitchFamily="82" charset="0"/>
              </a:rPr>
              <a:t>Thou </a:t>
            </a:r>
            <a:r>
              <a:rPr lang="en-US" sz="1200" dirty="0">
                <a:latin typeface="Chiller" panose="04020404031007020602" pitchFamily="82" charset="0"/>
              </a:rPr>
              <a:t>shalt not covet your colleague’s sane client</a:t>
            </a:r>
          </a:p>
        </p:txBody>
      </p:sp>
      <p:sp>
        <p:nvSpPr>
          <p:cNvPr id="14" name="TextBox 13"/>
          <p:cNvSpPr txBox="1"/>
          <p:nvPr/>
        </p:nvSpPr>
        <p:spPr>
          <a:xfrm>
            <a:off x="609600" y="1612668"/>
            <a:ext cx="10972800" cy="2123658"/>
          </a:xfrm>
          <a:prstGeom prst="rect">
            <a:avLst/>
          </a:prstGeom>
          <a:solidFill>
            <a:schemeClr val="bg1">
              <a:lumMod val="95000"/>
            </a:schemeClr>
          </a:solidFill>
        </p:spPr>
        <p:txBody>
          <a:bodyPr wrap="square" rtlCol="0">
            <a:spAutoFit/>
          </a:bodyPr>
          <a:lstStyle/>
          <a:p>
            <a:pPr algn="ctr"/>
            <a:r>
              <a:rPr lang="en-US" sz="6600" b="1" dirty="0">
                <a:latin typeface="Chiller" panose="04020404031007020602" pitchFamily="82" charset="0"/>
              </a:rPr>
              <a:t>Thou shalt not place some other moral code above the rules of professional conduct</a:t>
            </a:r>
          </a:p>
        </p:txBody>
      </p:sp>
      <p:sp>
        <p:nvSpPr>
          <p:cNvPr id="15" name="TextBox 14"/>
          <p:cNvSpPr txBox="1"/>
          <p:nvPr/>
        </p:nvSpPr>
        <p:spPr>
          <a:xfrm>
            <a:off x="609600" y="1609180"/>
            <a:ext cx="10972800" cy="2123658"/>
          </a:xfrm>
          <a:prstGeom prst="rect">
            <a:avLst/>
          </a:prstGeom>
          <a:solidFill>
            <a:schemeClr val="bg1">
              <a:lumMod val="95000"/>
            </a:schemeClr>
          </a:solidFill>
        </p:spPr>
        <p:txBody>
          <a:bodyPr wrap="square" rtlCol="0">
            <a:spAutoFit/>
          </a:bodyPr>
          <a:lstStyle/>
          <a:p>
            <a:r>
              <a:rPr lang="en-US" sz="6600" dirty="0">
                <a:latin typeface="Chiller" panose="04020404031007020602" pitchFamily="82" charset="0"/>
              </a:rPr>
              <a:t>Thou shalt not bow down to any judges, psychiatrists, psychologists or prosecutors</a:t>
            </a:r>
          </a:p>
        </p:txBody>
      </p:sp>
      <p:sp>
        <p:nvSpPr>
          <p:cNvPr id="16" name="TextBox 15"/>
          <p:cNvSpPr txBox="1"/>
          <p:nvPr/>
        </p:nvSpPr>
        <p:spPr>
          <a:xfrm>
            <a:off x="609600" y="1583948"/>
            <a:ext cx="10972800" cy="3139321"/>
          </a:xfrm>
          <a:prstGeom prst="rect">
            <a:avLst/>
          </a:prstGeom>
          <a:solidFill>
            <a:schemeClr val="bg1">
              <a:lumMod val="95000"/>
            </a:schemeClr>
          </a:solidFill>
        </p:spPr>
        <p:txBody>
          <a:bodyPr wrap="square" rtlCol="0">
            <a:spAutoFit/>
          </a:bodyPr>
          <a:lstStyle/>
          <a:p>
            <a:pPr algn="ctr"/>
            <a:r>
              <a:rPr lang="en-US" sz="6600" dirty="0" smtClean="0">
                <a:latin typeface="Chiller" panose="04020404031007020602" pitchFamily="82" charset="0"/>
              </a:rPr>
              <a:t>Thou shalt </a:t>
            </a:r>
            <a:r>
              <a:rPr lang="en-US" sz="6600" dirty="0">
                <a:latin typeface="Chiller" panose="04020404031007020602" pitchFamily="82" charset="0"/>
              </a:rPr>
              <a:t>not spout off about competence or mental illness without knowing what you are talking about</a:t>
            </a:r>
          </a:p>
        </p:txBody>
      </p:sp>
      <p:sp>
        <p:nvSpPr>
          <p:cNvPr id="17" name="TextBox 16"/>
          <p:cNvSpPr txBox="1"/>
          <p:nvPr/>
        </p:nvSpPr>
        <p:spPr>
          <a:xfrm>
            <a:off x="672737" y="1602204"/>
            <a:ext cx="10972800" cy="3139321"/>
          </a:xfrm>
          <a:prstGeom prst="rect">
            <a:avLst/>
          </a:prstGeom>
          <a:solidFill>
            <a:schemeClr val="bg1">
              <a:lumMod val="95000"/>
            </a:schemeClr>
          </a:solidFill>
        </p:spPr>
        <p:txBody>
          <a:bodyPr wrap="square" rtlCol="0">
            <a:spAutoFit/>
          </a:bodyPr>
          <a:lstStyle/>
          <a:p>
            <a:pPr algn="ctr"/>
            <a:r>
              <a:rPr lang="en-US" sz="6600" dirty="0" smtClean="0">
                <a:latin typeface="Chiller" panose="04020404031007020602" pitchFamily="82" charset="0"/>
              </a:rPr>
              <a:t>Thou </a:t>
            </a:r>
            <a:r>
              <a:rPr lang="en-US" sz="6600" dirty="0">
                <a:latin typeface="Chiller" panose="04020404031007020602" pitchFamily="82" charset="0"/>
              </a:rPr>
              <a:t>shalt remember to take breaks and look after your own mental health and that of your team</a:t>
            </a:r>
          </a:p>
        </p:txBody>
      </p:sp>
      <p:sp>
        <p:nvSpPr>
          <p:cNvPr id="18" name="TextBox 17"/>
          <p:cNvSpPr txBox="1"/>
          <p:nvPr/>
        </p:nvSpPr>
        <p:spPr>
          <a:xfrm>
            <a:off x="609600" y="1609180"/>
            <a:ext cx="10972800" cy="4154984"/>
          </a:xfrm>
          <a:prstGeom prst="rect">
            <a:avLst/>
          </a:prstGeom>
          <a:solidFill>
            <a:schemeClr val="bg1">
              <a:lumMod val="95000"/>
            </a:schemeClr>
          </a:solidFill>
        </p:spPr>
        <p:txBody>
          <a:bodyPr wrap="square" rtlCol="0">
            <a:spAutoFit/>
          </a:bodyPr>
          <a:lstStyle/>
          <a:p>
            <a:pPr algn="ctr"/>
            <a:r>
              <a:rPr lang="en-US" sz="6600" dirty="0" smtClean="0">
                <a:latin typeface="Chiller" panose="04020404031007020602" pitchFamily="82" charset="0"/>
              </a:rPr>
              <a:t>Thou </a:t>
            </a:r>
            <a:r>
              <a:rPr lang="en-US" sz="6600" dirty="0">
                <a:latin typeface="Chiller" panose="04020404031007020602" pitchFamily="82" charset="0"/>
              </a:rPr>
              <a:t>shalt interview the mother and father, but also conduct a comprehensive investigation of collateral witnesses and sources</a:t>
            </a:r>
          </a:p>
        </p:txBody>
      </p:sp>
      <p:sp>
        <p:nvSpPr>
          <p:cNvPr id="19" name="TextBox 18"/>
          <p:cNvSpPr txBox="1"/>
          <p:nvPr/>
        </p:nvSpPr>
        <p:spPr>
          <a:xfrm>
            <a:off x="609600" y="1609180"/>
            <a:ext cx="10972800" cy="3139321"/>
          </a:xfrm>
          <a:prstGeom prst="rect">
            <a:avLst/>
          </a:prstGeom>
          <a:solidFill>
            <a:schemeClr val="bg1">
              <a:lumMod val="95000"/>
            </a:schemeClr>
          </a:solidFill>
        </p:spPr>
        <p:txBody>
          <a:bodyPr wrap="square" rtlCol="0">
            <a:spAutoFit/>
          </a:bodyPr>
          <a:lstStyle/>
          <a:p>
            <a:pPr algn="ctr"/>
            <a:r>
              <a:rPr lang="en-US" sz="6600" dirty="0" smtClean="0">
                <a:latin typeface="Chiller" panose="04020404031007020602" pitchFamily="82" charset="0"/>
              </a:rPr>
              <a:t>Thou </a:t>
            </a:r>
            <a:r>
              <a:rPr lang="en-US" sz="6600" dirty="0">
                <a:latin typeface="Chiller" panose="04020404031007020602" pitchFamily="82" charset="0"/>
              </a:rPr>
              <a:t>shalt not kill your client by failing to investigate </a:t>
            </a:r>
            <a:r>
              <a:rPr lang="en-US" sz="6600" dirty="0" smtClean="0">
                <a:latin typeface="Chiller" panose="04020404031007020602" pitchFamily="82" charset="0"/>
              </a:rPr>
              <a:t>or </a:t>
            </a:r>
            <a:r>
              <a:rPr lang="en-US" sz="6600" dirty="0">
                <a:latin typeface="Chiller" panose="04020404031007020602" pitchFamily="82" charset="0"/>
              </a:rPr>
              <a:t>failing to understand their mental illness</a:t>
            </a:r>
          </a:p>
        </p:txBody>
      </p:sp>
      <p:sp>
        <p:nvSpPr>
          <p:cNvPr id="21" name="TextBox 20"/>
          <p:cNvSpPr txBox="1"/>
          <p:nvPr/>
        </p:nvSpPr>
        <p:spPr>
          <a:xfrm>
            <a:off x="546462" y="1608175"/>
            <a:ext cx="11035937" cy="3139321"/>
          </a:xfrm>
          <a:prstGeom prst="rect">
            <a:avLst/>
          </a:prstGeom>
          <a:solidFill>
            <a:schemeClr val="bg1">
              <a:lumMod val="95000"/>
            </a:schemeClr>
          </a:solidFill>
        </p:spPr>
        <p:txBody>
          <a:bodyPr wrap="square" rtlCol="0">
            <a:spAutoFit/>
          </a:bodyPr>
          <a:lstStyle/>
          <a:p>
            <a:pPr algn="ctr"/>
            <a:r>
              <a:rPr lang="en-US" sz="6600" dirty="0" smtClean="0">
                <a:latin typeface="Chiller" panose="04020404031007020602" pitchFamily="82" charset="0"/>
              </a:rPr>
              <a:t>Thou </a:t>
            </a:r>
            <a:r>
              <a:rPr lang="en-US" sz="6600" dirty="0">
                <a:latin typeface="Chiller" panose="04020404031007020602" pitchFamily="82" charset="0"/>
              </a:rPr>
              <a:t>shalt not screw your client by treating them as nothing more than their mental illness</a:t>
            </a:r>
          </a:p>
        </p:txBody>
      </p:sp>
      <p:sp>
        <p:nvSpPr>
          <p:cNvPr id="22" name="TextBox 21"/>
          <p:cNvSpPr txBox="1"/>
          <p:nvPr/>
        </p:nvSpPr>
        <p:spPr>
          <a:xfrm>
            <a:off x="596536" y="1585231"/>
            <a:ext cx="11035937" cy="3139321"/>
          </a:xfrm>
          <a:prstGeom prst="rect">
            <a:avLst/>
          </a:prstGeom>
          <a:solidFill>
            <a:schemeClr val="bg1">
              <a:lumMod val="95000"/>
            </a:schemeClr>
          </a:solidFill>
        </p:spPr>
        <p:txBody>
          <a:bodyPr wrap="square" rtlCol="0">
            <a:spAutoFit/>
          </a:bodyPr>
          <a:lstStyle/>
          <a:p>
            <a:pPr algn="ctr"/>
            <a:r>
              <a:rPr lang="en-US" sz="6600" dirty="0" smtClean="0">
                <a:latin typeface="Chiller" panose="04020404031007020602" pitchFamily="82" charset="0"/>
              </a:rPr>
              <a:t>Thou </a:t>
            </a:r>
            <a:r>
              <a:rPr lang="en-US" sz="6600" dirty="0">
                <a:latin typeface="Chiller" panose="04020404031007020602" pitchFamily="82" charset="0"/>
              </a:rPr>
              <a:t>shalt not steal ideas and pleadings from other cases without adapting them to your client’s unique situation</a:t>
            </a:r>
          </a:p>
        </p:txBody>
      </p:sp>
      <p:sp>
        <p:nvSpPr>
          <p:cNvPr id="23" name="TextBox 22"/>
          <p:cNvSpPr txBox="1"/>
          <p:nvPr/>
        </p:nvSpPr>
        <p:spPr>
          <a:xfrm>
            <a:off x="603068" y="1607355"/>
            <a:ext cx="11035937" cy="2123658"/>
          </a:xfrm>
          <a:prstGeom prst="rect">
            <a:avLst/>
          </a:prstGeom>
          <a:solidFill>
            <a:schemeClr val="bg1">
              <a:lumMod val="95000"/>
            </a:schemeClr>
          </a:solidFill>
        </p:spPr>
        <p:txBody>
          <a:bodyPr wrap="square" rtlCol="0">
            <a:spAutoFit/>
          </a:bodyPr>
          <a:lstStyle/>
          <a:p>
            <a:pPr algn="ctr"/>
            <a:r>
              <a:rPr lang="en-US" sz="6600" dirty="0" smtClean="0">
                <a:latin typeface="Chiller" panose="04020404031007020602" pitchFamily="82" charset="0"/>
              </a:rPr>
              <a:t>Thou </a:t>
            </a:r>
            <a:r>
              <a:rPr lang="en-US" sz="6600" dirty="0">
                <a:latin typeface="Chiller" panose="04020404031007020602" pitchFamily="82" charset="0"/>
              </a:rPr>
              <a:t>shalt not bear false witness about your client’s competence or lack thereof</a:t>
            </a:r>
          </a:p>
        </p:txBody>
      </p:sp>
      <p:sp>
        <p:nvSpPr>
          <p:cNvPr id="24" name="TextBox 23"/>
          <p:cNvSpPr txBox="1"/>
          <p:nvPr/>
        </p:nvSpPr>
        <p:spPr>
          <a:xfrm>
            <a:off x="603067" y="1611385"/>
            <a:ext cx="11035937" cy="2123658"/>
          </a:xfrm>
          <a:prstGeom prst="rect">
            <a:avLst/>
          </a:prstGeom>
          <a:solidFill>
            <a:schemeClr val="bg1">
              <a:lumMod val="95000"/>
            </a:schemeClr>
          </a:solidFill>
        </p:spPr>
        <p:txBody>
          <a:bodyPr wrap="square" rtlCol="0">
            <a:spAutoFit/>
          </a:bodyPr>
          <a:lstStyle/>
          <a:p>
            <a:pPr algn="ctr"/>
            <a:r>
              <a:rPr lang="en-US" sz="6600" dirty="0" smtClean="0">
                <a:latin typeface="Chiller" panose="04020404031007020602" pitchFamily="82" charset="0"/>
              </a:rPr>
              <a:t>Thou </a:t>
            </a:r>
            <a:r>
              <a:rPr lang="en-US" sz="6600" dirty="0">
                <a:latin typeface="Chiller" panose="04020404031007020602" pitchFamily="82" charset="0"/>
              </a:rPr>
              <a:t>shalt not covet your colleague’s sane client</a:t>
            </a:r>
          </a:p>
        </p:txBody>
      </p:sp>
    </p:spTree>
    <p:extLst>
      <p:ext uri="{BB962C8B-B14F-4D97-AF65-F5344CB8AC3E}">
        <p14:creationId xmlns:p14="http://schemas.microsoft.com/office/powerpoint/2010/main" val="254231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style.rotation</p:attrName>
                                        </p:attrNameLst>
                                      </p:cBhvr>
                                      <p:tavLst>
                                        <p:tav tm="0">
                                          <p:val>
                                            <p:fltVal val="90"/>
                                          </p:val>
                                        </p:tav>
                                        <p:tav tm="100000">
                                          <p:val>
                                            <p:fltVal val="0"/>
                                          </p:val>
                                        </p:tav>
                                      </p:tavLst>
                                    </p:anim>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xit" presetSubtype="0" fill="hold" grpId="1" nodeType="clickEffect">
                                  <p:stCondLst>
                                    <p:cond delay="0"/>
                                  </p:stCondLst>
                                  <p:childTnLst>
                                    <p:anim calcmode="lin" valueType="num">
                                      <p:cBhvr>
                                        <p:cTn id="14" dur="1000"/>
                                        <p:tgtEl>
                                          <p:spTgt spid="14"/>
                                        </p:tgtEl>
                                        <p:attrNameLst>
                                          <p:attrName>ppt_w</p:attrName>
                                        </p:attrNameLst>
                                      </p:cBhvr>
                                      <p:tavLst>
                                        <p:tav tm="0">
                                          <p:val>
                                            <p:strVal val="ppt_w"/>
                                          </p:val>
                                        </p:tav>
                                        <p:tav tm="100000">
                                          <p:val>
                                            <p:fltVal val="0"/>
                                          </p:val>
                                        </p:tav>
                                      </p:tavLst>
                                    </p:anim>
                                    <p:anim calcmode="lin" valueType="num">
                                      <p:cBhvr>
                                        <p:cTn id="15" dur="1000"/>
                                        <p:tgtEl>
                                          <p:spTgt spid="14"/>
                                        </p:tgtEl>
                                        <p:attrNameLst>
                                          <p:attrName>ppt_h</p:attrName>
                                        </p:attrNameLst>
                                      </p:cBhvr>
                                      <p:tavLst>
                                        <p:tav tm="0">
                                          <p:val>
                                            <p:strVal val="ppt_h"/>
                                          </p:val>
                                        </p:tav>
                                        <p:tav tm="100000">
                                          <p:val>
                                            <p:fltVal val="0"/>
                                          </p:val>
                                        </p:tav>
                                      </p:tavLst>
                                    </p:anim>
                                    <p:anim calcmode="lin" valueType="num">
                                      <p:cBhvr>
                                        <p:cTn id="16" dur="1000"/>
                                        <p:tgtEl>
                                          <p:spTgt spid="14"/>
                                        </p:tgtEl>
                                        <p:attrNameLst>
                                          <p:attrName>style.rotation</p:attrName>
                                        </p:attrNameLst>
                                      </p:cBhvr>
                                      <p:tavLst>
                                        <p:tav tm="0">
                                          <p:val>
                                            <p:fltVal val="0"/>
                                          </p:val>
                                        </p:tav>
                                        <p:tav tm="100000">
                                          <p:val>
                                            <p:fltVal val="90"/>
                                          </p:val>
                                        </p:tav>
                                      </p:tavLst>
                                    </p:anim>
                                    <p:animEffect transition="out" filter="fade">
                                      <p:cBhvr>
                                        <p:cTn id="17" dur="1000"/>
                                        <p:tgtEl>
                                          <p:spTgt spid="14"/>
                                        </p:tgtEl>
                                      </p:cBhvr>
                                    </p:animEffect>
                                    <p:set>
                                      <p:cBhvr>
                                        <p:cTn id="18" dur="1" fill="hold">
                                          <p:stCondLst>
                                            <p:cond delay="999"/>
                                          </p:stCondLst>
                                        </p:cTn>
                                        <p:tgtEl>
                                          <p:spTgt spid="14"/>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 calcmode="lin" valueType="num">
                                      <p:cBhvr>
                                        <p:cTn id="25" dur="500" fill="hold"/>
                                        <p:tgtEl>
                                          <p:spTgt spid="15"/>
                                        </p:tgtEl>
                                        <p:attrNameLst>
                                          <p:attrName>style.rotation</p:attrName>
                                        </p:attrNameLst>
                                      </p:cBhvr>
                                      <p:tavLst>
                                        <p:tav tm="0">
                                          <p:val>
                                            <p:fltVal val="90"/>
                                          </p:val>
                                        </p:tav>
                                        <p:tav tm="100000">
                                          <p:val>
                                            <p:fltVal val="0"/>
                                          </p:val>
                                        </p:tav>
                                      </p:tavLst>
                                    </p:anim>
                                    <p:animEffect transition="in" filter="fade">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xit" presetSubtype="0" fill="hold" grpId="1" nodeType="clickEffect">
                                  <p:stCondLst>
                                    <p:cond delay="0"/>
                                  </p:stCondLst>
                                  <p:childTnLst>
                                    <p:anim calcmode="lin" valueType="num">
                                      <p:cBhvr>
                                        <p:cTn id="30" dur="1000"/>
                                        <p:tgtEl>
                                          <p:spTgt spid="15"/>
                                        </p:tgtEl>
                                        <p:attrNameLst>
                                          <p:attrName>ppt_w</p:attrName>
                                        </p:attrNameLst>
                                      </p:cBhvr>
                                      <p:tavLst>
                                        <p:tav tm="0">
                                          <p:val>
                                            <p:strVal val="ppt_w"/>
                                          </p:val>
                                        </p:tav>
                                        <p:tav tm="100000">
                                          <p:val>
                                            <p:fltVal val="0"/>
                                          </p:val>
                                        </p:tav>
                                      </p:tavLst>
                                    </p:anim>
                                    <p:anim calcmode="lin" valueType="num">
                                      <p:cBhvr>
                                        <p:cTn id="31" dur="1000"/>
                                        <p:tgtEl>
                                          <p:spTgt spid="15"/>
                                        </p:tgtEl>
                                        <p:attrNameLst>
                                          <p:attrName>ppt_h</p:attrName>
                                        </p:attrNameLst>
                                      </p:cBhvr>
                                      <p:tavLst>
                                        <p:tav tm="0">
                                          <p:val>
                                            <p:strVal val="ppt_h"/>
                                          </p:val>
                                        </p:tav>
                                        <p:tav tm="100000">
                                          <p:val>
                                            <p:fltVal val="0"/>
                                          </p:val>
                                        </p:tav>
                                      </p:tavLst>
                                    </p:anim>
                                    <p:anim calcmode="lin" valueType="num">
                                      <p:cBhvr>
                                        <p:cTn id="32" dur="1000"/>
                                        <p:tgtEl>
                                          <p:spTgt spid="15"/>
                                        </p:tgtEl>
                                        <p:attrNameLst>
                                          <p:attrName>style.rotation</p:attrName>
                                        </p:attrNameLst>
                                      </p:cBhvr>
                                      <p:tavLst>
                                        <p:tav tm="0">
                                          <p:val>
                                            <p:fltVal val="0"/>
                                          </p:val>
                                        </p:tav>
                                        <p:tav tm="100000">
                                          <p:val>
                                            <p:fltVal val="90"/>
                                          </p:val>
                                        </p:tav>
                                      </p:tavLst>
                                    </p:anim>
                                    <p:animEffect transition="out" filter="fade">
                                      <p:cBhvr>
                                        <p:cTn id="33" dur="1000"/>
                                        <p:tgtEl>
                                          <p:spTgt spid="15"/>
                                        </p:tgtEl>
                                      </p:cBhvr>
                                    </p:animEffect>
                                    <p:set>
                                      <p:cBhvr>
                                        <p:cTn id="34" dur="1" fill="hold">
                                          <p:stCondLst>
                                            <p:cond delay="999"/>
                                          </p:stCondLst>
                                        </p:cTn>
                                        <p:tgtEl>
                                          <p:spTgt spid="15"/>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p:cTn id="39" dur="500" fill="hold"/>
                                        <p:tgtEl>
                                          <p:spTgt spid="16"/>
                                        </p:tgtEl>
                                        <p:attrNameLst>
                                          <p:attrName>ppt_w</p:attrName>
                                        </p:attrNameLst>
                                      </p:cBhvr>
                                      <p:tavLst>
                                        <p:tav tm="0">
                                          <p:val>
                                            <p:fltVal val="0"/>
                                          </p:val>
                                        </p:tav>
                                        <p:tav tm="100000">
                                          <p:val>
                                            <p:strVal val="#ppt_w"/>
                                          </p:val>
                                        </p:tav>
                                      </p:tavLst>
                                    </p:anim>
                                    <p:anim calcmode="lin" valueType="num">
                                      <p:cBhvr>
                                        <p:cTn id="40" dur="500" fill="hold"/>
                                        <p:tgtEl>
                                          <p:spTgt spid="16"/>
                                        </p:tgtEl>
                                        <p:attrNameLst>
                                          <p:attrName>ppt_h</p:attrName>
                                        </p:attrNameLst>
                                      </p:cBhvr>
                                      <p:tavLst>
                                        <p:tav tm="0">
                                          <p:val>
                                            <p:fltVal val="0"/>
                                          </p:val>
                                        </p:tav>
                                        <p:tav tm="100000">
                                          <p:val>
                                            <p:strVal val="#ppt_h"/>
                                          </p:val>
                                        </p:tav>
                                      </p:tavLst>
                                    </p:anim>
                                    <p:anim calcmode="lin" valueType="num">
                                      <p:cBhvr>
                                        <p:cTn id="41" dur="500" fill="hold"/>
                                        <p:tgtEl>
                                          <p:spTgt spid="16"/>
                                        </p:tgtEl>
                                        <p:attrNameLst>
                                          <p:attrName>style.rotation</p:attrName>
                                        </p:attrNameLst>
                                      </p:cBhvr>
                                      <p:tavLst>
                                        <p:tav tm="0">
                                          <p:val>
                                            <p:fltVal val="90"/>
                                          </p:val>
                                        </p:tav>
                                        <p:tav tm="100000">
                                          <p:val>
                                            <p:fltVal val="0"/>
                                          </p:val>
                                        </p:tav>
                                      </p:tavLst>
                                    </p:anim>
                                    <p:animEffect transition="in" filter="fade">
                                      <p:cBhvr>
                                        <p:cTn id="42" dur="5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xit" presetSubtype="0" fill="hold" grpId="1" nodeType="clickEffect">
                                  <p:stCondLst>
                                    <p:cond delay="0"/>
                                  </p:stCondLst>
                                  <p:childTnLst>
                                    <p:anim calcmode="lin" valueType="num">
                                      <p:cBhvr>
                                        <p:cTn id="46" dur="1000"/>
                                        <p:tgtEl>
                                          <p:spTgt spid="16"/>
                                        </p:tgtEl>
                                        <p:attrNameLst>
                                          <p:attrName>ppt_w</p:attrName>
                                        </p:attrNameLst>
                                      </p:cBhvr>
                                      <p:tavLst>
                                        <p:tav tm="0">
                                          <p:val>
                                            <p:strVal val="ppt_w"/>
                                          </p:val>
                                        </p:tav>
                                        <p:tav tm="100000">
                                          <p:val>
                                            <p:fltVal val="0"/>
                                          </p:val>
                                        </p:tav>
                                      </p:tavLst>
                                    </p:anim>
                                    <p:anim calcmode="lin" valueType="num">
                                      <p:cBhvr>
                                        <p:cTn id="47" dur="1000"/>
                                        <p:tgtEl>
                                          <p:spTgt spid="16"/>
                                        </p:tgtEl>
                                        <p:attrNameLst>
                                          <p:attrName>ppt_h</p:attrName>
                                        </p:attrNameLst>
                                      </p:cBhvr>
                                      <p:tavLst>
                                        <p:tav tm="0">
                                          <p:val>
                                            <p:strVal val="ppt_h"/>
                                          </p:val>
                                        </p:tav>
                                        <p:tav tm="100000">
                                          <p:val>
                                            <p:fltVal val="0"/>
                                          </p:val>
                                        </p:tav>
                                      </p:tavLst>
                                    </p:anim>
                                    <p:anim calcmode="lin" valueType="num">
                                      <p:cBhvr>
                                        <p:cTn id="48" dur="1000"/>
                                        <p:tgtEl>
                                          <p:spTgt spid="16"/>
                                        </p:tgtEl>
                                        <p:attrNameLst>
                                          <p:attrName>style.rotation</p:attrName>
                                        </p:attrNameLst>
                                      </p:cBhvr>
                                      <p:tavLst>
                                        <p:tav tm="0">
                                          <p:val>
                                            <p:fltVal val="0"/>
                                          </p:val>
                                        </p:tav>
                                        <p:tav tm="100000">
                                          <p:val>
                                            <p:fltVal val="90"/>
                                          </p:val>
                                        </p:tav>
                                      </p:tavLst>
                                    </p:anim>
                                    <p:animEffect transition="out" filter="fade">
                                      <p:cBhvr>
                                        <p:cTn id="49" dur="1000"/>
                                        <p:tgtEl>
                                          <p:spTgt spid="16"/>
                                        </p:tgtEl>
                                      </p:cBhvr>
                                    </p:animEffect>
                                    <p:set>
                                      <p:cBhvr>
                                        <p:cTn id="50" dur="1" fill="hold">
                                          <p:stCondLst>
                                            <p:cond delay="999"/>
                                          </p:stCondLst>
                                        </p:cTn>
                                        <p:tgtEl>
                                          <p:spTgt spid="16"/>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500" fill="hold"/>
                                        <p:tgtEl>
                                          <p:spTgt spid="17"/>
                                        </p:tgtEl>
                                        <p:attrNameLst>
                                          <p:attrName>ppt_w</p:attrName>
                                        </p:attrNameLst>
                                      </p:cBhvr>
                                      <p:tavLst>
                                        <p:tav tm="0">
                                          <p:val>
                                            <p:fltVal val="0"/>
                                          </p:val>
                                        </p:tav>
                                        <p:tav tm="100000">
                                          <p:val>
                                            <p:strVal val="#ppt_w"/>
                                          </p:val>
                                        </p:tav>
                                      </p:tavLst>
                                    </p:anim>
                                    <p:anim calcmode="lin" valueType="num">
                                      <p:cBhvr>
                                        <p:cTn id="56" dur="500" fill="hold"/>
                                        <p:tgtEl>
                                          <p:spTgt spid="17"/>
                                        </p:tgtEl>
                                        <p:attrNameLst>
                                          <p:attrName>ppt_h</p:attrName>
                                        </p:attrNameLst>
                                      </p:cBhvr>
                                      <p:tavLst>
                                        <p:tav tm="0">
                                          <p:val>
                                            <p:fltVal val="0"/>
                                          </p:val>
                                        </p:tav>
                                        <p:tav tm="100000">
                                          <p:val>
                                            <p:strVal val="#ppt_h"/>
                                          </p:val>
                                        </p:tav>
                                      </p:tavLst>
                                    </p:anim>
                                    <p:anim calcmode="lin" valueType="num">
                                      <p:cBhvr>
                                        <p:cTn id="57" dur="500" fill="hold"/>
                                        <p:tgtEl>
                                          <p:spTgt spid="17"/>
                                        </p:tgtEl>
                                        <p:attrNameLst>
                                          <p:attrName>style.rotation</p:attrName>
                                        </p:attrNameLst>
                                      </p:cBhvr>
                                      <p:tavLst>
                                        <p:tav tm="0">
                                          <p:val>
                                            <p:fltVal val="90"/>
                                          </p:val>
                                        </p:tav>
                                        <p:tav tm="100000">
                                          <p:val>
                                            <p:fltVal val="0"/>
                                          </p:val>
                                        </p:tav>
                                      </p:tavLst>
                                    </p:anim>
                                    <p:animEffect transition="in" filter="fade">
                                      <p:cBhvr>
                                        <p:cTn id="58" dur="500"/>
                                        <p:tgtEl>
                                          <p:spTgt spid="17"/>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xit" presetSubtype="0" fill="hold" grpId="1" nodeType="clickEffect">
                                  <p:stCondLst>
                                    <p:cond delay="0"/>
                                  </p:stCondLst>
                                  <p:childTnLst>
                                    <p:anim calcmode="lin" valueType="num">
                                      <p:cBhvr>
                                        <p:cTn id="62" dur="1000"/>
                                        <p:tgtEl>
                                          <p:spTgt spid="17"/>
                                        </p:tgtEl>
                                        <p:attrNameLst>
                                          <p:attrName>ppt_w</p:attrName>
                                        </p:attrNameLst>
                                      </p:cBhvr>
                                      <p:tavLst>
                                        <p:tav tm="0">
                                          <p:val>
                                            <p:strVal val="ppt_w"/>
                                          </p:val>
                                        </p:tav>
                                        <p:tav tm="100000">
                                          <p:val>
                                            <p:fltVal val="0"/>
                                          </p:val>
                                        </p:tav>
                                      </p:tavLst>
                                    </p:anim>
                                    <p:anim calcmode="lin" valueType="num">
                                      <p:cBhvr>
                                        <p:cTn id="63" dur="1000"/>
                                        <p:tgtEl>
                                          <p:spTgt spid="17"/>
                                        </p:tgtEl>
                                        <p:attrNameLst>
                                          <p:attrName>ppt_h</p:attrName>
                                        </p:attrNameLst>
                                      </p:cBhvr>
                                      <p:tavLst>
                                        <p:tav tm="0">
                                          <p:val>
                                            <p:strVal val="ppt_h"/>
                                          </p:val>
                                        </p:tav>
                                        <p:tav tm="100000">
                                          <p:val>
                                            <p:fltVal val="0"/>
                                          </p:val>
                                        </p:tav>
                                      </p:tavLst>
                                    </p:anim>
                                    <p:anim calcmode="lin" valueType="num">
                                      <p:cBhvr>
                                        <p:cTn id="64" dur="1000"/>
                                        <p:tgtEl>
                                          <p:spTgt spid="17"/>
                                        </p:tgtEl>
                                        <p:attrNameLst>
                                          <p:attrName>style.rotation</p:attrName>
                                        </p:attrNameLst>
                                      </p:cBhvr>
                                      <p:tavLst>
                                        <p:tav tm="0">
                                          <p:val>
                                            <p:fltVal val="0"/>
                                          </p:val>
                                        </p:tav>
                                        <p:tav tm="100000">
                                          <p:val>
                                            <p:fltVal val="90"/>
                                          </p:val>
                                        </p:tav>
                                      </p:tavLst>
                                    </p:anim>
                                    <p:animEffect transition="out" filter="fade">
                                      <p:cBhvr>
                                        <p:cTn id="65" dur="1000"/>
                                        <p:tgtEl>
                                          <p:spTgt spid="17"/>
                                        </p:tgtEl>
                                      </p:cBhvr>
                                    </p:animEffect>
                                    <p:set>
                                      <p:cBhvr>
                                        <p:cTn id="66" dur="1" fill="hold">
                                          <p:stCondLst>
                                            <p:cond delay="999"/>
                                          </p:stCondLst>
                                        </p:cTn>
                                        <p:tgtEl>
                                          <p:spTgt spid="17"/>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500" fill="hold"/>
                                        <p:tgtEl>
                                          <p:spTgt spid="18"/>
                                        </p:tgtEl>
                                        <p:attrNameLst>
                                          <p:attrName>ppt_w</p:attrName>
                                        </p:attrNameLst>
                                      </p:cBhvr>
                                      <p:tavLst>
                                        <p:tav tm="0">
                                          <p:val>
                                            <p:fltVal val="0"/>
                                          </p:val>
                                        </p:tav>
                                        <p:tav tm="100000">
                                          <p:val>
                                            <p:strVal val="#ppt_w"/>
                                          </p:val>
                                        </p:tav>
                                      </p:tavLst>
                                    </p:anim>
                                    <p:anim calcmode="lin" valueType="num">
                                      <p:cBhvr>
                                        <p:cTn id="72" dur="500" fill="hold"/>
                                        <p:tgtEl>
                                          <p:spTgt spid="18"/>
                                        </p:tgtEl>
                                        <p:attrNameLst>
                                          <p:attrName>ppt_h</p:attrName>
                                        </p:attrNameLst>
                                      </p:cBhvr>
                                      <p:tavLst>
                                        <p:tav tm="0">
                                          <p:val>
                                            <p:fltVal val="0"/>
                                          </p:val>
                                        </p:tav>
                                        <p:tav tm="100000">
                                          <p:val>
                                            <p:strVal val="#ppt_h"/>
                                          </p:val>
                                        </p:tav>
                                      </p:tavLst>
                                    </p:anim>
                                    <p:anim calcmode="lin" valueType="num">
                                      <p:cBhvr>
                                        <p:cTn id="73" dur="500" fill="hold"/>
                                        <p:tgtEl>
                                          <p:spTgt spid="18"/>
                                        </p:tgtEl>
                                        <p:attrNameLst>
                                          <p:attrName>style.rotation</p:attrName>
                                        </p:attrNameLst>
                                      </p:cBhvr>
                                      <p:tavLst>
                                        <p:tav tm="0">
                                          <p:val>
                                            <p:fltVal val="90"/>
                                          </p:val>
                                        </p:tav>
                                        <p:tav tm="100000">
                                          <p:val>
                                            <p:fltVal val="0"/>
                                          </p:val>
                                        </p:tav>
                                      </p:tavLst>
                                    </p:anim>
                                    <p:animEffect transition="in" filter="fade">
                                      <p:cBhvr>
                                        <p:cTn id="74" dur="500"/>
                                        <p:tgtEl>
                                          <p:spTgt spid="18"/>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xit" presetSubtype="0" fill="hold" grpId="1" nodeType="clickEffect">
                                  <p:stCondLst>
                                    <p:cond delay="0"/>
                                  </p:stCondLst>
                                  <p:childTnLst>
                                    <p:anim calcmode="lin" valueType="num">
                                      <p:cBhvr>
                                        <p:cTn id="78" dur="1000"/>
                                        <p:tgtEl>
                                          <p:spTgt spid="18"/>
                                        </p:tgtEl>
                                        <p:attrNameLst>
                                          <p:attrName>ppt_w</p:attrName>
                                        </p:attrNameLst>
                                      </p:cBhvr>
                                      <p:tavLst>
                                        <p:tav tm="0">
                                          <p:val>
                                            <p:strVal val="ppt_w"/>
                                          </p:val>
                                        </p:tav>
                                        <p:tav tm="100000">
                                          <p:val>
                                            <p:fltVal val="0"/>
                                          </p:val>
                                        </p:tav>
                                      </p:tavLst>
                                    </p:anim>
                                    <p:anim calcmode="lin" valueType="num">
                                      <p:cBhvr>
                                        <p:cTn id="79" dur="1000"/>
                                        <p:tgtEl>
                                          <p:spTgt spid="18"/>
                                        </p:tgtEl>
                                        <p:attrNameLst>
                                          <p:attrName>ppt_h</p:attrName>
                                        </p:attrNameLst>
                                      </p:cBhvr>
                                      <p:tavLst>
                                        <p:tav tm="0">
                                          <p:val>
                                            <p:strVal val="ppt_h"/>
                                          </p:val>
                                        </p:tav>
                                        <p:tav tm="100000">
                                          <p:val>
                                            <p:fltVal val="0"/>
                                          </p:val>
                                        </p:tav>
                                      </p:tavLst>
                                    </p:anim>
                                    <p:anim calcmode="lin" valueType="num">
                                      <p:cBhvr>
                                        <p:cTn id="80" dur="1000"/>
                                        <p:tgtEl>
                                          <p:spTgt spid="18"/>
                                        </p:tgtEl>
                                        <p:attrNameLst>
                                          <p:attrName>style.rotation</p:attrName>
                                        </p:attrNameLst>
                                      </p:cBhvr>
                                      <p:tavLst>
                                        <p:tav tm="0">
                                          <p:val>
                                            <p:fltVal val="0"/>
                                          </p:val>
                                        </p:tav>
                                        <p:tav tm="100000">
                                          <p:val>
                                            <p:fltVal val="90"/>
                                          </p:val>
                                        </p:tav>
                                      </p:tavLst>
                                    </p:anim>
                                    <p:animEffect transition="out" filter="fade">
                                      <p:cBhvr>
                                        <p:cTn id="81" dur="1000"/>
                                        <p:tgtEl>
                                          <p:spTgt spid="18"/>
                                        </p:tgtEl>
                                      </p:cBhvr>
                                    </p:animEffect>
                                    <p:set>
                                      <p:cBhvr>
                                        <p:cTn id="82" dur="1" fill="hold">
                                          <p:stCondLst>
                                            <p:cond delay="999"/>
                                          </p:stCondLst>
                                        </p:cTn>
                                        <p:tgtEl>
                                          <p:spTgt spid="18"/>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31" presetClass="entr" presetSubtype="0" fill="hold" grpId="0" nodeType="clickEffect">
                                  <p:stCondLst>
                                    <p:cond delay="0"/>
                                  </p:stCondLst>
                                  <p:childTnLst>
                                    <p:set>
                                      <p:cBhvr>
                                        <p:cTn id="86" dur="1" fill="hold">
                                          <p:stCondLst>
                                            <p:cond delay="0"/>
                                          </p:stCondLst>
                                        </p:cTn>
                                        <p:tgtEl>
                                          <p:spTgt spid="19"/>
                                        </p:tgtEl>
                                        <p:attrNameLst>
                                          <p:attrName>style.visibility</p:attrName>
                                        </p:attrNameLst>
                                      </p:cBhvr>
                                      <p:to>
                                        <p:strVal val="visible"/>
                                      </p:to>
                                    </p:set>
                                    <p:anim calcmode="lin" valueType="num">
                                      <p:cBhvr>
                                        <p:cTn id="87" dur="500" fill="hold"/>
                                        <p:tgtEl>
                                          <p:spTgt spid="19"/>
                                        </p:tgtEl>
                                        <p:attrNameLst>
                                          <p:attrName>ppt_w</p:attrName>
                                        </p:attrNameLst>
                                      </p:cBhvr>
                                      <p:tavLst>
                                        <p:tav tm="0">
                                          <p:val>
                                            <p:fltVal val="0"/>
                                          </p:val>
                                        </p:tav>
                                        <p:tav tm="100000">
                                          <p:val>
                                            <p:strVal val="#ppt_w"/>
                                          </p:val>
                                        </p:tav>
                                      </p:tavLst>
                                    </p:anim>
                                    <p:anim calcmode="lin" valueType="num">
                                      <p:cBhvr>
                                        <p:cTn id="88" dur="500" fill="hold"/>
                                        <p:tgtEl>
                                          <p:spTgt spid="19"/>
                                        </p:tgtEl>
                                        <p:attrNameLst>
                                          <p:attrName>ppt_h</p:attrName>
                                        </p:attrNameLst>
                                      </p:cBhvr>
                                      <p:tavLst>
                                        <p:tav tm="0">
                                          <p:val>
                                            <p:fltVal val="0"/>
                                          </p:val>
                                        </p:tav>
                                        <p:tav tm="100000">
                                          <p:val>
                                            <p:strVal val="#ppt_h"/>
                                          </p:val>
                                        </p:tav>
                                      </p:tavLst>
                                    </p:anim>
                                    <p:anim calcmode="lin" valueType="num">
                                      <p:cBhvr>
                                        <p:cTn id="89" dur="500" fill="hold"/>
                                        <p:tgtEl>
                                          <p:spTgt spid="19"/>
                                        </p:tgtEl>
                                        <p:attrNameLst>
                                          <p:attrName>style.rotation</p:attrName>
                                        </p:attrNameLst>
                                      </p:cBhvr>
                                      <p:tavLst>
                                        <p:tav tm="0">
                                          <p:val>
                                            <p:fltVal val="90"/>
                                          </p:val>
                                        </p:tav>
                                        <p:tav tm="100000">
                                          <p:val>
                                            <p:fltVal val="0"/>
                                          </p:val>
                                        </p:tav>
                                      </p:tavLst>
                                    </p:anim>
                                    <p:animEffect transition="in" filter="fade">
                                      <p:cBhvr>
                                        <p:cTn id="90" dur="500"/>
                                        <p:tgtEl>
                                          <p:spTgt spid="19"/>
                                        </p:tgtEl>
                                      </p:cBhvr>
                                    </p:animEffect>
                                  </p:childTnLst>
                                </p:cTn>
                              </p:par>
                            </p:childTnLst>
                          </p:cTn>
                        </p:par>
                      </p:childTnLst>
                    </p:cTn>
                  </p:par>
                  <p:par>
                    <p:cTn id="91" fill="hold">
                      <p:stCondLst>
                        <p:cond delay="indefinite"/>
                      </p:stCondLst>
                      <p:childTnLst>
                        <p:par>
                          <p:cTn id="92" fill="hold">
                            <p:stCondLst>
                              <p:cond delay="0"/>
                            </p:stCondLst>
                            <p:childTnLst>
                              <p:par>
                                <p:cTn id="93" presetID="31" presetClass="exit" presetSubtype="0" fill="hold" grpId="1" nodeType="clickEffect">
                                  <p:stCondLst>
                                    <p:cond delay="0"/>
                                  </p:stCondLst>
                                  <p:childTnLst>
                                    <p:anim calcmode="lin" valueType="num">
                                      <p:cBhvr>
                                        <p:cTn id="94" dur="1000"/>
                                        <p:tgtEl>
                                          <p:spTgt spid="19"/>
                                        </p:tgtEl>
                                        <p:attrNameLst>
                                          <p:attrName>ppt_w</p:attrName>
                                        </p:attrNameLst>
                                      </p:cBhvr>
                                      <p:tavLst>
                                        <p:tav tm="0">
                                          <p:val>
                                            <p:strVal val="ppt_w"/>
                                          </p:val>
                                        </p:tav>
                                        <p:tav tm="100000">
                                          <p:val>
                                            <p:fltVal val="0"/>
                                          </p:val>
                                        </p:tav>
                                      </p:tavLst>
                                    </p:anim>
                                    <p:anim calcmode="lin" valueType="num">
                                      <p:cBhvr>
                                        <p:cTn id="95" dur="1000"/>
                                        <p:tgtEl>
                                          <p:spTgt spid="19"/>
                                        </p:tgtEl>
                                        <p:attrNameLst>
                                          <p:attrName>ppt_h</p:attrName>
                                        </p:attrNameLst>
                                      </p:cBhvr>
                                      <p:tavLst>
                                        <p:tav tm="0">
                                          <p:val>
                                            <p:strVal val="ppt_h"/>
                                          </p:val>
                                        </p:tav>
                                        <p:tav tm="100000">
                                          <p:val>
                                            <p:fltVal val="0"/>
                                          </p:val>
                                        </p:tav>
                                      </p:tavLst>
                                    </p:anim>
                                    <p:anim calcmode="lin" valueType="num">
                                      <p:cBhvr>
                                        <p:cTn id="96" dur="1000"/>
                                        <p:tgtEl>
                                          <p:spTgt spid="19"/>
                                        </p:tgtEl>
                                        <p:attrNameLst>
                                          <p:attrName>style.rotation</p:attrName>
                                        </p:attrNameLst>
                                      </p:cBhvr>
                                      <p:tavLst>
                                        <p:tav tm="0">
                                          <p:val>
                                            <p:fltVal val="0"/>
                                          </p:val>
                                        </p:tav>
                                        <p:tav tm="100000">
                                          <p:val>
                                            <p:fltVal val="90"/>
                                          </p:val>
                                        </p:tav>
                                      </p:tavLst>
                                    </p:anim>
                                    <p:animEffect transition="out" filter="fade">
                                      <p:cBhvr>
                                        <p:cTn id="97" dur="1000"/>
                                        <p:tgtEl>
                                          <p:spTgt spid="19"/>
                                        </p:tgtEl>
                                      </p:cBhvr>
                                    </p:animEffect>
                                    <p:set>
                                      <p:cBhvr>
                                        <p:cTn id="98" dur="1" fill="hold">
                                          <p:stCondLst>
                                            <p:cond delay="999"/>
                                          </p:stCondLst>
                                        </p:cTn>
                                        <p:tgtEl>
                                          <p:spTgt spid="19"/>
                                        </p:tgtEl>
                                        <p:attrNameLst>
                                          <p:attrName>style.visibility</p:attrName>
                                        </p:attrNameLst>
                                      </p:cBhvr>
                                      <p:to>
                                        <p:strVal val="hidden"/>
                                      </p:to>
                                    </p:set>
                                  </p:childTnLst>
                                </p:cTn>
                              </p:par>
                            </p:childTnLst>
                          </p:cTn>
                        </p:par>
                      </p:childTnLst>
                    </p:cTn>
                  </p:par>
                  <p:par>
                    <p:cTn id="99" fill="hold">
                      <p:stCondLst>
                        <p:cond delay="indefinite"/>
                      </p:stCondLst>
                      <p:childTnLst>
                        <p:par>
                          <p:cTn id="100" fill="hold">
                            <p:stCondLst>
                              <p:cond delay="0"/>
                            </p:stCondLst>
                            <p:childTnLst>
                              <p:par>
                                <p:cTn id="101" presetID="31" presetClass="entr" presetSubtype="0" fill="hold" grpId="0" nodeType="clickEffect">
                                  <p:stCondLst>
                                    <p:cond delay="0"/>
                                  </p:stCondLst>
                                  <p:childTnLst>
                                    <p:set>
                                      <p:cBhvr>
                                        <p:cTn id="102" dur="1" fill="hold">
                                          <p:stCondLst>
                                            <p:cond delay="0"/>
                                          </p:stCondLst>
                                        </p:cTn>
                                        <p:tgtEl>
                                          <p:spTgt spid="21"/>
                                        </p:tgtEl>
                                        <p:attrNameLst>
                                          <p:attrName>style.visibility</p:attrName>
                                        </p:attrNameLst>
                                      </p:cBhvr>
                                      <p:to>
                                        <p:strVal val="visible"/>
                                      </p:to>
                                    </p:set>
                                    <p:anim calcmode="lin" valueType="num">
                                      <p:cBhvr>
                                        <p:cTn id="103" dur="500" fill="hold"/>
                                        <p:tgtEl>
                                          <p:spTgt spid="21"/>
                                        </p:tgtEl>
                                        <p:attrNameLst>
                                          <p:attrName>ppt_w</p:attrName>
                                        </p:attrNameLst>
                                      </p:cBhvr>
                                      <p:tavLst>
                                        <p:tav tm="0">
                                          <p:val>
                                            <p:fltVal val="0"/>
                                          </p:val>
                                        </p:tav>
                                        <p:tav tm="100000">
                                          <p:val>
                                            <p:strVal val="#ppt_w"/>
                                          </p:val>
                                        </p:tav>
                                      </p:tavLst>
                                    </p:anim>
                                    <p:anim calcmode="lin" valueType="num">
                                      <p:cBhvr>
                                        <p:cTn id="104" dur="500" fill="hold"/>
                                        <p:tgtEl>
                                          <p:spTgt spid="21"/>
                                        </p:tgtEl>
                                        <p:attrNameLst>
                                          <p:attrName>ppt_h</p:attrName>
                                        </p:attrNameLst>
                                      </p:cBhvr>
                                      <p:tavLst>
                                        <p:tav tm="0">
                                          <p:val>
                                            <p:fltVal val="0"/>
                                          </p:val>
                                        </p:tav>
                                        <p:tav tm="100000">
                                          <p:val>
                                            <p:strVal val="#ppt_h"/>
                                          </p:val>
                                        </p:tav>
                                      </p:tavLst>
                                    </p:anim>
                                    <p:anim calcmode="lin" valueType="num">
                                      <p:cBhvr>
                                        <p:cTn id="105" dur="500" fill="hold"/>
                                        <p:tgtEl>
                                          <p:spTgt spid="21"/>
                                        </p:tgtEl>
                                        <p:attrNameLst>
                                          <p:attrName>style.rotation</p:attrName>
                                        </p:attrNameLst>
                                      </p:cBhvr>
                                      <p:tavLst>
                                        <p:tav tm="0">
                                          <p:val>
                                            <p:fltVal val="90"/>
                                          </p:val>
                                        </p:tav>
                                        <p:tav tm="100000">
                                          <p:val>
                                            <p:fltVal val="0"/>
                                          </p:val>
                                        </p:tav>
                                      </p:tavLst>
                                    </p:anim>
                                    <p:animEffect transition="in" filter="fade">
                                      <p:cBhvr>
                                        <p:cTn id="106" dur="500"/>
                                        <p:tgtEl>
                                          <p:spTgt spid="21"/>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xit" presetSubtype="0" fill="hold" grpId="1" nodeType="clickEffect">
                                  <p:stCondLst>
                                    <p:cond delay="0"/>
                                  </p:stCondLst>
                                  <p:childTnLst>
                                    <p:anim calcmode="lin" valueType="num">
                                      <p:cBhvr>
                                        <p:cTn id="110" dur="1000"/>
                                        <p:tgtEl>
                                          <p:spTgt spid="21"/>
                                        </p:tgtEl>
                                        <p:attrNameLst>
                                          <p:attrName>ppt_w</p:attrName>
                                        </p:attrNameLst>
                                      </p:cBhvr>
                                      <p:tavLst>
                                        <p:tav tm="0">
                                          <p:val>
                                            <p:strVal val="ppt_w"/>
                                          </p:val>
                                        </p:tav>
                                        <p:tav tm="100000">
                                          <p:val>
                                            <p:fltVal val="0"/>
                                          </p:val>
                                        </p:tav>
                                      </p:tavLst>
                                    </p:anim>
                                    <p:anim calcmode="lin" valueType="num">
                                      <p:cBhvr>
                                        <p:cTn id="111" dur="1000"/>
                                        <p:tgtEl>
                                          <p:spTgt spid="21"/>
                                        </p:tgtEl>
                                        <p:attrNameLst>
                                          <p:attrName>ppt_h</p:attrName>
                                        </p:attrNameLst>
                                      </p:cBhvr>
                                      <p:tavLst>
                                        <p:tav tm="0">
                                          <p:val>
                                            <p:strVal val="ppt_h"/>
                                          </p:val>
                                        </p:tav>
                                        <p:tav tm="100000">
                                          <p:val>
                                            <p:fltVal val="0"/>
                                          </p:val>
                                        </p:tav>
                                      </p:tavLst>
                                    </p:anim>
                                    <p:anim calcmode="lin" valueType="num">
                                      <p:cBhvr>
                                        <p:cTn id="112" dur="1000"/>
                                        <p:tgtEl>
                                          <p:spTgt spid="21"/>
                                        </p:tgtEl>
                                        <p:attrNameLst>
                                          <p:attrName>style.rotation</p:attrName>
                                        </p:attrNameLst>
                                      </p:cBhvr>
                                      <p:tavLst>
                                        <p:tav tm="0">
                                          <p:val>
                                            <p:fltVal val="0"/>
                                          </p:val>
                                        </p:tav>
                                        <p:tav tm="100000">
                                          <p:val>
                                            <p:fltVal val="90"/>
                                          </p:val>
                                        </p:tav>
                                      </p:tavLst>
                                    </p:anim>
                                    <p:animEffect transition="out" filter="fade">
                                      <p:cBhvr>
                                        <p:cTn id="113" dur="1000"/>
                                        <p:tgtEl>
                                          <p:spTgt spid="21"/>
                                        </p:tgtEl>
                                      </p:cBhvr>
                                    </p:animEffect>
                                    <p:set>
                                      <p:cBhvr>
                                        <p:cTn id="114" dur="1" fill="hold">
                                          <p:stCondLst>
                                            <p:cond delay="999"/>
                                          </p:stCondLst>
                                        </p:cTn>
                                        <p:tgtEl>
                                          <p:spTgt spid="21"/>
                                        </p:tgtEl>
                                        <p:attrNameLst>
                                          <p:attrName>style.visibility</p:attrName>
                                        </p:attrNameLst>
                                      </p:cBhvr>
                                      <p:to>
                                        <p:strVal val="hidden"/>
                                      </p:to>
                                    </p:set>
                                  </p:childTnLst>
                                </p:cTn>
                              </p:par>
                            </p:childTnLst>
                          </p:cTn>
                        </p:par>
                      </p:childTnLst>
                    </p:cTn>
                  </p:par>
                  <p:par>
                    <p:cTn id="115" fill="hold">
                      <p:stCondLst>
                        <p:cond delay="indefinite"/>
                      </p:stCondLst>
                      <p:childTnLst>
                        <p:par>
                          <p:cTn id="116" fill="hold">
                            <p:stCondLst>
                              <p:cond delay="0"/>
                            </p:stCondLst>
                            <p:childTnLst>
                              <p:par>
                                <p:cTn id="117" presetID="31" presetClass="entr" presetSubtype="0" fill="hold" grpId="0" nodeType="clickEffect">
                                  <p:stCondLst>
                                    <p:cond delay="0"/>
                                  </p:stCondLst>
                                  <p:childTnLst>
                                    <p:set>
                                      <p:cBhvr>
                                        <p:cTn id="118" dur="1" fill="hold">
                                          <p:stCondLst>
                                            <p:cond delay="0"/>
                                          </p:stCondLst>
                                        </p:cTn>
                                        <p:tgtEl>
                                          <p:spTgt spid="22"/>
                                        </p:tgtEl>
                                        <p:attrNameLst>
                                          <p:attrName>style.visibility</p:attrName>
                                        </p:attrNameLst>
                                      </p:cBhvr>
                                      <p:to>
                                        <p:strVal val="visible"/>
                                      </p:to>
                                    </p:set>
                                    <p:anim calcmode="lin" valueType="num">
                                      <p:cBhvr>
                                        <p:cTn id="119" dur="500" fill="hold"/>
                                        <p:tgtEl>
                                          <p:spTgt spid="22"/>
                                        </p:tgtEl>
                                        <p:attrNameLst>
                                          <p:attrName>ppt_w</p:attrName>
                                        </p:attrNameLst>
                                      </p:cBhvr>
                                      <p:tavLst>
                                        <p:tav tm="0">
                                          <p:val>
                                            <p:fltVal val="0"/>
                                          </p:val>
                                        </p:tav>
                                        <p:tav tm="100000">
                                          <p:val>
                                            <p:strVal val="#ppt_w"/>
                                          </p:val>
                                        </p:tav>
                                      </p:tavLst>
                                    </p:anim>
                                    <p:anim calcmode="lin" valueType="num">
                                      <p:cBhvr>
                                        <p:cTn id="120" dur="500" fill="hold"/>
                                        <p:tgtEl>
                                          <p:spTgt spid="22"/>
                                        </p:tgtEl>
                                        <p:attrNameLst>
                                          <p:attrName>ppt_h</p:attrName>
                                        </p:attrNameLst>
                                      </p:cBhvr>
                                      <p:tavLst>
                                        <p:tav tm="0">
                                          <p:val>
                                            <p:fltVal val="0"/>
                                          </p:val>
                                        </p:tav>
                                        <p:tav tm="100000">
                                          <p:val>
                                            <p:strVal val="#ppt_h"/>
                                          </p:val>
                                        </p:tav>
                                      </p:tavLst>
                                    </p:anim>
                                    <p:anim calcmode="lin" valueType="num">
                                      <p:cBhvr>
                                        <p:cTn id="121" dur="500" fill="hold"/>
                                        <p:tgtEl>
                                          <p:spTgt spid="22"/>
                                        </p:tgtEl>
                                        <p:attrNameLst>
                                          <p:attrName>style.rotation</p:attrName>
                                        </p:attrNameLst>
                                      </p:cBhvr>
                                      <p:tavLst>
                                        <p:tav tm="0">
                                          <p:val>
                                            <p:fltVal val="90"/>
                                          </p:val>
                                        </p:tav>
                                        <p:tav tm="100000">
                                          <p:val>
                                            <p:fltVal val="0"/>
                                          </p:val>
                                        </p:tav>
                                      </p:tavLst>
                                    </p:anim>
                                    <p:animEffect transition="in" filter="fade">
                                      <p:cBhvr>
                                        <p:cTn id="122" dur="500"/>
                                        <p:tgtEl>
                                          <p:spTgt spid="22"/>
                                        </p:tgtEl>
                                      </p:cBhvr>
                                    </p:animEffect>
                                  </p:childTnLst>
                                </p:cTn>
                              </p:par>
                            </p:childTnLst>
                          </p:cTn>
                        </p:par>
                      </p:childTnLst>
                    </p:cTn>
                  </p:par>
                  <p:par>
                    <p:cTn id="123" fill="hold">
                      <p:stCondLst>
                        <p:cond delay="indefinite"/>
                      </p:stCondLst>
                      <p:childTnLst>
                        <p:par>
                          <p:cTn id="124" fill="hold">
                            <p:stCondLst>
                              <p:cond delay="0"/>
                            </p:stCondLst>
                            <p:childTnLst>
                              <p:par>
                                <p:cTn id="125" presetID="31" presetClass="exit" presetSubtype="0" fill="hold" grpId="1" nodeType="clickEffect">
                                  <p:stCondLst>
                                    <p:cond delay="0"/>
                                  </p:stCondLst>
                                  <p:childTnLst>
                                    <p:anim calcmode="lin" valueType="num">
                                      <p:cBhvr>
                                        <p:cTn id="126" dur="1000"/>
                                        <p:tgtEl>
                                          <p:spTgt spid="22"/>
                                        </p:tgtEl>
                                        <p:attrNameLst>
                                          <p:attrName>ppt_w</p:attrName>
                                        </p:attrNameLst>
                                      </p:cBhvr>
                                      <p:tavLst>
                                        <p:tav tm="0">
                                          <p:val>
                                            <p:strVal val="ppt_w"/>
                                          </p:val>
                                        </p:tav>
                                        <p:tav tm="100000">
                                          <p:val>
                                            <p:fltVal val="0"/>
                                          </p:val>
                                        </p:tav>
                                      </p:tavLst>
                                    </p:anim>
                                    <p:anim calcmode="lin" valueType="num">
                                      <p:cBhvr>
                                        <p:cTn id="127" dur="1000"/>
                                        <p:tgtEl>
                                          <p:spTgt spid="22"/>
                                        </p:tgtEl>
                                        <p:attrNameLst>
                                          <p:attrName>ppt_h</p:attrName>
                                        </p:attrNameLst>
                                      </p:cBhvr>
                                      <p:tavLst>
                                        <p:tav tm="0">
                                          <p:val>
                                            <p:strVal val="ppt_h"/>
                                          </p:val>
                                        </p:tav>
                                        <p:tav tm="100000">
                                          <p:val>
                                            <p:fltVal val="0"/>
                                          </p:val>
                                        </p:tav>
                                      </p:tavLst>
                                    </p:anim>
                                    <p:anim calcmode="lin" valueType="num">
                                      <p:cBhvr>
                                        <p:cTn id="128" dur="1000"/>
                                        <p:tgtEl>
                                          <p:spTgt spid="22"/>
                                        </p:tgtEl>
                                        <p:attrNameLst>
                                          <p:attrName>style.rotation</p:attrName>
                                        </p:attrNameLst>
                                      </p:cBhvr>
                                      <p:tavLst>
                                        <p:tav tm="0">
                                          <p:val>
                                            <p:fltVal val="0"/>
                                          </p:val>
                                        </p:tav>
                                        <p:tav tm="100000">
                                          <p:val>
                                            <p:fltVal val="90"/>
                                          </p:val>
                                        </p:tav>
                                      </p:tavLst>
                                    </p:anim>
                                    <p:animEffect transition="out" filter="fade">
                                      <p:cBhvr>
                                        <p:cTn id="129" dur="1000"/>
                                        <p:tgtEl>
                                          <p:spTgt spid="22"/>
                                        </p:tgtEl>
                                      </p:cBhvr>
                                    </p:animEffect>
                                    <p:set>
                                      <p:cBhvr>
                                        <p:cTn id="130" dur="1" fill="hold">
                                          <p:stCondLst>
                                            <p:cond delay="999"/>
                                          </p:stCondLst>
                                        </p:cTn>
                                        <p:tgtEl>
                                          <p:spTgt spid="22"/>
                                        </p:tgtEl>
                                        <p:attrNameLst>
                                          <p:attrName>style.visibility</p:attrName>
                                        </p:attrNameLst>
                                      </p:cBhvr>
                                      <p:to>
                                        <p:strVal val="hidden"/>
                                      </p:to>
                                    </p:set>
                                  </p:childTnLst>
                                </p:cTn>
                              </p:par>
                            </p:childTnLst>
                          </p:cTn>
                        </p:par>
                      </p:childTnLst>
                    </p:cTn>
                  </p:par>
                  <p:par>
                    <p:cTn id="131" fill="hold">
                      <p:stCondLst>
                        <p:cond delay="indefinite"/>
                      </p:stCondLst>
                      <p:childTnLst>
                        <p:par>
                          <p:cTn id="132" fill="hold">
                            <p:stCondLst>
                              <p:cond delay="0"/>
                            </p:stCondLst>
                            <p:childTnLst>
                              <p:par>
                                <p:cTn id="133" presetID="31" presetClass="entr" presetSubtype="0" fill="hold" grpId="0" nodeType="clickEffect">
                                  <p:stCondLst>
                                    <p:cond delay="0"/>
                                  </p:stCondLst>
                                  <p:childTnLst>
                                    <p:set>
                                      <p:cBhvr>
                                        <p:cTn id="134" dur="1" fill="hold">
                                          <p:stCondLst>
                                            <p:cond delay="0"/>
                                          </p:stCondLst>
                                        </p:cTn>
                                        <p:tgtEl>
                                          <p:spTgt spid="23"/>
                                        </p:tgtEl>
                                        <p:attrNameLst>
                                          <p:attrName>style.visibility</p:attrName>
                                        </p:attrNameLst>
                                      </p:cBhvr>
                                      <p:to>
                                        <p:strVal val="visible"/>
                                      </p:to>
                                    </p:set>
                                    <p:anim calcmode="lin" valueType="num">
                                      <p:cBhvr>
                                        <p:cTn id="135" dur="500" fill="hold"/>
                                        <p:tgtEl>
                                          <p:spTgt spid="23"/>
                                        </p:tgtEl>
                                        <p:attrNameLst>
                                          <p:attrName>ppt_w</p:attrName>
                                        </p:attrNameLst>
                                      </p:cBhvr>
                                      <p:tavLst>
                                        <p:tav tm="0">
                                          <p:val>
                                            <p:fltVal val="0"/>
                                          </p:val>
                                        </p:tav>
                                        <p:tav tm="100000">
                                          <p:val>
                                            <p:strVal val="#ppt_w"/>
                                          </p:val>
                                        </p:tav>
                                      </p:tavLst>
                                    </p:anim>
                                    <p:anim calcmode="lin" valueType="num">
                                      <p:cBhvr>
                                        <p:cTn id="136" dur="500" fill="hold"/>
                                        <p:tgtEl>
                                          <p:spTgt spid="23"/>
                                        </p:tgtEl>
                                        <p:attrNameLst>
                                          <p:attrName>ppt_h</p:attrName>
                                        </p:attrNameLst>
                                      </p:cBhvr>
                                      <p:tavLst>
                                        <p:tav tm="0">
                                          <p:val>
                                            <p:fltVal val="0"/>
                                          </p:val>
                                        </p:tav>
                                        <p:tav tm="100000">
                                          <p:val>
                                            <p:strVal val="#ppt_h"/>
                                          </p:val>
                                        </p:tav>
                                      </p:tavLst>
                                    </p:anim>
                                    <p:anim calcmode="lin" valueType="num">
                                      <p:cBhvr>
                                        <p:cTn id="137" dur="500" fill="hold"/>
                                        <p:tgtEl>
                                          <p:spTgt spid="23"/>
                                        </p:tgtEl>
                                        <p:attrNameLst>
                                          <p:attrName>style.rotation</p:attrName>
                                        </p:attrNameLst>
                                      </p:cBhvr>
                                      <p:tavLst>
                                        <p:tav tm="0">
                                          <p:val>
                                            <p:fltVal val="90"/>
                                          </p:val>
                                        </p:tav>
                                        <p:tav tm="100000">
                                          <p:val>
                                            <p:fltVal val="0"/>
                                          </p:val>
                                        </p:tav>
                                      </p:tavLst>
                                    </p:anim>
                                    <p:animEffect transition="in" filter="fade">
                                      <p:cBhvr>
                                        <p:cTn id="138" dur="500"/>
                                        <p:tgtEl>
                                          <p:spTgt spid="23"/>
                                        </p:tgtEl>
                                      </p:cBhvr>
                                    </p:animEffect>
                                  </p:childTnLst>
                                </p:cTn>
                              </p:par>
                            </p:childTnLst>
                          </p:cTn>
                        </p:par>
                      </p:childTnLst>
                    </p:cTn>
                  </p:par>
                  <p:par>
                    <p:cTn id="139" fill="hold">
                      <p:stCondLst>
                        <p:cond delay="indefinite"/>
                      </p:stCondLst>
                      <p:childTnLst>
                        <p:par>
                          <p:cTn id="140" fill="hold">
                            <p:stCondLst>
                              <p:cond delay="0"/>
                            </p:stCondLst>
                            <p:childTnLst>
                              <p:par>
                                <p:cTn id="141" presetID="31" presetClass="exit" presetSubtype="0" fill="hold" grpId="1" nodeType="clickEffect">
                                  <p:stCondLst>
                                    <p:cond delay="0"/>
                                  </p:stCondLst>
                                  <p:childTnLst>
                                    <p:anim calcmode="lin" valueType="num">
                                      <p:cBhvr>
                                        <p:cTn id="142" dur="1000"/>
                                        <p:tgtEl>
                                          <p:spTgt spid="23"/>
                                        </p:tgtEl>
                                        <p:attrNameLst>
                                          <p:attrName>ppt_w</p:attrName>
                                        </p:attrNameLst>
                                      </p:cBhvr>
                                      <p:tavLst>
                                        <p:tav tm="0">
                                          <p:val>
                                            <p:strVal val="ppt_w"/>
                                          </p:val>
                                        </p:tav>
                                        <p:tav tm="100000">
                                          <p:val>
                                            <p:fltVal val="0"/>
                                          </p:val>
                                        </p:tav>
                                      </p:tavLst>
                                    </p:anim>
                                    <p:anim calcmode="lin" valueType="num">
                                      <p:cBhvr>
                                        <p:cTn id="143" dur="1000"/>
                                        <p:tgtEl>
                                          <p:spTgt spid="23"/>
                                        </p:tgtEl>
                                        <p:attrNameLst>
                                          <p:attrName>ppt_h</p:attrName>
                                        </p:attrNameLst>
                                      </p:cBhvr>
                                      <p:tavLst>
                                        <p:tav tm="0">
                                          <p:val>
                                            <p:strVal val="ppt_h"/>
                                          </p:val>
                                        </p:tav>
                                        <p:tav tm="100000">
                                          <p:val>
                                            <p:fltVal val="0"/>
                                          </p:val>
                                        </p:tav>
                                      </p:tavLst>
                                    </p:anim>
                                    <p:anim calcmode="lin" valueType="num">
                                      <p:cBhvr>
                                        <p:cTn id="144" dur="1000"/>
                                        <p:tgtEl>
                                          <p:spTgt spid="23"/>
                                        </p:tgtEl>
                                        <p:attrNameLst>
                                          <p:attrName>style.rotation</p:attrName>
                                        </p:attrNameLst>
                                      </p:cBhvr>
                                      <p:tavLst>
                                        <p:tav tm="0">
                                          <p:val>
                                            <p:fltVal val="0"/>
                                          </p:val>
                                        </p:tav>
                                        <p:tav tm="100000">
                                          <p:val>
                                            <p:fltVal val="90"/>
                                          </p:val>
                                        </p:tav>
                                      </p:tavLst>
                                    </p:anim>
                                    <p:animEffect transition="out" filter="fade">
                                      <p:cBhvr>
                                        <p:cTn id="145" dur="1000"/>
                                        <p:tgtEl>
                                          <p:spTgt spid="23"/>
                                        </p:tgtEl>
                                      </p:cBhvr>
                                    </p:animEffect>
                                    <p:set>
                                      <p:cBhvr>
                                        <p:cTn id="146" dur="1" fill="hold">
                                          <p:stCondLst>
                                            <p:cond delay="999"/>
                                          </p:stCondLst>
                                        </p:cTn>
                                        <p:tgtEl>
                                          <p:spTgt spid="23"/>
                                        </p:tgtEl>
                                        <p:attrNameLst>
                                          <p:attrName>style.visibility</p:attrName>
                                        </p:attrNameLst>
                                      </p:cBhvr>
                                      <p:to>
                                        <p:strVal val="hidden"/>
                                      </p:to>
                                    </p:set>
                                  </p:childTnLst>
                                </p:cTn>
                              </p:par>
                            </p:childTnLst>
                          </p:cTn>
                        </p:par>
                      </p:childTnLst>
                    </p:cTn>
                  </p:par>
                  <p:par>
                    <p:cTn id="147" fill="hold">
                      <p:stCondLst>
                        <p:cond delay="indefinite"/>
                      </p:stCondLst>
                      <p:childTnLst>
                        <p:par>
                          <p:cTn id="148" fill="hold">
                            <p:stCondLst>
                              <p:cond delay="0"/>
                            </p:stCondLst>
                            <p:childTnLst>
                              <p:par>
                                <p:cTn id="149" presetID="31" presetClass="entr" presetSubtype="0" fill="hold" grpId="0" nodeType="clickEffect">
                                  <p:stCondLst>
                                    <p:cond delay="0"/>
                                  </p:stCondLst>
                                  <p:childTnLst>
                                    <p:set>
                                      <p:cBhvr>
                                        <p:cTn id="150" dur="1" fill="hold">
                                          <p:stCondLst>
                                            <p:cond delay="0"/>
                                          </p:stCondLst>
                                        </p:cTn>
                                        <p:tgtEl>
                                          <p:spTgt spid="24"/>
                                        </p:tgtEl>
                                        <p:attrNameLst>
                                          <p:attrName>style.visibility</p:attrName>
                                        </p:attrNameLst>
                                      </p:cBhvr>
                                      <p:to>
                                        <p:strVal val="visible"/>
                                      </p:to>
                                    </p:set>
                                    <p:anim calcmode="lin" valueType="num">
                                      <p:cBhvr>
                                        <p:cTn id="151" dur="500" fill="hold"/>
                                        <p:tgtEl>
                                          <p:spTgt spid="24"/>
                                        </p:tgtEl>
                                        <p:attrNameLst>
                                          <p:attrName>ppt_w</p:attrName>
                                        </p:attrNameLst>
                                      </p:cBhvr>
                                      <p:tavLst>
                                        <p:tav tm="0">
                                          <p:val>
                                            <p:fltVal val="0"/>
                                          </p:val>
                                        </p:tav>
                                        <p:tav tm="100000">
                                          <p:val>
                                            <p:strVal val="#ppt_w"/>
                                          </p:val>
                                        </p:tav>
                                      </p:tavLst>
                                    </p:anim>
                                    <p:anim calcmode="lin" valueType="num">
                                      <p:cBhvr>
                                        <p:cTn id="152" dur="500" fill="hold"/>
                                        <p:tgtEl>
                                          <p:spTgt spid="24"/>
                                        </p:tgtEl>
                                        <p:attrNameLst>
                                          <p:attrName>ppt_h</p:attrName>
                                        </p:attrNameLst>
                                      </p:cBhvr>
                                      <p:tavLst>
                                        <p:tav tm="0">
                                          <p:val>
                                            <p:fltVal val="0"/>
                                          </p:val>
                                        </p:tav>
                                        <p:tav tm="100000">
                                          <p:val>
                                            <p:strVal val="#ppt_h"/>
                                          </p:val>
                                        </p:tav>
                                      </p:tavLst>
                                    </p:anim>
                                    <p:anim calcmode="lin" valueType="num">
                                      <p:cBhvr>
                                        <p:cTn id="153" dur="500" fill="hold"/>
                                        <p:tgtEl>
                                          <p:spTgt spid="24"/>
                                        </p:tgtEl>
                                        <p:attrNameLst>
                                          <p:attrName>style.rotation</p:attrName>
                                        </p:attrNameLst>
                                      </p:cBhvr>
                                      <p:tavLst>
                                        <p:tav tm="0">
                                          <p:val>
                                            <p:fltVal val="90"/>
                                          </p:val>
                                        </p:tav>
                                        <p:tav tm="100000">
                                          <p:val>
                                            <p:fltVal val="0"/>
                                          </p:val>
                                        </p:tav>
                                      </p:tavLst>
                                    </p:anim>
                                    <p:animEffect transition="in" filter="fade">
                                      <p:cBhvr>
                                        <p:cTn id="154" dur="500"/>
                                        <p:tgtEl>
                                          <p:spTgt spid="24"/>
                                        </p:tgtEl>
                                      </p:cBhvr>
                                    </p:animEffect>
                                  </p:childTnLst>
                                </p:cTn>
                              </p:par>
                            </p:childTnLst>
                          </p:cTn>
                        </p:par>
                      </p:childTnLst>
                    </p:cTn>
                  </p:par>
                  <p:par>
                    <p:cTn id="155" fill="hold">
                      <p:stCondLst>
                        <p:cond delay="indefinite"/>
                      </p:stCondLst>
                      <p:childTnLst>
                        <p:par>
                          <p:cTn id="156" fill="hold">
                            <p:stCondLst>
                              <p:cond delay="0"/>
                            </p:stCondLst>
                            <p:childTnLst>
                              <p:par>
                                <p:cTn id="157" presetID="31" presetClass="exit" presetSubtype="0" fill="hold" grpId="1" nodeType="clickEffect">
                                  <p:stCondLst>
                                    <p:cond delay="0"/>
                                  </p:stCondLst>
                                  <p:childTnLst>
                                    <p:anim calcmode="lin" valueType="num">
                                      <p:cBhvr>
                                        <p:cTn id="158" dur="1000"/>
                                        <p:tgtEl>
                                          <p:spTgt spid="24"/>
                                        </p:tgtEl>
                                        <p:attrNameLst>
                                          <p:attrName>ppt_w</p:attrName>
                                        </p:attrNameLst>
                                      </p:cBhvr>
                                      <p:tavLst>
                                        <p:tav tm="0">
                                          <p:val>
                                            <p:strVal val="ppt_w"/>
                                          </p:val>
                                        </p:tav>
                                        <p:tav tm="100000">
                                          <p:val>
                                            <p:fltVal val="0"/>
                                          </p:val>
                                        </p:tav>
                                      </p:tavLst>
                                    </p:anim>
                                    <p:anim calcmode="lin" valueType="num">
                                      <p:cBhvr>
                                        <p:cTn id="159" dur="1000"/>
                                        <p:tgtEl>
                                          <p:spTgt spid="24"/>
                                        </p:tgtEl>
                                        <p:attrNameLst>
                                          <p:attrName>ppt_h</p:attrName>
                                        </p:attrNameLst>
                                      </p:cBhvr>
                                      <p:tavLst>
                                        <p:tav tm="0">
                                          <p:val>
                                            <p:strVal val="ppt_h"/>
                                          </p:val>
                                        </p:tav>
                                        <p:tav tm="100000">
                                          <p:val>
                                            <p:fltVal val="0"/>
                                          </p:val>
                                        </p:tav>
                                      </p:tavLst>
                                    </p:anim>
                                    <p:anim calcmode="lin" valueType="num">
                                      <p:cBhvr>
                                        <p:cTn id="160" dur="1000"/>
                                        <p:tgtEl>
                                          <p:spTgt spid="24"/>
                                        </p:tgtEl>
                                        <p:attrNameLst>
                                          <p:attrName>style.rotation</p:attrName>
                                        </p:attrNameLst>
                                      </p:cBhvr>
                                      <p:tavLst>
                                        <p:tav tm="0">
                                          <p:val>
                                            <p:fltVal val="0"/>
                                          </p:val>
                                        </p:tav>
                                        <p:tav tm="100000">
                                          <p:val>
                                            <p:fltVal val="90"/>
                                          </p:val>
                                        </p:tav>
                                      </p:tavLst>
                                    </p:anim>
                                    <p:animEffect transition="out" filter="fade">
                                      <p:cBhvr>
                                        <p:cTn id="161" dur="1000"/>
                                        <p:tgtEl>
                                          <p:spTgt spid="24"/>
                                        </p:tgtEl>
                                      </p:cBhvr>
                                    </p:animEffect>
                                    <p:set>
                                      <p:cBhvr>
                                        <p:cTn id="162" dur="1" fill="hold">
                                          <p:stCondLst>
                                            <p:cond delay="9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animBg="1"/>
      <p:bldP spid="15" grpId="1" animBg="1"/>
      <p:bldP spid="16" grpId="0" animBg="1"/>
      <p:bldP spid="16" grpId="1" animBg="1"/>
      <p:bldP spid="17" grpId="0" animBg="1"/>
      <p:bldP spid="17" grpId="1" animBg="1"/>
      <p:bldP spid="18" grpId="0" animBg="1"/>
      <p:bldP spid="18" grpId="1" animBg="1"/>
      <p:bldP spid="19" grpId="0" animBg="1"/>
      <p:bldP spid="19" grpId="1" animBg="1"/>
      <p:bldP spid="21" grpId="0" animBg="1"/>
      <p:bldP spid="21" grpId="1" animBg="1"/>
      <p:bldP spid="22" grpId="0" animBg="1"/>
      <p:bldP spid="22" grpId="1" animBg="1"/>
      <p:bldP spid="23" grpId="0" animBg="1"/>
      <p:bldP spid="23" grpId="1" animBg="1"/>
      <p:bldP spid="24" grpId="0" animBg="1"/>
      <p:bldP spid="24" grpId="1" animBg="1"/>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stretch>
            <a:fillRect/>
          </a:stretch>
        </p:blipFill>
        <p:spPr>
          <a:xfrm>
            <a:off x="1980128" y="456426"/>
            <a:ext cx="8163542" cy="6208342"/>
          </a:xfrm>
          <a:prstGeom prst="rect">
            <a:avLst/>
          </a:prstGeom>
        </p:spPr>
      </p:pic>
      <p:sp>
        <p:nvSpPr>
          <p:cNvPr id="3" name="TextBox 2"/>
          <p:cNvSpPr txBox="1"/>
          <p:nvPr/>
        </p:nvSpPr>
        <p:spPr>
          <a:xfrm>
            <a:off x="2742327" y="1297849"/>
            <a:ext cx="2972574" cy="4525494"/>
          </a:xfrm>
          <a:prstGeom prst="rect">
            <a:avLst/>
          </a:prstGeom>
          <a:solidFill>
            <a:schemeClr val="bg1"/>
          </a:solidFill>
        </p:spPr>
        <p:txBody>
          <a:bodyPr wrap="square" rtlCol="0">
            <a:spAutoFit/>
          </a:bodyPr>
          <a:lstStyle/>
          <a:p>
            <a:pPr algn="ctr"/>
            <a:r>
              <a:rPr lang="en-US" sz="4801" b="1" dirty="0">
                <a:latin typeface="Chiller" panose="04020404031007020602" pitchFamily="82" charset="0"/>
              </a:rPr>
              <a:t>Thou shalt not treat a competent client as if they are incompetent</a:t>
            </a:r>
          </a:p>
        </p:txBody>
      </p:sp>
      <p:sp>
        <p:nvSpPr>
          <p:cNvPr id="14" name="TextBox 13"/>
          <p:cNvSpPr txBox="1"/>
          <p:nvPr/>
        </p:nvSpPr>
        <p:spPr>
          <a:xfrm>
            <a:off x="6442998" y="1297848"/>
            <a:ext cx="2972574" cy="4525494"/>
          </a:xfrm>
          <a:prstGeom prst="rect">
            <a:avLst/>
          </a:prstGeom>
          <a:solidFill>
            <a:schemeClr val="bg1"/>
          </a:solidFill>
        </p:spPr>
        <p:txBody>
          <a:bodyPr wrap="square" rtlCol="0">
            <a:spAutoFit/>
          </a:bodyPr>
          <a:lstStyle/>
          <a:p>
            <a:pPr algn="ctr"/>
            <a:r>
              <a:rPr lang="en-US" sz="4801" b="1" dirty="0">
                <a:latin typeface="Chiller" panose="04020404031007020602" pitchFamily="82" charset="0"/>
              </a:rPr>
              <a:t>Thou shalt not treat an incompetent client as if they are competent</a:t>
            </a:r>
          </a:p>
        </p:txBody>
      </p:sp>
    </p:spTree>
    <p:extLst>
      <p:ext uri="{BB962C8B-B14F-4D97-AF65-F5344CB8AC3E}">
        <p14:creationId xmlns:p14="http://schemas.microsoft.com/office/powerpoint/2010/main" val="3390838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Ethical obligations FOR ALL CLIENTS</a:t>
            </a:r>
            <a:endParaRPr lang="en-US" dirty="0"/>
          </a:p>
        </p:txBody>
      </p:sp>
      <p:sp>
        <p:nvSpPr>
          <p:cNvPr id="14" name="Content Placeholder 13"/>
          <p:cNvSpPr>
            <a:spLocks noGrp="1"/>
          </p:cNvSpPr>
          <p:nvPr>
            <p:ph idx="1"/>
          </p:nvPr>
        </p:nvSpPr>
        <p:spPr/>
        <p:txBody>
          <a:bodyPr>
            <a:noAutofit/>
          </a:bodyPr>
          <a:lstStyle/>
          <a:p>
            <a:r>
              <a:rPr lang="en-US" sz="2400" dirty="0" smtClean="0"/>
              <a:t>Rule </a:t>
            </a:r>
            <a:r>
              <a:rPr lang="en-US" sz="2400" dirty="0"/>
              <a:t>1.1 Attorney Competence</a:t>
            </a:r>
          </a:p>
          <a:p>
            <a:r>
              <a:rPr lang="en-US" sz="2400" dirty="0" smtClean="0"/>
              <a:t>Rule </a:t>
            </a:r>
            <a:r>
              <a:rPr lang="en-US" sz="2400" dirty="0"/>
              <a:t>1.2 Scope of </a:t>
            </a:r>
            <a:r>
              <a:rPr lang="en-US" sz="2400" dirty="0" smtClean="0"/>
              <a:t>representation</a:t>
            </a:r>
          </a:p>
          <a:p>
            <a:r>
              <a:rPr lang="en-US" sz="2400" dirty="0" smtClean="0"/>
              <a:t>Rule </a:t>
            </a:r>
            <a:r>
              <a:rPr lang="en-US" sz="2400" dirty="0"/>
              <a:t>1.4 </a:t>
            </a:r>
            <a:r>
              <a:rPr lang="en-US" sz="2400" dirty="0" smtClean="0"/>
              <a:t>Communication</a:t>
            </a:r>
          </a:p>
          <a:p>
            <a:r>
              <a:rPr lang="en-US" sz="2400" dirty="0" smtClean="0"/>
              <a:t>Rule </a:t>
            </a:r>
            <a:r>
              <a:rPr lang="en-US" sz="2400" dirty="0"/>
              <a:t>1.6 </a:t>
            </a:r>
            <a:r>
              <a:rPr lang="en-US" sz="2400" dirty="0" smtClean="0"/>
              <a:t>Confidentiality</a:t>
            </a:r>
          </a:p>
          <a:p>
            <a:endParaRPr lang="en-US" dirty="0"/>
          </a:p>
        </p:txBody>
      </p:sp>
    </p:spTree>
    <p:extLst>
      <p:ext uri="{BB962C8B-B14F-4D97-AF65-F5344CB8AC3E}">
        <p14:creationId xmlns:p14="http://schemas.microsoft.com/office/powerpoint/2010/main" val="272306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dirty="0" smtClean="0"/>
              <a:t>Rule </a:t>
            </a:r>
            <a:r>
              <a:rPr lang="en-US" dirty="0"/>
              <a:t>1.1 Attorney Competence</a:t>
            </a:r>
          </a:p>
        </p:txBody>
      </p:sp>
      <p:sp>
        <p:nvSpPr>
          <p:cNvPr id="14" name="Content Placeholder 13"/>
          <p:cNvSpPr>
            <a:spLocks noGrp="1"/>
          </p:cNvSpPr>
          <p:nvPr>
            <p:ph idx="1"/>
          </p:nvPr>
        </p:nvSpPr>
        <p:spPr/>
        <p:txBody>
          <a:bodyPr>
            <a:noAutofit/>
          </a:bodyPr>
          <a:lstStyle/>
          <a:p>
            <a:r>
              <a:rPr lang="en-US" sz="2400" dirty="0" smtClean="0"/>
              <a:t>legal knowledge</a:t>
            </a:r>
            <a:r>
              <a:rPr lang="en-US" sz="2400" dirty="0"/>
              <a:t> </a:t>
            </a:r>
            <a:r>
              <a:rPr lang="en-US" sz="2400" dirty="0" smtClean="0"/>
              <a:t>&amp; skill</a:t>
            </a:r>
          </a:p>
          <a:p>
            <a:r>
              <a:rPr lang="en-US" sz="2400" dirty="0"/>
              <a:t>t</a:t>
            </a:r>
            <a:r>
              <a:rPr lang="en-US" sz="2400" dirty="0" smtClean="0"/>
              <a:t>horoughness &amp; preparation </a:t>
            </a:r>
            <a:endParaRPr lang="en-US" sz="2400" dirty="0"/>
          </a:p>
          <a:p>
            <a:pPr marL="0" indent="0">
              <a:buNone/>
            </a:pPr>
            <a:endParaRPr lang="en-US" sz="2400" dirty="0"/>
          </a:p>
          <a:p>
            <a:r>
              <a:rPr lang="en-US" sz="2400" dirty="0" smtClean="0"/>
              <a:t>consider </a:t>
            </a:r>
            <a:r>
              <a:rPr lang="en-US" sz="2400" dirty="0"/>
              <a:t>the relative complexity and specialized nature of the matter.  Can obtain training or associate with skilled counsel.</a:t>
            </a:r>
          </a:p>
          <a:p>
            <a:r>
              <a:rPr lang="en-US" sz="2400" dirty="0" smtClean="0"/>
              <a:t>ABA </a:t>
            </a:r>
            <a:r>
              <a:rPr lang="en-US" sz="2400" dirty="0"/>
              <a:t>guidelines – a qualified member of the team</a:t>
            </a:r>
          </a:p>
          <a:p>
            <a:endParaRPr lang="en-US" dirty="0"/>
          </a:p>
        </p:txBody>
      </p:sp>
    </p:spTree>
    <p:extLst>
      <p:ext uri="{BB962C8B-B14F-4D97-AF65-F5344CB8AC3E}">
        <p14:creationId xmlns:p14="http://schemas.microsoft.com/office/powerpoint/2010/main" val="3908806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dirty="0" smtClean="0"/>
              <a:t>Rule </a:t>
            </a:r>
            <a:r>
              <a:rPr lang="en-US" dirty="0"/>
              <a:t>1.2 Scope of </a:t>
            </a:r>
            <a:r>
              <a:rPr lang="en-US" dirty="0" smtClean="0"/>
              <a:t>representation</a:t>
            </a:r>
            <a:br>
              <a:rPr lang="en-US" dirty="0" smtClean="0"/>
            </a:br>
            <a:r>
              <a:rPr lang="en-US" dirty="0" smtClean="0"/>
              <a:t>(Control)</a:t>
            </a:r>
            <a:endParaRPr lang="en-US" dirty="0"/>
          </a:p>
        </p:txBody>
      </p:sp>
      <p:sp>
        <p:nvSpPr>
          <p:cNvPr id="14" name="Content Placeholder 13"/>
          <p:cNvSpPr>
            <a:spLocks noGrp="1"/>
          </p:cNvSpPr>
          <p:nvPr>
            <p:ph idx="1"/>
          </p:nvPr>
        </p:nvSpPr>
        <p:spPr>
          <a:xfrm>
            <a:off x="2231136" y="2638044"/>
            <a:ext cx="7729728" cy="3762756"/>
          </a:xfrm>
        </p:spPr>
        <p:txBody>
          <a:bodyPr>
            <a:noAutofit/>
          </a:bodyPr>
          <a:lstStyle/>
          <a:p>
            <a:r>
              <a:rPr lang="en-US" sz="2400" u="sng" dirty="0" smtClean="0"/>
              <a:t>Abide by</a:t>
            </a:r>
            <a:r>
              <a:rPr lang="en-US" sz="2400" dirty="0" smtClean="0"/>
              <a:t>:</a:t>
            </a:r>
            <a:endParaRPr lang="en-US" sz="2400" dirty="0"/>
          </a:p>
          <a:p>
            <a:pPr lvl="1"/>
            <a:r>
              <a:rPr lang="en-US" sz="2400" dirty="0" smtClean="0"/>
              <a:t>Objectives </a:t>
            </a:r>
            <a:r>
              <a:rPr lang="en-US" sz="2400" dirty="0"/>
              <a:t>of </a:t>
            </a:r>
            <a:r>
              <a:rPr lang="en-US" sz="2400" dirty="0" smtClean="0"/>
              <a:t>representation </a:t>
            </a:r>
          </a:p>
          <a:p>
            <a:pPr lvl="1"/>
            <a:r>
              <a:rPr lang="en-US" sz="2400" dirty="0" smtClean="0"/>
              <a:t>Plea </a:t>
            </a:r>
            <a:r>
              <a:rPr lang="en-US" sz="2400" dirty="0"/>
              <a:t>to be entered</a:t>
            </a:r>
          </a:p>
          <a:p>
            <a:pPr lvl="1"/>
            <a:r>
              <a:rPr lang="en-US" sz="2400" dirty="0" smtClean="0"/>
              <a:t>Whether </a:t>
            </a:r>
            <a:r>
              <a:rPr lang="en-US" sz="2400" dirty="0"/>
              <a:t>client will </a:t>
            </a:r>
            <a:r>
              <a:rPr lang="en-US" sz="2400" dirty="0" smtClean="0"/>
              <a:t>testify</a:t>
            </a:r>
          </a:p>
          <a:p>
            <a:pPr lvl="1"/>
            <a:r>
              <a:rPr lang="en-US" sz="2400" dirty="0" smtClean="0"/>
              <a:t>[Penalty phase presentation]</a:t>
            </a:r>
            <a:endParaRPr lang="en-US" sz="2400" dirty="0"/>
          </a:p>
          <a:p>
            <a:r>
              <a:rPr lang="en-US" sz="2400" u="sng" dirty="0" smtClean="0"/>
              <a:t>Consult</a:t>
            </a:r>
            <a:r>
              <a:rPr lang="en-US" sz="2400" dirty="0" smtClean="0"/>
              <a:t> </a:t>
            </a:r>
          </a:p>
          <a:p>
            <a:pPr lvl="1"/>
            <a:r>
              <a:rPr lang="en-US" sz="2400" dirty="0" smtClean="0"/>
              <a:t>means </a:t>
            </a:r>
            <a:r>
              <a:rPr lang="en-US" sz="2400" dirty="0"/>
              <a:t>by which the objectives are to be achieved</a:t>
            </a:r>
          </a:p>
          <a:p>
            <a:endParaRPr lang="en-US" dirty="0"/>
          </a:p>
        </p:txBody>
      </p:sp>
    </p:spTree>
    <p:extLst>
      <p:ext uri="{BB962C8B-B14F-4D97-AF65-F5344CB8AC3E}">
        <p14:creationId xmlns:p14="http://schemas.microsoft.com/office/powerpoint/2010/main" val="3048162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Rule </a:t>
            </a:r>
            <a:r>
              <a:rPr lang="en-US" dirty="0"/>
              <a:t>1.4 Communication</a:t>
            </a:r>
          </a:p>
        </p:txBody>
      </p:sp>
      <p:sp>
        <p:nvSpPr>
          <p:cNvPr id="14" name="Content Placeholder 13"/>
          <p:cNvSpPr>
            <a:spLocks noGrp="1"/>
          </p:cNvSpPr>
          <p:nvPr>
            <p:ph idx="1"/>
          </p:nvPr>
        </p:nvSpPr>
        <p:spPr>
          <a:xfrm>
            <a:off x="2231136" y="2638044"/>
            <a:ext cx="7729728" cy="3534156"/>
          </a:xfrm>
        </p:spPr>
        <p:txBody>
          <a:bodyPr>
            <a:noAutofit/>
          </a:bodyPr>
          <a:lstStyle/>
          <a:p>
            <a:r>
              <a:rPr lang="en-US" sz="2400" dirty="0" smtClean="0"/>
              <a:t>Inform </a:t>
            </a:r>
            <a:r>
              <a:rPr lang="en-US" sz="2400" dirty="0"/>
              <a:t>sufficiently for informed </a:t>
            </a:r>
            <a:r>
              <a:rPr lang="en-US" sz="2400" dirty="0" smtClean="0"/>
              <a:t>consent as needed</a:t>
            </a:r>
            <a:endParaRPr lang="en-US" sz="2400" dirty="0"/>
          </a:p>
          <a:p>
            <a:r>
              <a:rPr lang="en-US" sz="2400" dirty="0" smtClean="0"/>
              <a:t>Keep reasonably </a:t>
            </a:r>
            <a:r>
              <a:rPr lang="en-US" sz="2400" dirty="0"/>
              <a:t>informed about </a:t>
            </a:r>
            <a:r>
              <a:rPr lang="en-US" sz="2400" dirty="0" smtClean="0"/>
              <a:t>status </a:t>
            </a:r>
            <a:r>
              <a:rPr lang="en-US" sz="2400" dirty="0"/>
              <a:t>of a matter </a:t>
            </a:r>
          </a:p>
          <a:p>
            <a:r>
              <a:rPr lang="en-US" sz="2400" dirty="0" smtClean="0"/>
              <a:t>Promptly </a:t>
            </a:r>
            <a:r>
              <a:rPr lang="en-US" sz="2400" dirty="0"/>
              <a:t>comply with reasonable requests for </a:t>
            </a:r>
            <a:r>
              <a:rPr lang="en-US" sz="2400" dirty="0" smtClean="0"/>
              <a:t>information</a:t>
            </a:r>
          </a:p>
          <a:p>
            <a:r>
              <a:rPr lang="en-US" sz="2400" dirty="0" smtClean="0"/>
              <a:t>Reasonably consult about the means to achieve objectives</a:t>
            </a:r>
          </a:p>
          <a:p>
            <a:endParaRPr lang="en-US" sz="2400" dirty="0"/>
          </a:p>
          <a:p>
            <a:r>
              <a:rPr lang="en-US" sz="2400" dirty="0" smtClean="0"/>
              <a:t>Fully </a:t>
            </a:r>
            <a:r>
              <a:rPr lang="en-US" sz="2400" dirty="0"/>
              <a:t>informing may be impracticable where mental </a:t>
            </a:r>
            <a:r>
              <a:rPr lang="en-US" sz="2400" dirty="0" smtClean="0"/>
              <a:t>disability: counsel may </a:t>
            </a:r>
            <a:r>
              <a:rPr lang="en-US" sz="2400" dirty="0"/>
              <a:t>temporarily withhold where possible harm to client (e.g. psychiatric diagnosis)</a:t>
            </a:r>
          </a:p>
          <a:p>
            <a:endParaRPr lang="en-US" dirty="0"/>
          </a:p>
        </p:txBody>
      </p:sp>
    </p:spTree>
    <p:extLst>
      <p:ext uri="{BB962C8B-B14F-4D97-AF65-F5344CB8AC3E}">
        <p14:creationId xmlns:p14="http://schemas.microsoft.com/office/powerpoint/2010/main" val="2590500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Rule </a:t>
            </a:r>
            <a:r>
              <a:rPr lang="en-US" dirty="0"/>
              <a:t>1.6 Confidentiality</a:t>
            </a:r>
          </a:p>
        </p:txBody>
      </p:sp>
      <p:sp>
        <p:nvSpPr>
          <p:cNvPr id="14" name="Content Placeholder 13"/>
          <p:cNvSpPr>
            <a:spLocks noGrp="1"/>
          </p:cNvSpPr>
          <p:nvPr>
            <p:ph idx="1"/>
          </p:nvPr>
        </p:nvSpPr>
        <p:spPr/>
        <p:txBody>
          <a:bodyPr>
            <a:noAutofit/>
          </a:bodyPr>
          <a:lstStyle/>
          <a:p>
            <a:r>
              <a:rPr lang="en-US" sz="2400" dirty="0" smtClean="0"/>
              <a:t>A </a:t>
            </a:r>
            <a:r>
              <a:rPr lang="en-US" sz="2400" dirty="0"/>
              <a:t>lawyer shall not reveal information relating to the representation of a client unless the client gives informed </a:t>
            </a:r>
            <a:r>
              <a:rPr lang="en-US" sz="2400" dirty="0" smtClean="0"/>
              <a:t>consent but</a:t>
            </a:r>
            <a:endParaRPr lang="en-US" sz="2400" dirty="0"/>
          </a:p>
          <a:p>
            <a:pPr lvl="1"/>
            <a:r>
              <a:rPr lang="en-US" sz="2400" dirty="0" smtClean="0"/>
              <a:t>disclosure </a:t>
            </a:r>
            <a:r>
              <a:rPr lang="en-US" sz="2400" dirty="0"/>
              <a:t>is impliedly authorized in order to carry out the representation</a:t>
            </a:r>
          </a:p>
          <a:p>
            <a:pPr lvl="1"/>
            <a:r>
              <a:rPr lang="en-US" sz="2400" dirty="0" smtClean="0"/>
              <a:t>disclosure permitted if reasonably </a:t>
            </a:r>
            <a:r>
              <a:rPr lang="en-US" sz="2400" dirty="0"/>
              <a:t>necessary to prevent reasonably certain death or substantial bodily harm;</a:t>
            </a:r>
          </a:p>
          <a:p>
            <a:endParaRPr lang="en-US" dirty="0"/>
          </a:p>
        </p:txBody>
      </p:sp>
    </p:spTree>
    <p:extLst>
      <p:ext uri="{BB962C8B-B14F-4D97-AF65-F5344CB8AC3E}">
        <p14:creationId xmlns:p14="http://schemas.microsoft.com/office/powerpoint/2010/main" val="2176585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dirty="0" smtClean="0"/>
              <a:t>Ethically representing a mentally ill but competent client</a:t>
            </a:r>
            <a:endParaRPr lang="en-US" dirty="0"/>
          </a:p>
        </p:txBody>
      </p:sp>
      <p:sp>
        <p:nvSpPr>
          <p:cNvPr id="14" name="Content Placeholder 13"/>
          <p:cNvSpPr>
            <a:spLocks noGrp="1"/>
          </p:cNvSpPr>
          <p:nvPr>
            <p:ph idx="1"/>
          </p:nvPr>
        </p:nvSpPr>
        <p:spPr/>
        <p:txBody>
          <a:bodyPr>
            <a:noAutofit/>
          </a:bodyPr>
          <a:lstStyle/>
          <a:p>
            <a:endParaRPr lang="en-US" dirty="0"/>
          </a:p>
        </p:txBody>
      </p:sp>
    </p:spTree>
    <p:extLst>
      <p:ext uri="{BB962C8B-B14F-4D97-AF65-F5344CB8AC3E}">
        <p14:creationId xmlns:p14="http://schemas.microsoft.com/office/powerpoint/2010/main" val="1238451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dirty="0" smtClean="0"/>
              <a:t>Rule </a:t>
            </a:r>
            <a:r>
              <a:rPr lang="en-US" dirty="0"/>
              <a:t>1.14 Client under a </a:t>
            </a:r>
            <a:r>
              <a:rPr lang="en-US" dirty="0" smtClean="0"/>
              <a:t>disability</a:t>
            </a:r>
            <a:endParaRPr lang="en-US" dirty="0"/>
          </a:p>
        </p:txBody>
      </p:sp>
      <p:sp>
        <p:nvSpPr>
          <p:cNvPr id="14" name="Content Placeholder 13"/>
          <p:cNvSpPr>
            <a:spLocks noGrp="1"/>
          </p:cNvSpPr>
          <p:nvPr>
            <p:ph idx="1"/>
          </p:nvPr>
        </p:nvSpPr>
        <p:spPr/>
        <p:txBody>
          <a:bodyPr>
            <a:noAutofit/>
          </a:bodyPr>
          <a:lstStyle/>
          <a:p>
            <a:r>
              <a:rPr lang="en-US" sz="2400" dirty="0" smtClean="0"/>
              <a:t>Diminished </a:t>
            </a:r>
            <a:r>
              <a:rPr lang="en-US" sz="2400" dirty="0"/>
              <a:t>capacity to make adequately considered </a:t>
            </a:r>
            <a:r>
              <a:rPr lang="en-US" sz="2400" dirty="0" smtClean="0"/>
              <a:t>decisions: not the same as the competence standard</a:t>
            </a:r>
            <a:endParaRPr lang="en-US" sz="2400" dirty="0"/>
          </a:p>
          <a:p>
            <a:r>
              <a:rPr lang="en-US" sz="2400" dirty="0" smtClean="0"/>
              <a:t>Maintain </a:t>
            </a:r>
            <a:r>
              <a:rPr lang="en-US" sz="2400" dirty="0"/>
              <a:t>normal client-lawyer relationship, as far as reasonably possible</a:t>
            </a:r>
          </a:p>
          <a:p>
            <a:r>
              <a:rPr lang="en-US" sz="2400" dirty="0" smtClean="0"/>
              <a:t>Take </a:t>
            </a:r>
            <a:r>
              <a:rPr lang="en-US" sz="2400" dirty="0"/>
              <a:t>reasonably </a:t>
            </a:r>
            <a:r>
              <a:rPr lang="en-US" sz="2400" dirty="0" smtClean="0"/>
              <a:t>necessary protective </a:t>
            </a:r>
            <a:r>
              <a:rPr lang="en-US" sz="2400" dirty="0"/>
              <a:t>action to prevent harm where client cannot act in own interests</a:t>
            </a:r>
          </a:p>
          <a:p>
            <a:r>
              <a:rPr lang="en-US" sz="2400" dirty="0" smtClean="0"/>
              <a:t>Implied </a:t>
            </a:r>
            <a:r>
              <a:rPr lang="en-US" sz="2400" dirty="0"/>
              <a:t>authorization to disclose confidential information to take protective </a:t>
            </a:r>
            <a:r>
              <a:rPr lang="en-US" sz="2400" dirty="0" smtClean="0"/>
              <a:t>action: “</a:t>
            </a:r>
            <a:r>
              <a:rPr lang="en-US" sz="2400" dirty="0"/>
              <a:t>but only to the extent reasonably necessary to protect the client's interests</a:t>
            </a:r>
            <a:r>
              <a:rPr lang="en-US" sz="2400" dirty="0" smtClean="0"/>
              <a:t>.”</a:t>
            </a:r>
            <a:endParaRPr lang="en-US" sz="2400" dirty="0"/>
          </a:p>
          <a:p>
            <a:endParaRPr lang="en-US" dirty="0"/>
          </a:p>
        </p:txBody>
      </p:sp>
    </p:spTree>
    <p:extLst>
      <p:ext uri="{BB962C8B-B14F-4D97-AF65-F5344CB8AC3E}">
        <p14:creationId xmlns:p14="http://schemas.microsoft.com/office/powerpoint/2010/main" val="1974565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dirty="0" smtClean="0"/>
              <a:t>Reasonably Necessary Protective Action</a:t>
            </a:r>
            <a:endParaRPr lang="en-US" dirty="0"/>
          </a:p>
        </p:txBody>
      </p:sp>
      <p:sp>
        <p:nvSpPr>
          <p:cNvPr id="14" name="Content Placeholder 13"/>
          <p:cNvSpPr>
            <a:spLocks noGrp="1"/>
          </p:cNvSpPr>
          <p:nvPr>
            <p:ph idx="1"/>
          </p:nvPr>
        </p:nvSpPr>
        <p:spPr/>
        <p:txBody>
          <a:bodyPr>
            <a:noAutofit/>
          </a:bodyPr>
          <a:lstStyle/>
          <a:p>
            <a:pPr lvl="1"/>
            <a:r>
              <a:rPr lang="en-US" sz="2400" dirty="0" smtClean="0"/>
              <a:t>Consult those that </a:t>
            </a:r>
            <a:r>
              <a:rPr lang="en-US" sz="2400" dirty="0"/>
              <a:t>can take protective </a:t>
            </a:r>
            <a:r>
              <a:rPr lang="en-US" sz="2400" dirty="0" smtClean="0"/>
              <a:t>action; </a:t>
            </a:r>
          </a:p>
          <a:p>
            <a:pPr lvl="1"/>
            <a:r>
              <a:rPr lang="en-US" sz="2400" dirty="0" smtClean="0"/>
              <a:t>Seek </a:t>
            </a:r>
            <a:r>
              <a:rPr lang="en-US" sz="2400" dirty="0"/>
              <a:t>guardian ad </a:t>
            </a:r>
            <a:r>
              <a:rPr lang="en-US" sz="2400" dirty="0" smtClean="0"/>
              <a:t>litem, conservator or guardian</a:t>
            </a:r>
          </a:p>
          <a:p>
            <a:pPr lvl="1"/>
            <a:r>
              <a:rPr lang="en-US" sz="2400" dirty="0" smtClean="0"/>
              <a:t>Also</a:t>
            </a:r>
          </a:p>
          <a:p>
            <a:pPr lvl="2"/>
            <a:r>
              <a:rPr lang="en-US" sz="2000" dirty="0" smtClean="0"/>
              <a:t>consulting </a:t>
            </a:r>
            <a:r>
              <a:rPr lang="en-US" sz="2000" dirty="0"/>
              <a:t>with family </a:t>
            </a:r>
            <a:r>
              <a:rPr lang="en-US" sz="2000" dirty="0" smtClean="0"/>
              <a:t>members; </a:t>
            </a:r>
          </a:p>
          <a:p>
            <a:pPr lvl="2"/>
            <a:r>
              <a:rPr lang="en-US" sz="2000" dirty="0" smtClean="0"/>
              <a:t>reconsideration </a:t>
            </a:r>
            <a:r>
              <a:rPr lang="en-US" sz="2000" dirty="0"/>
              <a:t>period</a:t>
            </a:r>
          </a:p>
          <a:p>
            <a:pPr lvl="2"/>
            <a:r>
              <a:rPr lang="en-US" sz="2000" dirty="0" smtClean="0"/>
              <a:t>voluntary </a:t>
            </a:r>
            <a:r>
              <a:rPr lang="en-US" sz="2000" dirty="0"/>
              <a:t>surrogate </a:t>
            </a:r>
            <a:r>
              <a:rPr lang="en-US" sz="2000" dirty="0" smtClean="0"/>
              <a:t>decision making </a:t>
            </a:r>
            <a:r>
              <a:rPr lang="en-US" sz="2000" dirty="0"/>
              <a:t>tools such as durable powers of attorney</a:t>
            </a:r>
          </a:p>
          <a:p>
            <a:pPr lvl="2"/>
            <a:r>
              <a:rPr lang="en-US" sz="2000" dirty="0" smtClean="0"/>
              <a:t>consulting </a:t>
            </a:r>
            <a:r>
              <a:rPr lang="en-US" sz="2000" dirty="0"/>
              <a:t>with support groups, professional services, adult-protective agencies or other individuals or entities that have the ability to protect the client</a:t>
            </a:r>
          </a:p>
          <a:p>
            <a:endParaRPr lang="en-US" dirty="0"/>
          </a:p>
        </p:txBody>
      </p:sp>
    </p:spTree>
    <p:extLst>
      <p:ext uri="{BB962C8B-B14F-4D97-AF65-F5344CB8AC3E}">
        <p14:creationId xmlns:p14="http://schemas.microsoft.com/office/powerpoint/2010/main" val="760167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dirty="0" smtClean="0"/>
              <a:t>Considerations in Reasonably necessary protective action</a:t>
            </a:r>
            <a:endParaRPr lang="en-US" dirty="0"/>
          </a:p>
        </p:txBody>
      </p:sp>
      <p:sp>
        <p:nvSpPr>
          <p:cNvPr id="14" name="Content Placeholder 13"/>
          <p:cNvSpPr>
            <a:spLocks noGrp="1"/>
          </p:cNvSpPr>
          <p:nvPr>
            <p:ph idx="1"/>
          </p:nvPr>
        </p:nvSpPr>
        <p:spPr>
          <a:xfrm>
            <a:off x="2231136" y="2667000"/>
            <a:ext cx="7729728" cy="3101983"/>
          </a:xfrm>
        </p:spPr>
        <p:txBody>
          <a:bodyPr>
            <a:noAutofit/>
          </a:bodyPr>
          <a:lstStyle/>
          <a:p>
            <a:pPr lvl="1"/>
            <a:r>
              <a:rPr lang="en-US" sz="2400" dirty="0"/>
              <a:t>W</a:t>
            </a:r>
            <a:r>
              <a:rPr lang="en-US" sz="2400" dirty="0" smtClean="0"/>
              <a:t>ishes </a:t>
            </a:r>
            <a:r>
              <a:rPr lang="en-US" sz="2400" dirty="0"/>
              <a:t>and values of the client to the extent known</a:t>
            </a:r>
          </a:p>
          <a:p>
            <a:pPr lvl="1"/>
            <a:r>
              <a:rPr lang="en-US" sz="2400" dirty="0" smtClean="0"/>
              <a:t>Client’s </a:t>
            </a:r>
            <a:r>
              <a:rPr lang="en-US" sz="2400" dirty="0"/>
              <a:t>best interests </a:t>
            </a:r>
          </a:p>
          <a:p>
            <a:pPr lvl="1"/>
            <a:r>
              <a:rPr lang="en-US" sz="2400" dirty="0" smtClean="0"/>
              <a:t>Intruding </a:t>
            </a:r>
            <a:r>
              <a:rPr lang="en-US" sz="2400" dirty="0"/>
              <a:t>into the client’s </a:t>
            </a:r>
            <a:r>
              <a:rPr lang="en-US" sz="2400" dirty="0" err="1"/>
              <a:t>decisionmaking</a:t>
            </a:r>
            <a:r>
              <a:rPr lang="en-US" sz="2400" dirty="0"/>
              <a:t> autonomy to </a:t>
            </a:r>
            <a:r>
              <a:rPr lang="en-US" sz="2400" dirty="0" smtClean="0"/>
              <a:t>the </a:t>
            </a:r>
            <a:r>
              <a:rPr lang="en-US" sz="2400" dirty="0"/>
              <a:t>least extent feasible</a:t>
            </a:r>
          </a:p>
          <a:p>
            <a:pPr lvl="1"/>
            <a:r>
              <a:rPr lang="en-US" sz="2400" dirty="0" smtClean="0"/>
              <a:t>Maximizing </a:t>
            </a:r>
            <a:r>
              <a:rPr lang="en-US" sz="2400" dirty="0"/>
              <a:t>client capacities</a:t>
            </a:r>
          </a:p>
          <a:p>
            <a:pPr lvl="1"/>
            <a:r>
              <a:rPr lang="en-US" sz="2400" dirty="0" smtClean="0"/>
              <a:t>Respecting </a:t>
            </a:r>
            <a:r>
              <a:rPr lang="en-US" sz="2400" dirty="0"/>
              <a:t>the client’s family and social connections.</a:t>
            </a:r>
          </a:p>
        </p:txBody>
      </p:sp>
    </p:spTree>
    <p:extLst>
      <p:ext uri="{BB962C8B-B14F-4D97-AF65-F5344CB8AC3E}">
        <p14:creationId xmlns:p14="http://schemas.microsoft.com/office/powerpoint/2010/main" val="468084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dirty="0" smtClean="0"/>
              <a:t>identifying &amp; understanding mental </a:t>
            </a:r>
            <a:r>
              <a:rPr lang="en-US" dirty="0"/>
              <a:t>illness</a:t>
            </a:r>
          </a:p>
        </p:txBody>
      </p:sp>
      <p:sp>
        <p:nvSpPr>
          <p:cNvPr id="14" name="Content Placeholder 13"/>
          <p:cNvSpPr>
            <a:spLocks noGrp="1"/>
          </p:cNvSpPr>
          <p:nvPr>
            <p:ph idx="1"/>
          </p:nvPr>
        </p:nvSpPr>
        <p:spPr/>
        <p:txBody>
          <a:bodyPr>
            <a:noAutofit/>
          </a:bodyPr>
          <a:lstStyle/>
          <a:p>
            <a:r>
              <a:rPr lang="en-US" sz="2400" dirty="0" smtClean="0"/>
              <a:t>Simple </a:t>
            </a:r>
            <a:r>
              <a:rPr lang="en-US" sz="2400" dirty="0" smtClean="0"/>
              <a:t>things to look for and track</a:t>
            </a:r>
          </a:p>
          <a:p>
            <a:r>
              <a:rPr lang="en-US" sz="2400" dirty="0" smtClean="0"/>
              <a:t>Learn to understand your client’s experience of mental illness</a:t>
            </a:r>
          </a:p>
          <a:p>
            <a:endParaRPr lang="en-US" sz="2400" dirty="0" smtClean="0"/>
          </a:p>
          <a:p>
            <a:endParaRPr lang="en-US" sz="2400" dirty="0" smtClean="0"/>
          </a:p>
          <a:p>
            <a:endParaRPr lang="en-US" dirty="0"/>
          </a:p>
        </p:txBody>
      </p:sp>
    </p:spTree>
    <p:extLst>
      <p:ext uri="{BB962C8B-B14F-4D97-AF65-F5344CB8AC3E}">
        <p14:creationId xmlns:p14="http://schemas.microsoft.com/office/powerpoint/2010/main" val="814724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2285008" y="468514"/>
            <a:ext cx="7729728" cy="1189030"/>
          </a:xfrm>
        </p:spPr>
        <p:txBody>
          <a:bodyPr>
            <a:normAutofit/>
          </a:bodyPr>
          <a:lstStyle/>
          <a:p>
            <a:r>
              <a:rPr lang="en-US" dirty="0"/>
              <a:t>Simple things to look for and track</a:t>
            </a:r>
          </a:p>
        </p:txBody>
      </p:sp>
      <p:sp>
        <p:nvSpPr>
          <p:cNvPr id="14" name="Content Placeholder 13"/>
          <p:cNvSpPr>
            <a:spLocks noGrp="1"/>
          </p:cNvSpPr>
          <p:nvPr>
            <p:ph idx="1"/>
          </p:nvPr>
        </p:nvSpPr>
        <p:spPr>
          <a:xfrm>
            <a:off x="1523273" y="1981200"/>
            <a:ext cx="9145920" cy="4495799"/>
          </a:xfrm>
        </p:spPr>
        <p:txBody>
          <a:bodyPr numCol="2">
            <a:noAutofit/>
          </a:bodyPr>
          <a:lstStyle/>
          <a:p>
            <a:pPr lvl="1">
              <a:spcBef>
                <a:spcPts val="200"/>
              </a:spcBef>
            </a:pPr>
            <a:r>
              <a:rPr lang="en-US" sz="2400" dirty="0"/>
              <a:t>Grooming and hygiene</a:t>
            </a:r>
          </a:p>
          <a:p>
            <a:pPr lvl="1">
              <a:spcBef>
                <a:spcPts val="200"/>
              </a:spcBef>
            </a:pPr>
            <a:r>
              <a:rPr lang="en-US" sz="2400" dirty="0"/>
              <a:t>Body language</a:t>
            </a:r>
          </a:p>
          <a:p>
            <a:pPr lvl="1">
              <a:spcBef>
                <a:spcPts val="200"/>
              </a:spcBef>
            </a:pPr>
            <a:r>
              <a:rPr lang="en-US" sz="2400" dirty="0"/>
              <a:t>Affect</a:t>
            </a:r>
          </a:p>
          <a:p>
            <a:pPr lvl="1">
              <a:spcBef>
                <a:spcPts val="200"/>
              </a:spcBef>
            </a:pPr>
            <a:r>
              <a:rPr lang="en-US" sz="2400" dirty="0"/>
              <a:t>Clothing and makeup</a:t>
            </a:r>
          </a:p>
          <a:p>
            <a:pPr lvl="1">
              <a:spcBef>
                <a:spcPts val="200"/>
              </a:spcBef>
            </a:pPr>
            <a:r>
              <a:rPr lang="en-US" sz="2400" dirty="0"/>
              <a:t>Interactions with others</a:t>
            </a:r>
          </a:p>
          <a:p>
            <a:pPr lvl="1">
              <a:spcBef>
                <a:spcPts val="200"/>
              </a:spcBef>
            </a:pPr>
            <a:r>
              <a:rPr lang="en-US" sz="2400" dirty="0"/>
              <a:t>Communication</a:t>
            </a:r>
          </a:p>
          <a:p>
            <a:pPr lvl="1">
              <a:spcBef>
                <a:spcPts val="200"/>
              </a:spcBef>
            </a:pPr>
            <a:r>
              <a:rPr lang="en-US" sz="2400" dirty="0"/>
              <a:t>Speech</a:t>
            </a:r>
          </a:p>
          <a:p>
            <a:pPr lvl="1">
              <a:spcBef>
                <a:spcPts val="200"/>
              </a:spcBef>
            </a:pPr>
            <a:r>
              <a:rPr lang="en-US" sz="2400" dirty="0"/>
              <a:t>Speech/thought process</a:t>
            </a:r>
          </a:p>
          <a:p>
            <a:pPr lvl="1">
              <a:spcBef>
                <a:spcPts val="200"/>
              </a:spcBef>
            </a:pPr>
            <a:r>
              <a:rPr lang="en-US" sz="2400" dirty="0"/>
              <a:t>Thought content</a:t>
            </a:r>
          </a:p>
          <a:p>
            <a:pPr lvl="1">
              <a:spcBef>
                <a:spcPts val="200"/>
              </a:spcBef>
            </a:pPr>
            <a:r>
              <a:rPr lang="en-US" sz="2400" dirty="0"/>
              <a:t>Mood</a:t>
            </a:r>
          </a:p>
          <a:p>
            <a:pPr lvl="1">
              <a:spcBef>
                <a:spcPts val="200"/>
              </a:spcBef>
            </a:pPr>
            <a:r>
              <a:rPr lang="en-US" sz="2400" dirty="0"/>
              <a:t>Intellectual Functioning</a:t>
            </a:r>
          </a:p>
          <a:p>
            <a:pPr lvl="1"/>
            <a:endParaRPr lang="en-US" dirty="0"/>
          </a:p>
          <a:p>
            <a:pPr lvl="1">
              <a:spcBef>
                <a:spcPts val="200"/>
              </a:spcBef>
            </a:pPr>
            <a:r>
              <a:rPr lang="en-US" sz="2400" dirty="0"/>
              <a:t>Pre-arrest context</a:t>
            </a:r>
          </a:p>
          <a:p>
            <a:pPr lvl="2">
              <a:spcBef>
                <a:spcPts val="200"/>
              </a:spcBef>
            </a:pPr>
            <a:r>
              <a:rPr lang="en-US" sz="2400" dirty="0"/>
              <a:t>Home</a:t>
            </a:r>
          </a:p>
          <a:p>
            <a:pPr lvl="2">
              <a:spcBef>
                <a:spcPts val="200"/>
              </a:spcBef>
            </a:pPr>
            <a:r>
              <a:rPr lang="en-US" sz="2400" dirty="0"/>
              <a:t>Arrest</a:t>
            </a:r>
          </a:p>
          <a:p>
            <a:pPr lvl="2">
              <a:spcBef>
                <a:spcPts val="200"/>
              </a:spcBef>
            </a:pPr>
            <a:r>
              <a:rPr lang="en-US" sz="2400" dirty="0"/>
              <a:t>Interactions</a:t>
            </a:r>
          </a:p>
          <a:p>
            <a:pPr lvl="2">
              <a:spcBef>
                <a:spcPts val="200"/>
              </a:spcBef>
            </a:pPr>
            <a:r>
              <a:rPr lang="en-US" sz="2400" dirty="0"/>
              <a:t>behavior</a:t>
            </a:r>
          </a:p>
          <a:p>
            <a:pPr lvl="1">
              <a:spcBef>
                <a:spcPts val="200"/>
              </a:spcBef>
            </a:pPr>
            <a:r>
              <a:rPr lang="en-US" sz="2400" dirty="0"/>
              <a:t>Obtaining mental health history</a:t>
            </a:r>
          </a:p>
          <a:p>
            <a:pPr lvl="1">
              <a:spcBef>
                <a:spcPts val="200"/>
              </a:spcBef>
            </a:pPr>
            <a:r>
              <a:rPr lang="en-US" sz="2400" dirty="0"/>
              <a:t>Substance use history</a:t>
            </a:r>
          </a:p>
          <a:p>
            <a:pPr lvl="1">
              <a:spcBef>
                <a:spcPts val="200"/>
              </a:spcBef>
            </a:pPr>
            <a:r>
              <a:rPr lang="en-US" sz="2400" dirty="0"/>
              <a:t>Trauma</a:t>
            </a:r>
          </a:p>
          <a:p>
            <a:pPr>
              <a:spcBef>
                <a:spcPts val="200"/>
              </a:spcBef>
            </a:pPr>
            <a:endParaRPr lang="en-US" sz="2400" dirty="0" smtClean="0"/>
          </a:p>
          <a:p>
            <a:pPr marL="0" indent="0">
              <a:spcBef>
                <a:spcPts val="200"/>
              </a:spcBef>
              <a:buNone/>
            </a:pPr>
            <a:endParaRPr lang="en-US" sz="2400" dirty="0"/>
          </a:p>
          <a:p>
            <a:pPr>
              <a:spcBef>
                <a:spcPts val="200"/>
              </a:spcBef>
            </a:pPr>
            <a:endParaRPr lang="en-US" sz="2400" dirty="0"/>
          </a:p>
        </p:txBody>
      </p:sp>
    </p:spTree>
    <p:extLst>
      <p:ext uri="{BB962C8B-B14F-4D97-AF65-F5344CB8AC3E}">
        <p14:creationId xmlns:p14="http://schemas.microsoft.com/office/powerpoint/2010/main" val="687213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dirty="0" smtClean="0"/>
              <a:t>Understand </a:t>
            </a:r>
            <a:r>
              <a:rPr lang="en-US" dirty="0"/>
              <a:t>your client’s experience of mental illness</a:t>
            </a:r>
          </a:p>
        </p:txBody>
      </p:sp>
      <p:sp>
        <p:nvSpPr>
          <p:cNvPr id="14" name="Content Placeholder 13"/>
          <p:cNvSpPr>
            <a:spLocks noGrp="1"/>
          </p:cNvSpPr>
          <p:nvPr>
            <p:ph idx="1"/>
          </p:nvPr>
        </p:nvSpPr>
        <p:spPr>
          <a:xfrm>
            <a:off x="2231136" y="2638044"/>
            <a:ext cx="7729728" cy="3838956"/>
          </a:xfrm>
        </p:spPr>
        <p:txBody>
          <a:bodyPr>
            <a:noAutofit/>
          </a:bodyPr>
          <a:lstStyle/>
          <a:p>
            <a:pPr>
              <a:spcBef>
                <a:spcPts val="200"/>
              </a:spcBef>
            </a:pPr>
            <a:r>
              <a:rPr lang="en-US" sz="2400" dirty="0" err="1" smtClean="0"/>
              <a:t>Anosognosia</a:t>
            </a:r>
            <a:r>
              <a:rPr lang="en-US" sz="2400" dirty="0" smtClean="0"/>
              <a:t> &amp; lack of insight</a:t>
            </a:r>
            <a:endParaRPr lang="en-US" sz="2400" dirty="0"/>
          </a:p>
          <a:p>
            <a:pPr>
              <a:spcBef>
                <a:spcPts val="200"/>
              </a:spcBef>
            </a:pPr>
            <a:r>
              <a:rPr lang="en-US" sz="2400" dirty="0" smtClean="0"/>
              <a:t>Delusions &amp; over-valued ideas</a:t>
            </a:r>
            <a:endParaRPr lang="en-US" sz="2400" dirty="0"/>
          </a:p>
          <a:p>
            <a:pPr>
              <a:spcBef>
                <a:spcPts val="200"/>
              </a:spcBef>
            </a:pPr>
            <a:r>
              <a:rPr lang="en-US" sz="2400" dirty="0" smtClean="0"/>
              <a:t>Hallucinations</a:t>
            </a:r>
            <a:endParaRPr lang="en-US" sz="2400" dirty="0"/>
          </a:p>
          <a:p>
            <a:pPr>
              <a:spcBef>
                <a:spcPts val="200"/>
              </a:spcBef>
            </a:pPr>
            <a:r>
              <a:rPr lang="en-US" sz="2400" dirty="0" smtClean="0"/>
              <a:t>Disorganized </a:t>
            </a:r>
            <a:r>
              <a:rPr lang="en-US" sz="2400" dirty="0"/>
              <a:t>thought and speech</a:t>
            </a:r>
          </a:p>
          <a:p>
            <a:pPr>
              <a:spcBef>
                <a:spcPts val="200"/>
              </a:spcBef>
            </a:pPr>
            <a:r>
              <a:rPr lang="en-US" sz="2400" dirty="0" smtClean="0"/>
              <a:t>Trauma &amp; traumatic reactions</a:t>
            </a:r>
            <a:endParaRPr lang="en-US" sz="2400" dirty="0"/>
          </a:p>
          <a:p>
            <a:pPr>
              <a:spcBef>
                <a:spcPts val="200"/>
              </a:spcBef>
            </a:pPr>
            <a:r>
              <a:rPr lang="en-US" sz="2400" dirty="0" smtClean="0"/>
              <a:t>Mood – depression, mania, mood swings</a:t>
            </a:r>
            <a:endParaRPr lang="en-US" sz="2400" dirty="0"/>
          </a:p>
          <a:p>
            <a:pPr>
              <a:spcBef>
                <a:spcPts val="200"/>
              </a:spcBef>
            </a:pPr>
            <a:r>
              <a:rPr lang="en-US" sz="2400" dirty="0" smtClean="0"/>
              <a:t>Anxiety, paranoia, grandiosity</a:t>
            </a:r>
          </a:p>
          <a:p>
            <a:pPr>
              <a:spcBef>
                <a:spcPts val="200"/>
              </a:spcBef>
            </a:pPr>
            <a:r>
              <a:rPr lang="en-US" sz="2400" dirty="0" smtClean="0"/>
              <a:t>Cognitive impairment</a:t>
            </a:r>
          </a:p>
          <a:p>
            <a:pPr>
              <a:spcBef>
                <a:spcPts val="200"/>
              </a:spcBef>
            </a:pPr>
            <a:r>
              <a:rPr lang="en-US" sz="2400" dirty="0" smtClean="0"/>
              <a:t>Co-morbidity with drug use</a:t>
            </a:r>
            <a:endParaRPr lang="en-US" sz="2400" dirty="0"/>
          </a:p>
        </p:txBody>
      </p:sp>
    </p:spTree>
    <p:extLst>
      <p:ext uri="{BB962C8B-B14F-4D97-AF65-F5344CB8AC3E}">
        <p14:creationId xmlns:p14="http://schemas.microsoft.com/office/powerpoint/2010/main" val="1554961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dirty="0" smtClean="0"/>
              <a:t>Communicating &amp; Partnering</a:t>
            </a:r>
            <a:endParaRPr lang="en-US" dirty="0"/>
          </a:p>
        </p:txBody>
      </p:sp>
      <p:sp>
        <p:nvSpPr>
          <p:cNvPr id="14" name="Content Placeholder 13"/>
          <p:cNvSpPr>
            <a:spLocks noGrp="1"/>
          </p:cNvSpPr>
          <p:nvPr>
            <p:ph idx="1"/>
          </p:nvPr>
        </p:nvSpPr>
        <p:spPr/>
        <p:txBody>
          <a:bodyPr>
            <a:noAutofit/>
          </a:bodyPr>
          <a:lstStyle/>
          <a:p>
            <a:r>
              <a:rPr lang="en-US" sz="2400" dirty="0" smtClean="0"/>
              <a:t>Structural obstacles to communication</a:t>
            </a:r>
          </a:p>
          <a:p>
            <a:r>
              <a:rPr lang="en-US" sz="2400" dirty="0" smtClean="0"/>
              <a:t>Tools for communication and partnering</a:t>
            </a:r>
          </a:p>
          <a:p>
            <a:endParaRPr lang="en-US" sz="2400" dirty="0" smtClean="0"/>
          </a:p>
          <a:p>
            <a:endParaRPr lang="en-US" sz="2400" dirty="0" smtClean="0"/>
          </a:p>
          <a:p>
            <a:endParaRPr lang="en-US" dirty="0"/>
          </a:p>
        </p:txBody>
      </p:sp>
    </p:spTree>
    <p:extLst>
      <p:ext uri="{BB962C8B-B14F-4D97-AF65-F5344CB8AC3E}">
        <p14:creationId xmlns:p14="http://schemas.microsoft.com/office/powerpoint/2010/main" val="544906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C118A15-9930-400A-BD5F-1D073D0739C1}"/>
              </a:ext>
            </a:extLst>
          </p:cNvPr>
          <p:cNvSpPr>
            <a:spLocks noGrp="1"/>
          </p:cNvSpPr>
          <p:nvPr>
            <p:ph type="title"/>
          </p:nvPr>
        </p:nvSpPr>
        <p:spPr/>
        <p:txBody>
          <a:bodyPr>
            <a:normAutofit fontScale="90000"/>
          </a:bodyPr>
          <a:lstStyle/>
          <a:p>
            <a:r>
              <a:rPr lang="en-US" dirty="0" smtClean="0"/>
              <a:t>Structural </a:t>
            </a:r>
            <a:r>
              <a:rPr lang="en-US" dirty="0"/>
              <a:t>obstacles to communication with the mentally ill client</a:t>
            </a:r>
          </a:p>
        </p:txBody>
      </p:sp>
      <p:sp>
        <p:nvSpPr>
          <p:cNvPr id="8" name="Text Placeholder 7">
            <a:extLst>
              <a:ext uri="{FF2B5EF4-FFF2-40B4-BE49-F238E27FC236}">
                <a16:creationId xmlns:a16="http://schemas.microsoft.com/office/drawing/2014/main" id="{06F8F488-EFFA-43C0-9C0E-CD085E452DBB}"/>
              </a:ext>
            </a:extLst>
          </p:cNvPr>
          <p:cNvSpPr>
            <a:spLocks noGrp="1"/>
          </p:cNvSpPr>
          <p:nvPr>
            <p:ph type="body" idx="1"/>
          </p:nvPr>
        </p:nvSpPr>
        <p:spPr/>
        <p:txBody>
          <a:bodyPr/>
          <a:lstStyle/>
          <a:p>
            <a:pPr algn="ctr"/>
            <a:r>
              <a:rPr lang="en-US" dirty="0" smtClean="0"/>
              <a:t>Optimal</a:t>
            </a:r>
            <a:endParaRPr lang="en-US" dirty="0"/>
          </a:p>
        </p:txBody>
      </p:sp>
      <p:sp>
        <p:nvSpPr>
          <p:cNvPr id="9" name="Content Placeholder 8">
            <a:extLst>
              <a:ext uri="{FF2B5EF4-FFF2-40B4-BE49-F238E27FC236}">
                <a16:creationId xmlns:a16="http://schemas.microsoft.com/office/drawing/2014/main" id="{3B35A455-1774-481A-B17A-E7EAE3952AEA}"/>
              </a:ext>
            </a:extLst>
          </p:cNvPr>
          <p:cNvSpPr>
            <a:spLocks noGrp="1"/>
          </p:cNvSpPr>
          <p:nvPr>
            <p:ph sz="half" idx="2"/>
          </p:nvPr>
        </p:nvSpPr>
        <p:spPr/>
        <p:txBody>
          <a:bodyPr>
            <a:normAutofit fontScale="92500" lnSpcReduction="10000"/>
          </a:bodyPr>
          <a:lstStyle/>
          <a:p>
            <a:r>
              <a:rPr lang="en-US" dirty="0" smtClean="0"/>
              <a:t>Low </a:t>
            </a:r>
            <a:r>
              <a:rPr lang="en-US" dirty="0"/>
              <a:t>stress</a:t>
            </a:r>
          </a:p>
          <a:p>
            <a:r>
              <a:rPr lang="en-US" dirty="0" smtClean="0"/>
              <a:t>Few </a:t>
            </a:r>
            <a:r>
              <a:rPr lang="en-US" dirty="0"/>
              <a:t>distractions</a:t>
            </a:r>
          </a:p>
          <a:p>
            <a:r>
              <a:rPr lang="en-US" dirty="0" smtClean="0"/>
              <a:t>Safe </a:t>
            </a:r>
            <a:r>
              <a:rPr lang="en-US" dirty="0"/>
              <a:t>and Calm</a:t>
            </a:r>
          </a:p>
          <a:p>
            <a:r>
              <a:rPr lang="en-US" dirty="0" smtClean="0"/>
              <a:t>Take </a:t>
            </a:r>
            <a:r>
              <a:rPr lang="en-US" dirty="0"/>
              <a:t>your time</a:t>
            </a:r>
          </a:p>
          <a:p>
            <a:r>
              <a:rPr lang="en-US" dirty="0" smtClean="0"/>
              <a:t>Observe </a:t>
            </a:r>
            <a:r>
              <a:rPr lang="en-US" dirty="0"/>
              <a:t>as well as listen</a:t>
            </a:r>
          </a:p>
          <a:p>
            <a:r>
              <a:rPr lang="en-US" dirty="0" smtClean="0"/>
              <a:t>Relationship</a:t>
            </a:r>
            <a:endParaRPr lang="en-US" dirty="0"/>
          </a:p>
          <a:p>
            <a:r>
              <a:rPr lang="en-US" dirty="0" smtClean="0"/>
              <a:t>Identifying </a:t>
            </a:r>
            <a:r>
              <a:rPr lang="en-US" dirty="0"/>
              <a:t>what the client wants &amp; needs</a:t>
            </a:r>
          </a:p>
          <a:p>
            <a:endParaRPr lang="en-US" dirty="0"/>
          </a:p>
        </p:txBody>
      </p:sp>
      <p:sp>
        <p:nvSpPr>
          <p:cNvPr id="10" name="Text Placeholder 9">
            <a:extLst>
              <a:ext uri="{FF2B5EF4-FFF2-40B4-BE49-F238E27FC236}">
                <a16:creationId xmlns:a16="http://schemas.microsoft.com/office/drawing/2014/main" id="{AAA65D80-F26A-431F-BB1C-1814DB0BA2AB}"/>
              </a:ext>
            </a:extLst>
          </p:cNvPr>
          <p:cNvSpPr>
            <a:spLocks noGrp="1"/>
          </p:cNvSpPr>
          <p:nvPr>
            <p:ph type="body" sz="quarter" idx="3"/>
          </p:nvPr>
        </p:nvSpPr>
        <p:spPr/>
        <p:txBody>
          <a:bodyPr/>
          <a:lstStyle/>
          <a:p>
            <a:pPr algn="ctr"/>
            <a:r>
              <a:rPr lang="en-US" dirty="0" smtClean="0"/>
              <a:t>Courts </a:t>
            </a:r>
            <a:r>
              <a:rPr lang="en-US" dirty="0"/>
              <a:t>and </a:t>
            </a:r>
            <a:r>
              <a:rPr lang="en-US" dirty="0" smtClean="0"/>
              <a:t>prisons</a:t>
            </a:r>
            <a:endParaRPr lang="en-US" dirty="0"/>
          </a:p>
        </p:txBody>
      </p:sp>
      <p:sp>
        <p:nvSpPr>
          <p:cNvPr id="11" name="Content Placeholder 10">
            <a:extLst>
              <a:ext uri="{FF2B5EF4-FFF2-40B4-BE49-F238E27FC236}">
                <a16:creationId xmlns:a16="http://schemas.microsoft.com/office/drawing/2014/main" id="{B33E8982-6D27-4EEC-B468-1FDA8C48C608}"/>
              </a:ext>
            </a:extLst>
          </p:cNvPr>
          <p:cNvSpPr>
            <a:spLocks noGrp="1"/>
          </p:cNvSpPr>
          <p:nvPr>
            <p:ph sz="quarter" idx="4"/>
          </p:nvPr>
        </p:nvSpPr>
        <p:spPr/>
        <p:txBody>
          <a:bodyPr>
            <a:normAutofit fontScale="92500" lnSpcReduction="20000"/>
          </a:bodyPr>
          <a:lstStyle/>
          <a:p>
            <a:r>
              <a:rPr lang="en-US" dirty="0" smtClean="0"/>
              <a:t>Very </a:t>
            </a:r>
            <a:r>
              <a:rPr lang="en-US" dirty="0"/>
              <a:t>high stress</a:t>
            </a:r>
          </a:p>
          <a:p>
            <a:r>
              <a:rPr lang="en-US" dirty="0" smtClean="0"/>
              <a:t>Many </a:t>
            </a:r>
            <a:r>
              <a:rPr lang="en-US" dirty="0"/>
              <a:t>distractions</a:t>
            </a:r>
          </a:p>
          <a:p>
            <a:r>
              <a:rPr lang="en-US" dirty="0" smtClean="0"/>
              <a:t>Client </a:t>
            </a:r>
            <a:r>
              <a:rPr lang="en-US" dirty="0"/>
              <a:t>is under threat and in an elevated mood</a:t>
            </a:r>
          </a:p>
          <a:p>
            <a:r>
              <a:rPr lang="en-US" dirty="0" smtClean="0"/>
              <a:t>Hurried </a:t>
            </a:r>
            <a:r>
              <a:rPr lang="en-US" dirty="0"/>
              <a:t>encounters</a:t>
            </a:r>
          </a:p>
          <a:p>
            <a:r>
              <a:rPr lang="en-US" dirty="0" smtClean="0"/>
              <a:t>Physically </a:t>
            </a:r>
            <a:r>
              <a:rPr lang="en-US" dirty="0"/>
              <a:t>constrained environments – </a:t>
            </a:r>
            <a:r>
              <a:rPr lang="en-US" dirty="0" smtClean="0"/>
              <a:t>video, </a:t>
            </a:r>
            <a:r>
              <a:rPr lang="en-US" dirty="0"/>
              <a:t>cuffs, wire mesh</a:t>
            </a:r>
          </a:p>
          <a:p>
            <a:r>
              <a:rPr lang="en-US" dirty="0" smtClean="0"/>
              <a:t>Limited </a:t>
            </a:r>
            <a:r>
              <a:rPr lang="en-US" dirty="0"/>
              <a:t>contact, relationship or trust</a:t>
            </a:r>
          </a:p>
          <a:p>
            <a:r>
              <a:rPr lang="en-US" dirty="0" smtClean="0"/>
              <a:t>Want </a:t>
            </a:r>
            <a:r>
              <a:rPr lang="en-US" dirty="0"/>
              <a:t>something from the client</a:t>
            </a:r>
          </a:p>
          <a:p>
            <a:endParaRPr lang="en-US" dirty="0"/>
          </a:p>
        </p:txBody>
      </p:sp>
    </p:spTree>
    <p:extLst>
      <p:ext uri="{BB962C8B-B14F-4D97-AF65-F5344CB8AC3E}">
        <p14:creationId xmlns:p14="http://schemas.microsoft.com/office/powerpoint/2010/main" val="3976142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dirty="0" smtClean="0"/>
              <a:t>Tools for communication and partnering</a:t>
            </a:r>
            <a:endParaRPr lang="en-US" dirty="0"/>
          </a:p>
        </p:txBody>
      </p:sp>
      <p:sp>
        <p:nvSpPr>
          <p:cNvPr id="14" name="Content Placeholder 13"/>
          <p:cNvSpPr>
            <a:spLocks noGrp="1"/>
          </p:cNvSpPr>
          <p:nvPr>
            <p:ph idx="1"/>
          </p:nvPr>
        </p:nvSpPr>
        <p:spPr>
          <a:xfrm>
            <a:off x="2231136" y="2638045"/>
            <a:ext cx="7729728" cy="1476756"/>
          </a:xfrm>
        </p:spPr>
        <p:txBody>
          <a:bodyPr>
            <a:noAutofit/>
          </a:bodyPr>
          <a:lstStyle/>
          <a:p>
            <a:r>
              <a:rPr lang="en-US" sz="2400" u="sng" dirty="0" smtClean="0"/>
              <a:t>ALL</a:t>
            </a:r>
            <a:r>
              <a:rPr lang="en-US" sz="2400" dirty="0" smtClean="0"/>
              <a:t> team members should be trained to communicate and partner with seriously mentally ill clients</a:t>
            </a:r>
          </a:p>
          <a:p>
            <a:r>
              <a:rPr lang="en-US" sz="2400" dirty="0" smtClean="0"/>
              <a:t>LEAP method – especially with psychosis</a:t>
            </a:r>
          </a:p>
          <a:p>
            <a:endParaRPr lang="en-US" sz="2400" dirty="0" smtClean="0"/>
          </a:p>
          <a:p>
            <a:endParaRPr lang="en-US" sz="2400" u="sng" dirty="0" smtClean="0"/>
          </a:p>
          <a:p>
            <a:endParaRPr lang="en-US" sz="2400" u="sng"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0" y="4114801"/>
            <a:ext cx="1584960" cy="2476500"/>
          </a:xfrm>
          <a:prstGeom prst="rect">
            <a:avLst/>
          </a:prstGeom>
        </p:spPr>
      </p:pic>
      <p:pic>
        <p:nvPicPr>
          <p:cNvPr id="3" name="Picture 2"/>
          <p:cNvPicPr>
            <a:picLocks noChangeAspect="1"/>
          </p:cNvPicPr>
          <p:nvPr/>
        </p:nvPicPr>
        <p:blipFill>
          <a:blip r:embed="rId3"/>
          <a:stretch>
            <a:fillRect/>
          </a:stretch>
        </p:blipFill>
        <p:spPr>
          <a:xfrm>
            <a:off x="4221099" y="4618484"/>
            <a:ext cx="7010400" cy="1481070"/>
          </a:xfrm>
          <a:prstGeom prst="rect">
            <a:avLst/>
          </a:prstGeom>
        </p:spPr>
      </p:pic>
    </p:spTree>
    <p:extLst>
      <p:ext uri="{BB962C8B-B14F-4D97-AF65-F5344CB8AC3E}">
        <p14:creationId xmlns:p14="http://schemas.microsoft.com/office/powerpoint/2010/main" val="27939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dirty="0"/>
              <a:t>Tools for communication and partnering</a:t>
            </a:r>
          </a:p>
        </p:txBody>
      </p:sp>
      <p:sp>
        <p:nvSpPr>
          <p:cNvPr id="14" name="Content Placeholder 13"/>
          <p:cNvSpPr>
            <a:spLocks noGrp="1"/>
          </p:cNvSpPr>
          <p:nvPr>
            <p:ph idx="1"/>
          </p:nvPr>
        </p:nvSpPr>
        <p:spPr/>
        <p:txBody>
          <a:bodyPr>
            <a:noAutofit/>
          </a:bodyPr>
          <a:lstStyle/>
          <a:p>
            <a:pPr lvl="1"/>
            <a:r>
              <a:rPr lang="en-US" sz="2400" dirty="0" smtClean="0"/>
              <a:t>Listen</a:t>
            </a:r>
            <a:r>
              <a:rPr lang="en-US" sz="2400" dirty="0"/>
              <a:t>: listen reflectively to delusions, </a:t>
            </a:r>
            <a:r>
              <a:rPr lang="en-US" sz="2400" dirty="0" err="1"/>
              <a:t>ansognosia</a:t>
            </a:r>
            <a:r>
              <a:rPr lang="en-US" sz="2400" dirty="0"/>
              <a:t>, desires</a:t>
            </a:r>
          </a:p>
          <a:p>
            <a:pPr lvl="1"/>
            <a:r>
              <a:rPr lang="en-US" sz="2400" dirty="0" smtClean="0"/>
              <a:t>Empathize</a:t>
            </a:r>
            <a:r>
              <a:rPr lang="en-US" sz="2400" dirty="0"/>
              <a:t>: express empathy – normalize </a:t>
            </a:r>
            <a:r>
              <a:rPr lang="en-US" sz="2400" dirty="0" smtClean="0"/>
              <a:t>feelings (I </a:t>
            </a:r>
            <a:r>
              <a:rPr lang="en-US" sz="2400" dirty="0"/>
              <a:t>would feel </a:t>
            </a:r>
            <a:r>
              <a:rPr lang="en-US" sz="2400" dirty="0" smtClean="0"/>
              <a:t>same if . . .)</a:t>
            </a:r>
            <a:endParaRPr lang="en-US" sz="2400" dirty="0"/>
          </a:p>
          <a:p>
            <a:pPr lvl="1"/>
            <a:r>
              <a:rPr lang="en-US" sz="2400" dirty="0" smtClean="0"/>
              <a:t>Agree</a:t>
            </a:r>
            <a:r>
              <a:rPr lang="en-US" sz="2400" dirty="0"/>
              <a:t>: Discuss perceived </a:t>
            </a:r>
            <a:r>
              <a:rPr lang="en-US" sz="2400" dirty="0" smtClean="0"/>
              <a:t>problems/goals/costs/benefits</a:t>
            </a:r>
            <a:endParaRPr lang="en-US" sz="2400" dirty="0"/>
          </a:p>
          <a:p>
            <a:pPr lvl="1"/>
            <a:r>
              <a:rPr lang="en-US" sz="2400" dirty="0" smtClean="0"/>
              <a:t>Partner</a:t>
            </a:r>
            <a:r>
              <a:rPr lang="en-US" sz="2400" dirty="0"/>
              <a:t>: Partner on goals - - - don’t rush to </a:t>
            </a:r>
            <a:r>
              <a:rPr lang="en-US" sz="2400" u="sng" dirty="0"/>
              <a:t>your</a:t>
            </a:r>
            <a:r>
              <a:rPr lang="en-US" sz="2400" dirty="0"/>
              <a:t> goals</a:t>
            </a:r>
          </a:p>
          <a:p>
            <a:pPr>
              <a:spcBef>
                <a:spcPts val="0"/>
              </a:spcBef>
            </a:pPr>
            <a:endParaRPr lang="en-US" sz="2400" dirty="0"/>
          </a:p>
          <a:p>
            <a:pPr lvl="1">
              <a:spcBef>
                <a:spcPts val="0"/>
              </a:spcBef>
            </a:pPr>
            <a:r>
              <a:rPr lang="en-US" sz="2400" dirty="0" smtClean="0"/>
              <a:t>Delay</a:t>
            </a:r>
            <a:r>
              <a:rPr lang="en-US" sz="2400" dirty="0"/>
              <a:t>: delay your opinion</a:t>
            </a:r>
          </a:p>
          <a:p>
            <a:pPr lvl="1"/>
            <a:r>
              <a:rPr lang="en-US" sz="2400" dirty="0" smtClean="0"/>
              <a:t>Opinion </a:t>
            </a:r>
            <a:r>
              <a:rPr lang="en-US" sz="2400" dirty="0"/>
              <a:t>3A’s: Apologize, acknowledge fallibility, agree to disagree</a:t>
            </a:r>
          </a:p>
          <a:p>
            <a:endParaRPr lang="en-US" dirty="0"/>
          </a:p>
        </p:txBody>
      </p:sp>
    </p:spTree>
    <p:extLst>
      <p:ext uri="{BB962C8B-B14F-4D97-AF65-F5344CB8AC3E}">
        <p14:creationId xmlns:p14="http://schemas.microsoft.com/office/powerpoint/2010/main" val="722402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dirty="0" smtClean="0"/>
              <a:t>When is the line crossed to incompetence</a:t>
            </a:r>
            <a:endParaRPr lang="en-US" dirty="0"/>
          </a:p>
        </p:txBody>
      </p:sp>
      <p:sp>
        <p:nvSpPr>
          <p:cNvPr id="14" name="Content Placeholder 13"/>
          <p:cNvSpPr>
            <a:spLocks noGrp="1"/>
          </p:cNvSpPr>
          <p:nvPr>
            <p:ph idx="1"/>
          </p:nvPr>
        </p:nvSpPr>
        <p:spPr/>
        <p:txBody>
          <a:bodyPr>
            <a:noAutofit/>
          </a:bodyPr>
          <a:lstStyle/>
          <a:p>
            <a:pPr lvl="1" indent="0">
              <a:buNone/>
            </a:pPr>
            <a:r>
              <a:rPr lang="en-US" sz="2000" dirty="0"/>
              <a:t>The test must be whether he has sufficient present ability to consult with his lawyer with a reasonable degree of rational understanding -- and whether he has a rational as well as factual understanding of the proceedings against him.</a:t>
            </a:r>
          </a:p>
          <a:p>
            <a:pPr marL="0" indent="0">
              <a:buNone/>
            </a:pPr>
            <a:r>
              <a:rPr lang="en-US" sz="2400" i="1" dirty="0"/>
              <a:t>Dusky v. United States</a:t>
            </a:r>
            <a:r>
              <a:rPr lang="en-US" sz="2400" dirty="0"/>
              <a:t>, 362 U.S. 402, 402 (1960)</a:t>
            </a:r>
          </a:p>
          <a:p>
            <a:pPr lvl="1" indent="0">
              <a:buNone/>
            </a:pPr>
            <a:r>
              <a:rPr lang="en-US" sz="2000" dirty="0"/>
              <a:t>It has long been accepted that a person whose mental condition is such that he lacks the capacity to understand the nature and object of the proceedings against him, to consult with counsel, and to assist in preparing his defense may not be subjected to a trial.</a:t>
            </a:r>
          </a:p>
          <a:p>
            <a:pPr marL="0" indent="0">
              <a:buNone/>
            </a:pPr>
            <a:r>
              <a:rPr lang="en-US" sz="2400" i="1" dirty="0" err="1"/>
              <a:t>Drope</a:t>
            </a:r>
            <a:r>
              <a:rPr lang="en-US" sz="2400" i="1" dirty="0"/>
              <a:t> v. Missouri</a:t>
            </a:r>
            <a:r>
              <a:rPr lang="en-US" sz="2400" dirty="0"/>
              <a:t>, 420 U.S. 162, 171 (1975)</a:t>
            </a:r>
          </a:p>
          <a:p>
            <a:pPr lvl="1"/>
            <a:endParaRPr lang="en-US" dirty="0"/>
          </a:p>
        </p:txBody>
      </p:sp>
    </p:spTree>
    <p:extLst>
      <p:ext uri="{BB962C8B-B14F-4D97-AF65-F5344CB8AC3E}">
        <p14:creationId xmlns:p14="http://schemas.microsoft.com/office/powerpoint/2010/main" val="1490482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dirty="0" smtClean="0"/>
              <a:t>Ethically representing an incompetent client</a:t>
            </a:r>
            <a:endParaRPr lang="en-US" dirty="0"/>
          </a:p>
        </p:txBody>
      </p:sp>
      <p:sp>
        <p:nvSpPr>
          <p:cNvPr id="14" name="Content Placeholder 13"/>
          <p:cNvSpPr>
            <a:spLocks noGrp="1"/>
          </p:cNvSpPr>
          <p:nvPr>
            <p:ph idx="1"/>
          </p:nvPr>
        </p:nvSpPr>
        <p:spPr/>
        <p:txBody>
          <a:bodyPr>
            <a:noAutofit/>
          </a:bodyPr>
          <a:lstStyle/>
          <a:p>
            <a:pPr marL="0" indent="0" algn="ctr">
              <a:buNone/>
            </a:pPr>
            <a:r>
              <a:rPr lang="en-US" sz="2400" dirty="0"/>
              <a:t>W</a:t>
            </a:r>
            <a:r>
              <a:rPr lang="en-US" sz="2400" dirty="0" smtClean="0"/>
              <a:t>e cannot ethically represent an incompetent client at trial</a:t>
            </a:r>
          </a:p>
          <a:p>
            <a:pPr marL="0" indent="0" algn="ctr">
              <a:buNone/>
            </a:pPr>
            <a:r>
              <a:rPr lang="en-US" sz="2400" u="sng" dirty="0" smtClean="0"/>
              <a:t>But</a:t>
            </a:r>
            <a:r>
              <a:rPr lang="en-US" sz="2400" dirty="0" smtClean="0"/>
              <a:t> we don’t get to adjudicate incompetence. So:</a:t>
            </a:r>
          </a:p>
          <a:p>
            <a:r>
              <a:rPr lang="en-US" sz="2400" dirty="0" smtClean="0"/>
              <a:t>We need to understand </a:t>
            </a:r>
            <a:r>
              <a:rPr lang="en-US" sz="2400" dirty="0"/>
              <a:t>and </a:t>
            </a:r>
            <a:r>
              <a:rPr lang="en-US" sz="2400" dirty="0" smtClean="0"/>
              <a:t>investigate competence</a:t>
            </a:r>
          </a:p>
          <a:p>
            <a:r>
              <a:rPr lang="en-US" sz="2400" dirty="0" smtClean="0"/>
              <a:t>Dealing with mental health assessments</a:t>
            </a:r>
            <a:endParaRPr lang="en-US" sz="2400" dirty="0" smtClean="0"/>
          </a:p>
          <a:p>
            <a:endParaRPr lang="en-US" dirty="0"/>
          </a:p>
        </p:txBody>
      </p:sp>
    </p:spTree>
    <p:extLst>
      <p:ext uri="{BB962C8B-B14F-4D97-AF65-F5344CB8AC3E}">
        <p14:creationId xmlns:p14="http://schemas.microsoft.com/office/powerpoint/2010/main" val="1490595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dirty="0"/>
              <a:t>Understanding and investigating incompetence</a:t>
            </a:r>
          </a:p>
        </p:txBody>
      </p:sp>
      <p:sp>
        <p:nvSpPr>
          <p:cNvPr id="14" name="Content Placeholder 13"/>
          <p:cNvSpPr>
            <a:spLocks noGrp="1"/>
          </p:cNvSpPr>
          <p:nvPr>
            <p:ph idx="1"/>
          </p:nvPr>
        </p:nvSpPr>
        <p:spPr>
          <a:xfrm>
            <a:off x="2231136" y="2638044"/>
            <a:ext cx="7729728" cy="3762756"/>
          </a:xfrm>
        </p:spPr>
        <p:txBody>
          <a:bodyPr>
            <a:noAutofit/>
          </a:bodyPr>
          <a:lstStyle/>
          <a:p>
            <a:pPr lvl="0"/>
            <a:r>
              <a:rPr lang="en-US" sz="2400" dirty="0"/>
              <a:t>We need to conduct an investigation that:</a:t>
            </a:r>
          </a:p>
          <a:p>
            <a:pPr lvl="1"/>
            <a:r>
              <a:rPr lang="en-US" sz="2400" dirty="0"/>
              <a:t>Establishes a mental condition/“mental disease or defect”</a:t>
            </a:r>
          </a:p>
          <a:p>
            <a:pPr lvl="1"/>
            <a:r>
              <a:rPr lang="en-US" sz="2400" dirty="0"/>
              <a:t>Establishes an inability to consult with counsel with a reasonable degree of rational understanding;</a:t>
            </a:r>
          </a:p>
          <a:p>
            <a:pPr lvl="1"/>
            <a:r>
              <a:rPr lang="en-US" sz="2400" dirty="0"/>
              <a:t>Eliminates malingering</a:t>
            </a:r>
          </a:p>
          <a:p>
            <a:r>
              <a:rPr lang="en-US" sz="2400" dirty="0" smtClean="0"/>
              <a:t>A thorough </a:t>
            </a:r>
            <a:r>
              <a:rPr lang="en-US" sz="2400" dirty="0"/>
              <a:t>investigation of documentary, lay and expert evidence across the course of the client’s life and culminating in the client’s current functioning as it relates to competence</a:t>
            </a:r>
            <a:r>
              <a:rPr lang="en-US" dirty="0"/>
              <a:t>.</a:t>
            </a:r>
          </a:p>
        </p:txBody>
      </p:sp>
    </p:spTree>
    <p:extLst>
      <p:ext uri="{BB962C8B-B14F-4D97-AF65-F5344CB8AC3E}">
        <p14:creationId xmlns:p14="http://schemas.microsoft.com/office/powerpoint/2010/main" val="1344728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dirty="0" smtClean="0"/>
              <a:t>The defense mental health Expert</a:t>
            </a:r>
            <a:endParaRPr lang="en-US" dirty="0"/>
          </a:p>
        </p:txBody>
      </p:sp>
      <p:sp>
        <p:nvSpPr>
          <p:cNvPr id="14" name="Content Placeholder 13"/>
          <p:cNvSpPr>
            <a:spLocks noGrp="1"/>
          </p:cNvSpPr>
          <p:nvPr>
            <p:ph idx="1"/>
          </p:nvPr>
        </p:nvSpPr>
        <p:spPr>
          <a:xfrm>
            <a:off x="2231136" y="2638044"/>
            <a:ext cx="7729728" cy="3762756"/>
          </a:xfrm>
        </p:spPr>
        <p:txBody>
          <a:bodyPr>
            <a:noAutofit/>
          </a:bodyPr>
          <a:lstStyle/>
          <a:p>
            <a:pPr lvl="0"/>
            <a:r>
              <a:rPr lang="en-US" sz="2400" dirty="0" smtClean="0"/>
              <a:t>Using consulting experts</a:t>
            </a:r>
          </a:p>
          <a:p>
            <a:pPr lvl="1"/>
            <a:r>
              <a:rPr lang="en-US" sz="2200" dirty="0" smtClean="0"/>
              <a:t>To understand what you are seeing and what to investigate</a:t>
            </a:r>
          </a:p>
          <a:p>
            <a:pPr lvl="1"/>
            <a:r>
              <a:rPr lang="en-US" sz="2200" dirty="0" smtClean="0"/>
              <a:t>To improve communication</a:t>
            </a:r>
          </a:p>
          <a:p>
            <a:pPr lvl="0"/>
            <a:r>
              <a:rPr lang="en-US" sz="2400" dirty="0" smtClean="0"/>
              <a:t>Using a testing expert</a:t>
            </a:r>
          </a:p>
          <a:p>
            <a:pPr lvl="1"/>
            <a:r>
              <a:rPr lang="en-US" sz="2200" dirty="0" smtClean="0"/>
              <a:t>Not within privilege</a:t>
            </a:r>
          </a:p>
          <a:p>
            <a:pPr lvl="1"/>
            <a:r>
              <a:rPr lang="en-US" sz="2200" dirty="0" smtClean="0"/>
              <a:t>Managing the test parameters</a:t>
            </a:r>
          </a:p>
          <a:p>
            <a:r>
              <a:rPr lang="en-US" sz="2400" dirty="0" smtClean="0"/>
              <a:t>Using a testifying expert</a:t>
            </a:r>
          </a:p>
          <a:p>
            <a:pPr lvl="2"/>
            <a:r>
              <a:rPr lang="en-US" sz="2200" dirty="0" smtClean="0"/>
              <a:t>Challenging the finding</a:t>
            </a:r>
            <a:endParaRPr lang="en-US" sz="2200" dirty="0" smtClean="0"/>
          </a:p>
        </p:txBody>
      </p:sp>
    </p:spTree>
    <p:extLst>
      <p:ext uri="{BB962C8B-B14F-4D97-AF65-F5344CB8AC3E}">
        <p14:creationId xmlns:p14="http://schemas.microsoft.com/office/powerpoint/2010/main" val="1859194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dirty="0" smtClean="0"/>
              <a:t>Dealing with mental health assessments</a:t>
            </a:r>
            <a:endParaRPr lang="en-US" dirty="0"/>
          </a:p>
        </p:txBody>
      </p:sp>
      <p:sp>
        <p:nvSpPr>
          <p:cNvPr id="14" name="Content Placeholder 13"/>
          <p:cNvSpPr>
            <a:spLocks noGrp="1"/>
          </p:cNvSpPr>
          <p:nvPr>
            <p:ph idx="1"/>
          </p:nvPr>
        </p:nvSpPr>
        <p:spPr>
          <a:xfrm>
            <a:off x="2231136" y="2638044"/>
            <a:ext cx="7729728" cy="3762756"/>
          </a:xfrm>
        </p:spPr>
        <p:txBody>
          <a:bodyPr>
            <a:noAutofit/>
          </a:bodyPr>
          <a:lstStyle/>
          <a:p>
            <a:pPr lvl="0"/>
            <a:r>
              <a:rPr lang="en-US" sz="2400" dirty="0" smtClean="0"/>
              <a:t>Understanding </a:t>
            </a:r>
            <a:r>
              <a:rPr lang="en-US" sz="2400" dirty="0"/>
              <a:t>the psychological and psychiatric assessments that are </a:t>
            </a:r>
            <a:r>
              <a:rPr lang="en-US" sz="2400" dirty="0" smtClean="0"/>
              <a:t>used</a:t>
            </a:r>
          </a:p>
          <a:p>
            <a:pPr lvl="0"/>
            <a:r>
              <a:rPr lang="en-US" sz="2400" dirty="0" smtClean="0"/>
              <a:t>Access </a:t>
            </a:r>
            <a:r>
              <a:rPr lang="en-US" sz="2400" dirty="0"/>
              <a:t>to raw test data from psychometric </a:t>
            </a:r>
            <a:r>
              <a:rPr lang="en-US" sz="2400" dirty="0" smtClean="0"/>
              <a:t>tests</a:t>
            </a:r>
            <a:endParaRPr lang="en-US" sz="2400" dirty="0" smtClean="0"/>
          </a:p>
        </p:txBody>
      </p:sp>
    </p:spTree>
    <p:extLst>
      <p:ext uri="{BB962C8B-B14F-4D97-AF65-F5344CB8AC3E}">
        <p14:creationId xmlns:p14="http://schemas.microsoft.com/office/powerpoint/2010/main" val="1666713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fontScale="90000"/>
          </a:bodyPr>
          <a:lstStyle/>
          <a:p>
            <a:pPr lvl="0"/>
            <a:r>
              <a:rPr lang="en-US" dirty="0"/>
              <a:t>Understanding the psychological and psychiatric assessments</a:t>
            </a:r>
          </a:p>
        </p:txBody>
      </p:sp>
      <p:sp>
        <p:nvSpPr>
          <p:cNvPr id="14" name="Content Placeholder 13"/>
          <p:cNvSpPr>
            <a:spLocks noGrp="1"/>
          </p:cNvSpPr>
          <p:nvPr>
            <p:ph idx="1"/>
          </p:nvPr>
        </p:nvSpPr>
        <p:spPr>
          <a:xfrm>
            <a:off x="2231136" y="2638044"/>
            <a:ext cx="7729728" cy="3762756"/>
          </a:xfrm>
        </p:spPr>
        <p:txBody>
          <a:bodyPr>
            <a:noAutofit/>
          </a:bodyPr>
          <a:lstStyle/>
          <a:p>
            <a:pPr lvl="0"/>
            <a:r>
              <a:rPr lang="en-US" sz="2400" dirty="0" smtClean="0"/>
              <a:t>Must know the waiver our client will be asked to give</a:t>
            </a:r>
          </a:p>
          <a:p>
            <a:pPr lvl="0"/>
            <a:r>
              <a:rPr lang="en-US" sz="2400" dirty="0" smtClean="0"/>
              <a:t>Must </a:t>
            </a:r>
            <a:r>
              <a:rPr lang="en-US" sz="2400" dirty="0"/>
              <a:t>know the instruments being administered to our clients: content, limitations, strengths and weaknesses</a:t>
            </a:r>
          </a:p>
          <a:p>
            <a:pPr lvl="0"/>
            <a:r>
              <a:rPr lang="en-US" sz="2400" dirty="0" smtClean="0"/>
              <a:t>There </a:t>
            </a:r>
            <a:r>
              <a:rPr lang="en-US" sz="2400" dirty="0"/>
              <a:t>is no test of competence </a:t>
            </a:r>
            <a:endParaRPr lang="en-US" sz="2400" dirty="0" smtClean="0"/>
          </a:p>
          <a:p>
            <a:pPr lvl="0"/>
            <a:r>
              <a:rPr lang="en-US" sz="2400" dirty="0" smtClean="0"/>
              <a:t>Some competency </a:t>
            </a:r>
            <a:r>
              <a:rPr lang="en-US" sz="2400" dirty="0"/>
              <a:t>screening instruments </a:t>
            </a:r>
            <a:r>
              <a:rPr lang="en-US" sz="2400" dirty="0" smtClean="0"/>
              <a:t>provide </a:t>
            </a:r>
            <a:r>
              <a:rPr lang="en-US" sz="2400" dirty="0"/>
              <a:t>normative data or highlight areas for further clinical </a:t>
            </a:r>
            <a:r>
              <a:rPr lang="en-US" sz="2400" dirty="0" smtClean="0"/>
              <a:t>exploration</a:t>
            </a:r>
          </a:p>
          <a:p>
            <a:r>
              <a:rPr lang="en-US" sz="2400" dirty="0" smtClean="0"/>
              <a:t>The main ones all involve a subjective component in scoring </a:t>
            </a:r>
          </a:p>
          <a:p>
            <a:pPr lvl="0"/>
            <a:endParaRPr lang="en-US" sz="2400" dirty="0"/>
          </a:p>
        </p:txBody>
      </p:sp>
    </p:spTree>
    <p:extLst>
      <p:ext uri="{BB962C8B-B14F-4D97-AF65-F5344CB8AC3E}">
        <p14:creationId xmlns:p14="http://schemas.microsoft.com/office/powerpoint/2010/main" val="1966173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fontScale="90000"/>
          </a:bodyPr>
          <a:lstStyle/>
          <a:p>
            <a:pPr lvl="0"/>
            <a:r>
              <a:rPr lang="en-US" dirty="0"/>
              <a:t>Understanding the psychological and psychiatric assessments</a:t>
            </a:r>
          </a:p>
        </p:txBody>
      </p:sp>
      <p:sp>
        <p:nvSpPr>
          <p:cNvPr id="14" name="Content Placeholder 13"/>
          <p:cNvSpPr>
            <a:spLocks noGrp="1"/>
          </p:cNvSpPr>
          <p:nvPr>
            <p:ph idx="1"/>
          </p:nvPr>
        </p:nvSpPr>
        <p:spPr>
          <a:xfrm>
            <a:off x="2231136" y="2638044"/>
            <a:ext cx="7729728" cy="3762756"/>
          </a:xfrm>
        </p:spPr>
        <p:txBody>
          <a:bodyPr>
            <a:noAutofit/>
          </a:bodyPr>
          <a:lstStyle/>
          <a:p>
            <a:pPr lvl="0"/>
            <a:r>
              <a:rPr lang="en-US" sz="2400" dirty="0" smtClean="0"/>
              <a:t>GCCT: Georgia </a:t>
            </a:r>
            <a:r>
              <a:rPr lang="en-US" sz="2400" dirty="0"/>
              <a:t>Court </a:t>
            </a:r>
            <a:r>
              <a:rPr lang="en-US" sz="2400" dirty="0" smtClean="0"/>
              <a:t>Competency Test</a:t>
            </a:r>
          </a:p>
          <a:p>
            <a:pPr lvl="0"/>
            <a:r>
              <a:rPr lang="en-US" sz="2400" dirty="0" err="1"/>
              <a:t>MacCAT</a:t>
            </a:r>
            <a:r>
              <a:rPr lang="en-US" sz="2400" dirty="0"/>
              <a:t>-CA: MacArthur Competence Assessment Tool–Criminal Adjudication</a:t>
            </a:r>
          </a:p>
          <a:p>
            <a:pPr lvl="0"/>
            <a:r>
              <a:rPr lang="en-US" sz="2400" dirty="0" smtClean="0"/>
              <a:t>ECSTR</a:t>
            </a:r>
            <a:r>
              <a:rPr lang="en-US" sz="2400" dirty="0"/>
              <a:t>: Evaluation of Competency to Stand Trial</a:t>
            </a:r>
          </a:p>
        </p:txBody>
      </p:sp>
    </p:spTree>
    <p:extLst>
      <p:ext uri="{BB962C8B-B14F-4D97-AF65-F5344CB8AC3E}">
        <p14:creationId xmlns:p14="http://schemas.microsoft.com/office/powerpoint/2010/main" val="4099768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fontScale="90000"/>
          </a:bodyPr>
          <a:lstStyle/>
          <a:p>
            <a:pPr lvl="0"/>
            <a:r>
              <a:rPr lang="en-US" dirty="0"/>
              <a:t>Understanding the psychological and psychiatric assessments</a:t>
            </a:r>
          </a:p>
        </p:txBody>
      </p:sp>
      <p:sp>
        <p:nvSpPr>
          <p:cNvPr id="14" name="Content Placeholder 13"/>
          <p:cNvSpPr>
            <a:spLocks noGrp="1"/>
          </p:cNvSpPr>
          <p:nvPr>
            <p:ph idx="1"/>
          </p:nvPr>
        </p:nvSpPr>
        <p:spPr>
          <a:xfrm>
            <a:off x="2231136" y="2638044"/>
            <a:ext cx="7729728" cy="3762756"/>
          </a:xfrm>
        </p:spPr>
        <p:txBody>
          <a:bodyPr>
            <a:noAutofit/>
          </a:bodyPr>
          <a:lstStyle/>
          <a:p>
            <a:r>
              <a:rPr lang="en-US" sz="2400" dirty="0"/>
              <a:t>None of the tests are designed for assessing the particular competencies in a capital case</a:t>
            </a:r>
          </a:p>
          <a:p>
            <a:pPr lvl="0"/>
            <a:r>
              <a:rPr lang="en-US" sz="2400" dirty="0" smtClean="0"/>
              <a:t>Many psychologists do not have a deep understanding of the instruments</a:t>
            </a:r>
          </a:p>
          <a:p>
            <a:pPr lvl="0"/>
            <a:r>
              <a:rPr lang="en-US" sz="2400" dirty="0" smtClean="0"/>
              <a:t>Non-standardized administration and errors are not uncommon</a:t>
            </a:r>
          </a:p>
          <a:p>
            <a:pPr lvl="0"/>
            <a:r>
              <a:rPr lang="en-US" sz="2400" dirty="0" smtClean="0"/>
              <a:t>Protective measures re: testing of the client should be sought – See example in materials</a:t>
            </a:r>
          </a:p>
          <a:p>
            <a:pPr lvl="0"/>
            <a:endParaRPr lang="en-US" sz="2400" dirty="0"/>
          </a:p>
        </p:txBody>
      </p:sp>
    </p:spTree>
    <p:extLst>
      <p:ext uri="{BB962C8B-B14F-4D97-AF65-F5344CB8AC3E}">
        <p14:creationId xmlns:p14="http://schemas.microsoft.com/office/powerpoint/2010/main" val="773572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pPr lvl="0"/>
            <a:r>
              <a:rPr lang="en-US" dirty="0"/>
              <a:t>Access to raw test data from psychometric tests</a:t>
            </a:r>
          </a:p>
        </p:txBody>
      </p:sp>
      <p:sp>
        <p:nvSpPr>
          <p:cNvPr id="14" name="Content Placeholder 13"/>
          <p:cNvSpPr>
            <a:spLocks noGrp="1"/>
          </p:cNvSpPr>
          <p:nvPr>
            <p:ph idx="1"/>
          </p:nvPr>
        </p:nvSpPr>
        <p:spPr>
          <a:xfrm>
            <a:off x="2231136" y="2638044"/>
            <a:ext cx="7729728" cy="3762756"/>
          </a:xfrm>
        </p:spPr>
        <p:txBody>
          <a:bodyPr>
            <a:noAutofit/>
          </a:bodyPr>
          <a:lstStyle/>
          <a:p>
            <a:r>
              <a:rPr lang="en-US" sz="2400" dirty="0" smtClean="0"/>
              <a:t>We must obtain and review raw test data and materials</a:t>
            </a:r>
          </a:p>
          <a:p>
            <a:pPr lvl="2"/>
            <a:r>
              <a:rPr lang="en-US" sz="2200" dirty="0"/>
              <a:t>errors in recording responses; </a:t>
            </a:r>
            <a:endParaRPr lang="en-US" sz="2200" dirty="0" smtClean="0"/>
          </a:p>
          <a:p>
            <a:pPr lvl="2"/>
            <a:r>
              <a:rPr lang="en-US" sz="2200" dirty="0" smtClean="0"/>
              <a:t>scoring </a:t>
            </a:r>
            <a:r>
              <a:rPr lang="en-US" sz="2200" dirty="0"/>
              <a:t>errors; </a:t>
            </a:r>
            <a:endParaRPr lang="en-US" sz="2200" dirty="0" smtClean="0"/>
          </a:p>
          <a:p>
            <a:pPr lvl="2"/>
            <a:r>
              <a:rPr lang="en-US" sz="2200" dirty="0" smtClean="0"/>
              <a:t>misapplication </a:t>
            </a:r>
            <a:r>
              <a:rPr lang="en-US" sz="2200" dirty="0"/>
              <a:t>of scoring rules; </a:t>
            </a:r>
            <a:endParaRPr lang="en-US" sz="2200" dirty="0" smtClean="0"/>
          </a:p>
          <a:p>
            <a:pPr lvl="2"/>
            <a:r>
              <a:rPr lang="en-US" sz="2200" dirty="0" smtClean="0"/>
              <a:t>non-standardized </a:t>
            </a:r>
            <a:r>
              <a:rPr lang="en-US" sz="2200" dirty="0"/>
              <a:t>testing methods; </a:t>
            </a:r>
            <a:endParaRPr lang="en-US" sz="2200" dirty="0" smtClean="0"/>
          </a:p>
          <a:p>
            <a:pPr lvl="2"/>
            <a:r>
              <a:rPr lang="en-US" sz="2200" dirty="0" smtClean="0"/>
              <a:t>impeachment </a:t>
            </a:r>
            <a:r>
              <a:rPr lang="en-US" sz="2200" dirty="0"/>
              <a:t>of conclusions to be drawn from test results</a:t>
            </a:r>
            <a:r>
              <a:rPr lang="en-US" sz="2200" dirty="0" smtClean="0"/>
              <a:t>; </a:t>
            </a:r>
          </a:p>
          <a:p>
            <a:pPr lvl="2"/>
            <a:r>
              <a:rPr lang="en-US" sz="2200" dirty="0" smtClean="0"/>
              <a:t>undisclosed </a:t>
            </a:r>
            <a:r>
              <a:rPr lang="en-US" sz="2200" dirty="0"/>
              <a:t>evidence of incompetence.</a:t>
            </a:r>
          </a:p>
        </p:txBody>
      </p:sp>
    </p:spTree>
    <p:extLst>
      <p:ext uri="{BB962C8B-B14F-4D97-AF65-F5344CB8AC3E}">
        <p14:creationId xmlns:p14="http://schemas.microsoft.com/office/powerpoint/2010/main" val="4023889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pPr lvl="0"/>
            <a:r>
              <a:rPr lang="en-US" dirty="0"/>
              <a:t>Access to raw test data from psychometric tests</a:t>
            </a:r>
          </a:p>
        </p:txBody>
      </p:sp>
      <p:sp>
        <p:nvSpPr>
          <p:cNvPr id="14" name="Content Placeholder 13"/>
          <p:cNvSpPr>
            <a:spLocks noGrp="1"/>
          </p:cNvSpPr>
          <p:nvPr>
            <p:ph idx="1"/>
          </p:nvPr>
        </p:nvSpPr>
        <p:spPr>
          <a:xfrm>
            <a:off x="2231136" y="2638044"/>
            <a:ext cx="7729728" cy="3762756"/>
          </a:xfrm>
        </p:spPr>
        <p:txBody>
          <a:bodyPr>
            <a:noAutofit/>
          </a:bodyPr>
          <a:lstStyle/>
          <a:p>
            <a:r>
              <a:rPr lang="en-US" sz="2400" dirty="0" smtClean="0"/>
              <a:t>It </a:t>
            </a:r>
            <a:r>
              <a:rPr lang="en-US" sz="2400" dirty="0"/>
              <a:t>is not </a:t>
            </a:r>
            <a:r>
              <a:rPr lang="en-US" sz="2400" dirty="0" smtClean="0"/>
              <a:t>sufficient </a:t>
            </a:r>
            <a:r>
              <a:rPr lang="en-US" sz="2400" dirty="0"/>
              <a:t>for your psychologist to see the </a:t>
            </a:r>
            <a:r>
              <a:rPr lang="en-US" sz="2400" dirty="0" smtClean="0"/>
              <a:t>results</a:t>
            </a:r>
          </a:p>
          <a:p>
            <a:pPr lvl="2"/>
            <a:r>
              <a:rPr lang="en-US" sz="2200" dirty="0" smtClean="0"/>
              <a:t>Don’t trust psychologists to critique psychology</a:t>
            </a:r>
          </a:p>
          <a:p>
            <a:pPr lvl="2"/>
            <a:r>
              <a:rPr lang="en-US" sz="2200" dirty="0" smtClean="0"/>
              <a:t>Only you will have sufficient information about your client and your case</a:t>
            </a:r>
          </a:p>
          <a:p>
            <a:pPr lvl="2"/>
            <a:r>
              <a:rPr lang="en-US" sz="2200" dirty="0" smtClean="0"/>
              <a:t>Right to effective assistance of counsel</a:t>
            </a:r>
          </a:p>
          <a:p>
            <a:r>
              <a:rPr lang="en-US" sz="2400" dirty="0"/>
              <a:t>It is just as important to see your own expert’s test data </a:t>
            </a:r>
          </a:p>
          <a:p>
            <a:pPr lvl="1"/>
            <a:endParaRPr lang="en-US" sz="2200" dirty="0"/>
          </a:p>
        </p:txBody>
      </p:sp>
    </p:spTree>
    <p:extLst>
      <p:ext uri="{BB962C8B-B14F-4D97-AF65-F5344CB8AC3E}">
        <p14:creationId xmlns:p14="http://schemas.microsoft.com/office/powerpoint/2010/main" val="239806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pPr lvl="0"/>
            <a:r>
              <a:rPr lang="en-US" dirty="0"/>
              <a:t>Access to raw test data from psychometric tests</a:t>
            </a:r>
          </a:p>
        </p:txBody>
      </p:sp>
      <p:sp>
        <p:nvSpPr>
          <p:cNvPr id="14" name="Content Placeholder 13"/>
          <p:cNvSpPr>
            <a:spLocks noGrp="1"/>
          </p:cNvSpPr>
          <p:nvPr>
            <p:ph idx="1"/>
          </p:nvPr>
        </p:nvSpPr>
        <p:spPr>
          <a:xfrm>
            <a:off x="2231136" y="2638044"/>
            <a:ext cx="7729728" cy="3762756"/>
          </a:xfrm>
        </p:spPr>
        <p:txBody>
          <a:bodyPr>
            <a:noAutofit/>
          </a:bodyPr>
          <a:lstStyle/>
          <a:p>
            <a:r>
              <a:rPr lang="en-US" sz="2400" dirty="0" smtClean="0"/>
              <a:t>Psychologists, test publishers and </a:t>
            </a:r>
            <a:r>
              <a:rPr lang="en-US" sz="2400" dirty="0" err="1" smtClean="0"/>
              <a:t>neuropsychs</a:t>
            </a:r>
            <a:r>
              <a:rPr lang="en-US" sz="2400" dirty="0" smtClean="0"/>
              <a:t> are mobilized to oppose access – see article in materials</a:t>
            </a:r>
          </a:p>
          <a:p>
            <a:pPr lvl="2"/>
            <a:r>
              <a:rPr lang="en-US" sz="2200" dirty="0" smtClean="0"/>
              <a:t>Test security</a:t>
            </a:r>
          </a:p>
          <a:p>
            <a:pPr lvl="2"/>
            <a:r>
              <a:rPr lang="en-US" sz="2200" dirty="0" smtClean="0"/>
              <a:t>Misinterpretation of results</a:t>
            </a:r>
          </a:p>
          <a:p>
            <a:pPr lvl="2"/>
            <a:r>
              <a:rPr lang="en-US" sz="2200" dirty="0" smtClean="0"/>
              <a:t>Copyright &amp; Trademark</a:t>
            </a:r>
            <a:endParaRPr lang="en-US" sz="2200" dirty="0"/>
          </a:p>
          <a:p>
            <a:pPr lvl="2"/>
            <a:r>
              <a:rPr lang="en-US" sz="2200" dirty="0" smtClean="0"/>
              <a:t>Coaching by attorneys</a:t>
            </a:r>
            <a:endParaRPr lang="en-US" sz="2400" dirty="0" smtClean="0"/>
          </a:p>
          <a:p>
            <a:r>
              <a:rPr lang="en-US" sz="2400" dirty="0" smtClean="0"/>
              <a:t>Obtain access with a protective order – see example</a:t>
            </a:r>
          </a:p>
          <a:p>
            <a:r>
              <a:rPr lang="en-US" sz="2400" dirty="0" smtClean="0"/>
              <a:t>It is unethical to coach a client to beat a psych test!</a:t>
            </a:r>
            <a:endParaRPr lang="en-US" sz="2400" dirty="0"/>
          </a:p>
          <a:p>
            <a:endParaRPr lang="en-US" sz="2200" dirty="0"/>
          </a:p>
        </p:txBody>
      </p:sp>
    </p:spTree>
    <p:extLst>
      <p:ext uri="{BB962C8B-B14F-4D97-AF65-F5344CB8AC3E}">
        <p14:creationId xmlns:p14="http://schemas.microsoft.com/office/powerpoint/2010/main" val="71650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pPr lvl="0"/>
            <a:r>
              <a:rPr lang="en-US" dirty="0"/>
              <a:t>Ethical representation after your client is found incompetent</a:t>
            </a:r>
          </a:p>
        </p:txBody>
      </p:sp>
      <p:sp>
        <p:nvSpPr>
          <p:cNvPr id="14" name="Content Placeholder 13"/>
          <p:cNvSpPr>
            <a:spLocks noGrp="1"/>
          </p:cNvSpPr>
          <p:nvPr>
            <p:ph idx="1"/>
          </p:nvPr>
        </p:nvSpPr>
        <p:spPr>
          <a:xfrm>
            <a:off x="2231136" y="2638044"/>
            <a:ext cx="7729728" cy="3762756"/>
          </a:xfrm>
        </p:spPr>
        <p:txBody>
          <a:bodyPr>
            <a:noAutofit/>
          </a:bodyPr>
          <a:lstStyle/>
          <a:p>
            <a:pPr lvl="0"/>
            <a:r>
              <a:rPr lang="en-US" sz="2400" dirty="0" smtClean="0"/>
              <a:t>Keep working the case</a:t>
            </a:r>
          </a:p>
          <a:p>
            <a:pPr lvl="0"/>
            <a:r>
              <a:rPr lang="en-US" sz="2400" dirty="0" smtClean="0"/>
              <a:t>Rule 1.14 continues to govern the relationship</a:t>
            </a:r>
          </a:p>
          <a:p>
            <a:pPr lvl="0"/>
            <a:r>
              <a:rPr lang="en-US" sz="2400" dirty="0" smtClean="0"/>
              <a:t>Maintain contact and continue to investigate competence</a:t>
            </a:r>
          </a:p>
          <a:p>
            <a:pPr lvl="0"/>
            <a:endParaRPr lang="en-US" sz="2400" dirty="0"/>
          </a:p>
          <a:p>
            <a:pPr lvl="0"/>
            <a:r>
              <a:rPr lang="en-US" sz="2400" dirty="0" smtClean="0"/>
              <a:t>Do not expect </a:t>
            </a:r>
            <a:r>
              <a:rPr lang="en-US" sz="2400" dirty="0"/>
              <a:t>gratitude </a:t>
            </a:r>
            <a:r>
              <a:rPr lang="en-US" sz="2400" dirty="0" smtClean="0"/>
              <a:t>from a client lacking insight</a:t>
            </a:r>
          </a:p>
          <a:p>
            <a:pPr lvl="1"/>
            <a:r>
              <a:rPr lang="en-US" sz="2200" dirty="0" smtClean="0"/>
              <a:t>empathize </a:t>
            </a:r>
            <a:r>
              <a:rPr lang="en-US" sz="2200" dirty="0"/>
              <a:t>with your client’s subjective experience of betrayal, persecution and </a:t>
            </a:r>
            <a:r>
              <a:rPr lang="en-US" sz="2200" dirty="0" smtClean="0"/>
              <a:t>trauma</a:t>
            </a:r>
          </a:p>
          <a:p>
            <a:pPr lvl="1"/>
            <a:r>
              <a:rPr lang="en-US" sz="2200" dirty="0" smtClean="0"/>
              <a:t>Use your skills in communication to rebuild your relationship</a:t>
            </a:r>
          </a:p>
          <a:p>
            <a:pPr lvl="0"/>
            <a:endParaRPr lang="en-US" sz="2400" dirty="0"/>
          </a:p>
        </p:txBody>
      </p:sp>
    </p:spTree>
    <p:extLst>
      <p:ext uri="{BB962C8B-B14F-4D97-AF65-F5344CB8AC3E}">
        <p14:creationId xmlns:p14="http://schemas.microsoft.com/office/powerpoint/2010/main" val="40212280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fontScale="90000"/>
          </a:bodyPr>
          <a:lstStyle/>
          <a:p>
            <a:pPr lvl="0"/>
            <a:r>
              <a:rPr lang="en-US" dirty="0" smtClean="0"/>
              <a:t>Remember the 4 pillars</a:t>
            </a:r>
            <a:br>
              <a:rPr lang="en-US" dirty="0" smtClean="0"/>
            </a:br>
            <a:r>
              <a:rPr lang="en-US" dirty="0" smtClean="0"/>
              <a:t>and respect your client’s inherent dignity as a human being</a:t>
            </a:r>
            <a:endParaRPr lang="en-US" dirty="0"/>
          </a:p>
        </p:txBody>
      </p:sp>
      <p:sp>
        <p:nvSpPr>
          <p:cNvPr id="14" name="Content Placeholder 13"/>
          <p:cNvSpPr>
            <a:spLocks noGrp="1"/>
          </p:cNvSpPr>
          <p:nvPr>
            <p:ph idx="1"/>
          </p:nvPr>
        </p:nvSpPr>
        <p:spPr>
          <a:xfrm>
            <a:off x="2231136" y="2638044"/>
            <a:ext cx="7729728" cy="3762756"/>
          </a:xfrm>
        </p:spPr>
        <p:txBody>
          <a:bodyPr>
            <a:noAutofit/>
          </a:bodyPr>
          <a:lstStyle/>
          <a:p>
            <a:pPr lvl="0"/>
            <a:r>
              <a:rPr lang="en-US" sz="2400" dirty="0" smtClean="0"/>
              <a:t>Competence</a:t>
            </a:r>
          </a:p>
          <a:p>
            <a:pPr lvl="0"/>
            <a:r>
              <a:rPr lang="en-US" sz="2400" dirty="0" smtClean="0"/>
              <a:t>Control</a:t>
            </a:r>
          </a:p>
          <a:p>
            <a:pPr lvl="0"/>
            <a:r>
              <a:rPr lang="en-US" sz="2400" dirty="0" smtClean="0"/>
              <a:t>Communication</a:t>
            </a:r>
            <a:endParaRPr lang="en-US" sz="2400" dirty="0"/>
          </a:p>
          <a:p>
            <a:pPr lvl="0"/>
            <a:r>
              <a:rPr lang="en-US" sz="2400" dirty="0" smtClean="0"/>
              <a:t>Confidentiality</a:t>
            </a:r>
          </a:p>
        </p:txBody>
      </p:sp>
    </p:spTree>
    <p:extLst>
      <p:ext uri="{BB962C8B-B14F-4D97-AF65-F5344CB8AC3E}">
        <p14:creationId xmlns:p14="http://schemas.microsoft.com/office/powerpoint/2010/main" val="3005187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StripedBorder_16x9">
      <a:dk1>
        <a:srgbClr val="404040"/>
      </a:dk1>
      <a:lt1>
        <a:sysClr val="window" lastClr="FFFFFF"/>
      </a:lt1>
      <a:dk2>
        <a:srgbClr val="000000"/>
      </a:dk2>
      <a:lt2>
        <a:srgbClr val="DDDDDD"/>
      </a:lt2>
      <a:accent1>
        <a:srgbClr val="A6B727"/>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Euphemia">
      <a:majorFont>
        <a:latin typeface="Euphemia"/>
        <a:ea typeface=""/>
        <a:cs typeface=""/>
      </a:majorFont>
      <a:minorFont>
        <a:latin typeface="Euphemia"/>
        <a:ea typeface=""/>
        <a:cs typeface=""/>
      </a:minorFont>
    </a:fontScheme>
    <a:fmtScheme name="Glow Edge">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tripedBorder_16x9">
      <a:dk1>
        <a:srgbClr val="404040"/>
      </a:dk1>
      <a:lt1>
        <a:sysClr val="window" lastClr="FFFFFF"/>
      </a:lt1>
      <a:dk2>
        <a:srgbClr val="000000"/>
      </a:dk2>
      <a:lt2>
        <a:srgbClr val="DDDDDD"/>
      </a:lt2>
      <a:accent1>
        <a:srgbClr val="A6B727"/>
      </a:accent1>
      <a:accent2>
        <a:srgbClr val="DF5327"/>
      </a:accent2>
      <a:accent3>
        <a:srgbClr val="FE9E00"/>
      </a:accent3>
      <a:accent4>
        <a:srgbClr val="418AB3"/>
      </a:accent4>
      <a:accent5>
        <a:srgbClr val="D9D66D"/>
      </a:accent5>
      <a:accent6>
        <a:srgbClr val="838383"/>
      </a:accent6>
      <a:hlink>
        <a:srgbClr val="F59E00"/>
      </a:hlink>
      <a:folHlink>
        <a:srgbClr val="B2B2B2"/>
      </a:folHlink>
    </a:clrScheme>
    <a:fontScheme name="Euphemia">
      <a:majorFont>
        <a:latin typeface="Euphemia"/>
        <a:ea typeface=""/>
        <a:cs typeface=""/>
      </a:majorFont>
      <a:minorFont>
        <a:latin typeface="Euphemia"/>
        <a:ea typeface=""/>
        <a:cs typeface=""/>
      </a:minorFont>
    </a:fontScheme>
    <a:fmtScheme name="Glow Edge">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TM10001115[[fn=Parcel]]</Template>
  <TotalTime>1811</TotalTime>
  <Words>1703</Words>
  <Application>Microsoft Office PowerPoint</Application>
  <PresentationFormat>Widescreen</PresentationFormat>
  <Paragraphs>223</Paragraphs>
  <Slides>32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32</vt:i4>
      </vt:variant>
    </vt:vector>
  </HeadingPairs>
  <TitlesOfParts>
    <vt:vector size="37" baseType="lpstr">
      <vt:lpstr>Arial</vt:lpstr>
      <vt:lpstr>Chiller</vt:lpstr>
      <vt:lpstr>Euphemia</vt:lpstr>
      <vt:lpstr>Gill Sans MT</vt:lpstr>
      <vt:lpstr>Parcel</vt:lpstr>
      <vt:lpstr>Ethically Representing Clients Suffering from Mental Illness</vt:lpstr>
      <vt:lpstr>PowerPoint Presentation</vt:lpstr>
      <vt:lpstr>PowerPoint Presentation</vt:lpstr>
      <vt:lpstr>Ethical obligations FOR ALL CLIENTS</vt:lpstr>
      <vt:lpstr>Rule 1.1 Attorney Competence</vt:lpstr>
      <vt:lpstr>Rule 1.2 Scope of representation (Control)</vt:lpstr>
      <vt:lpstr>Rule 1.4 Communication</vt:lpstr>
      <vt:lpstr>Rule 1.6 Confidentiality</vt:lpstr>
      <vt:lpstr>Ethically representing a mentally ill but competent client</vt:lpstr>
      <vt:lpstr>Rule 1.14 Client under a disability</vt:lpstr>
      <vt:lpstr>Reasonably Necessary Protective Action</vt:lpstr>
      <vt:lpstr>Considerations in Reasonably necessary protective action</vt:lpstr>
      <vt:lpstr>identifying &amp; understanding mental illness</vt:lpstr>
      <vt:lpstr>Simple things to look for and track</vt:lpstr>
      <vt:lpstr>Understand your client’s experience of mental illness</vt:lpstr>
      <vt:lpstr>Communicating &amp; Partnering</vt:lpstr>
      <vt:lpstr>Structural obstacles to communication with the mentally ill client</vt:lpstr>
      <vt:lpstr>Tools for communication and partnering</vt:lpstr>
      <vt:lpstr>Tools for communication and partnering</vt:lpstr>
      <vt:lpstr>When is the line crossed to incompetence</vt:lpstr>
      <vt:lpstr>Ethically representing an incompetent client</vt:lpstr>
      <vt:lpstr>Understanding and investigating incompetence</vt:lpstr>
      <vt:lpstr>The defense mental health Expert</vt:lpstr>
      <vt:lpstr>Dealing with mental health assessments</vt:lpstr>
      <vt:lpstr>Understanding the psychological and psychiatric assessments</vt:lpstr>
      <vt:lpstr>Understanding the psychological and psychiatric assessments</vt:lpstr>
      <vt:lpstr>Understanding the psychological and psychiatric assessments</vt:lpstr>
      <vt:lpstr>Access to raw test data from psychometric tests</vt:lpstr>
      <vt:lpstr>Access to raw test data from psychometric tests</vt:lpstr>
      <vt:lpstr>Access to raw test data from psychometric tests</vt:lpstr>
      <vt:lpstr>Ethical representation after your client is found incompetent</vt:lpstr>
      <vt:lpstr>Remember the 4 pillars and respect your client’s inherent dignity as a human being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Ethically representing the seriously mentally ill</dc:title>
  <dc:creator>Richard Bourke</dc:creator>
  <cp:lastModifiedBy>Richard Bourke</cp:lastModifiedBy>
  <cp:revision>70</cp:revision>
  <cp:lastPrinted>2024-10-17T00:02:46Z</cp:lastPrinted>
  <dcterms:created xsi:type="dcterms:W3CDTF">2020-03-05T03:28:13Z</dcterms:created>
  <dcterms:modified xsi:type="dcterms:W3CDTF">2024-12-04T01:03:40Z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ies>
</file>